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31.jpg" ContentType="image/jpeg"/>
  <Override PartName="/ppt/media/image34.jpg" ContentType="image/jpeg"/>
  <Override PartName="/ppt/media/image40.jpg" ContentType="image/png"/>
  <Override PartName="/ppt/media/image43.jpg" ContentType="image/jpeg"/>
  <Override PartName="/ppt/media/image46.jpg" ContentType="image/jpeg"/>
  <Override PartName="/ppt/media/image50.jpg" ContentType="image/jpeg"/>
  <Override PartName="/ppt/media/image53.jpg" ContentType="image/jpeg"/>
  <Override PartName="/ppt/theme/theme1.xml" ContentType="application/vnd.openxmlformats-officedocument.theme+xml"/>
  <Override PartName="/ppt/media/image33.jpg" ContentType="image/jpeg"/>
  <Override PartName="/ppt/media/image67.jpg" ContentType="image/jpeg"/>
  <Override PartName="/ppt/theme/theme2.xml" ContentType="application/vnd.openxmlformats-officedocument.theme+xml"/>
  <Override PartName="/ppt/theme/theme3.xml" ContentType="application/vnd.openxmlformats-officedocument.theme+xml"/>
  <Override PartName="/ppt/media/image10.jpg" ContentType="image/jpeg"/>
  <Override PartName="/ppt/media/image16.jpg" ContentType="image/jpeg"/>
  <Override PartName="/ppt/media/image17.jpg" ContentType="image/jpeg"/>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Lst>
  <p:sldIdLst>
    <p:sldId id="256" r:id="rId4"/>
    <p:sldId id="269" r:id="rId5"/>
    <p:sldId id="324" r:id="rId6"/>
    <p:sldId id="325" r:id="rId7"/>
    <p:sldId id="326" r:id="rId8"/>
    <p:sldId id="327" r:id="rId9"/>
    <p:sldId id="333" r:id="rId10"/>
    <p:sldId id="328" r:id="rId11"/>
    <p:sldId id="329" r:id="rId12"/>
    <p:sldId id="257" r:id="rId13"/>
    <p:sldId id="331" r:id="rId14"/>
    <p:sldId id="334" r:id="rId15"/>
    <p:sldId id="335" r:id="rId16"/>
    <p:sldId id="270" r:id="rId17"/>
    <p:sldId id="268" r:id="rId18"/>
    <p:sldId id="332" r:id="rId19"/>
    <p:sldId id="262" r:id="rId20"/>
    <p:sldId id="330" r:id="rId21"/>
    <p:sldId id="258" r:id="rId22"/>
    <p:sldId id="271" r:id="rId23"/>
    <p:sldId id="272" r:id="rId24"/>
    <p:sldId id="273" r:id="rId25"/>
    <p:sldId id="282" r:id="rId26"/>
    <p:sldId id="261" r:id="rId27"/>
    <p:sldId id="289" r:id="rId28"/>
    <p:sldId id="290" r:id="rId29"/>
    <p:sldId id="291" r:id="rId30"/>
    <p:sldId id="323" r:id="rId31"/>
    <p:sldId id="259" r:id="rId32"/>
    <p:sldId id="337" r:id="rId33"/>
    <p:sldId id="283" r:id="rId34"/>
    <p:sldId id="338" r:id="rId35"/>
    <p:sldId id="260" r:id="rId36"/>
    <p:sldId id="265" r:id="rId37"/>
    <p:sldId id="274" r:id="rId38"/>
    <p:sldId id="275" r:id="rId39"/>
    <p:sldId id="276" r:id="rId40"/>
    <p:sldId id="277" r:id="rId41"/>
    <p:sldId id="278" r:id="rId42"/>
    <p:sldId id="284" r:id="rId43"/>
    <p:sldId id="285" r:id="rId44"/>
    <p:sldId id="286" r:id="rId45"/>
    <p:sldId id="279" r:id="rId46"/>
    <p:sldId id="280" r:id="rId47"/>
    <p:sldId id="288" r:id="rId48"/>
    <p:sldId id="336" r:id="rId49"/>
    <p:sldId id="292" r:id="rId50"/>
    <p:sldId id="293" r:id="rId51"/>
    <p:sldId id="294" r:id="rId52"/>
    <p:sldId id="295" r:id="rId53"/>
    <p:sldId id="296" r:id="rId54"/>
    <p:sldId id="297" r:id="rId55"/>
    <p:sldId id="263" r:id="rId56"/>
    <p:sldId id="264" r:id="rId57"/>
    <p:sldId id="298" r:id="rId58"/>
    <p:sldId id="266" r:id="rId59"/>
    <p:sldId id="267"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287" r:id="rId85"/>
    <p:sldId id="281"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customXml" Target="../customXml/item3.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9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customXml" Target="../customXml/item2.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70BB-9B7B-479B-87AB-6B630166F4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22699A-152A-4883-AA33-F6ED365BA5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9C50C-5924-4BF0-A1EA-5431DF5E994D}"/>
              </a:ext>
            </a:extLst>
          </p:cNvPr>
          <p:cNvSpPr>
            <a:spLocks noGrp="1"/>
          </p:cNvSpPr>
          <p:nvPr>
            <p:ph type="dt" sz="half" idx="10"/>
          </p:nvPr>
        </p:nvSpPr>
        <p:spPr/>
        <p:txBody>
          <a:bodyPr/>
          <a:lstStyle/>
          <a:p>
            <a:fld id="{DFCF9DAB-82D7-4019-83F9-05AEF722C2ED}" type="datetimeFigureOut">
              <a:rPr lang="en-US" smtClean="0"/>
              <a:t>10/11/2020</a:t>
            </a:fld>
            <a:endParaRPr lang="en-US"/>
          </a:p>
        </p:txBody>
      </p:sp>
      <p:sp>
        <p:nvSpPr>
          <p:cNvPr id="5" name="Footer Placeholder 4">
            <a:extLst>
              <a:ext uri="{FF2B5EF4-FFF2-40B4-BE49-F238E27FC236}">
                <a16:creationId xmlns:a16="http://schemas.microsoft.com/office/drawing/2014/main" id="{3137E5D4-2212-4AC8-868D-8DFCD0025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749B30-F618-4444-B77E-458064D58F90}"/>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2297406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719CB-B7E9-45CB-BE54-9E43329174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358278-7967-4A54-8D90-8244AA8ADE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FBA8D-43EC-4377-BCC7-569AA122ECCB}"/>
              </a:ext>
            </a:extLst>
          </p:cNvPr>
          <p:cNvSpPr>
            <a:spLocks noGrp="1"/>
          </p:cNvSpPr>
          <p:nvPr>
            <p:ph type="dt" sz="half" idx="10"/>
          </p:nvPr>
        </p:nvSpPr>
        <p:spPr/>
        <p:txBody>
          <a:bodyPr/>
          <a:lstStyle/>
          <a:p>
            <a:fld id="{DFCF9DAB-82D7-4019-83F9-05AEF722C2ED}" type="datetimeFigureOut">
              <a:rPr lang="en-US" smtClean="0"/>
              <a:t>10/11/2020</a:t>
            </a:fld>
            <a:endParaRPr lang="en-US"/>
          </a:p>
        </p:txBody>
      </p:sp>
      <p:sp>
        <p:nvSpPr>
          <p:cNvPr id="5" name="Footer Placeholder 4">
            <a:extLst>
              <a:ext uri="{FF2B5EF4-FFF2-40B4-BE49-F238E27FC236}">
                <a16:creationId xmlns:a16="http://schemas.microsoft.com/office/drawing/2014/main" id="{968BDF08-0701-49ED-9392-3A3921170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BF307-0304-4721-A9CB-5FD82A0EACAD}"/>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3742158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1984C-54BB-480E-B102-CD3FB29844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656FF1-6848-4D60-B883-C33B5C434B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DB70F-678D-4982-9A75-68957B8C779F}"/>
              </a:ext>
            </a:extLst>
          </p:cNvPr>
          <p:cNvSpPr>
            <a:spLocks noGrp="1"/>
          </p:cNvSpPr>
          <p:nvPr>
            <p:ph type="dt" sz="half" idx="10"/>
          </p:nvPr>
        </p:nvSpPr>
        <p:spPr/>
        <p:txBody>
          <a:bodyPr/>
          <a:lstStyle/>
          <a:p>
            <a:fld id="{DFCF9DAB-82D7-4019-83F9-05AEF722C2ED}" type="datetimeFigureOut">
              <a:rPr lang="en-US" smtClean="0"/>
              <a:t>10/11/2020</a:t>
            </a:fld>
            <a:endParaRPr lang="en-US"/>
          </a:p>
        </p:txBody>
      </p:sp>
      <p:sp>
        <p:nvSpPr>
          <p:cNvPr id="5" name="Footer Placeholder 4">
            <a:extLst>
              <a:ext uri="{FF2B5EF4-FFF2-40B4-BE49-F238E27FC236}">
                <a16:creationId xmlns:a16="http://schemas.microsoft.com/office/drawing/2014/main" id="{B16E2BBC-398A-4AF8-B1C4-65B2866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8FAF79-27FF-47F1-83C5-6CD6635FFA31}"/>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3078927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17879" y="668020"/>
            <a:ext cx="10556240"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lang="en-US" smtClean="0"/>
              <a:pPr marL="38100">
                <a:lnSpc>
                  <a:spcPts val="1645"/>
                </a:lnSpc>
              </a:pPr>
              <a:t>‹#›</a:t>
            </a:fld>
            <a:endParaRPr lang="en-US" dirty="0"/>
          </a:p>
        </p:txBody>
      </p:sp>
    </p:spTree>
    <p:extLst>
      <p:ext uri="{BB962C8B-B14F-4D97-AF65-F5344CB8AC3E}">
        <p14:creationId xmlns:p14="http://schemas.microsoft.com/office/powerpoint/2010/main" val="2719680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lang="en-US" smtClean="0"/>
              <a:pPr marL="38100">
                <a:lnSpc>
                  <a:spcPts val="1645"/>
                </a:lnSpc>
              </a:pPr>
              <a:t>‹#›</a:t>
            </a:fld>
            <a:endParaRPr lang="en-US" dirty="0"/>
          </a:p>
        </p:txBody>
      </p:sp>
    </p:spTree>
    <p:extLst>
      <p:ext uri="{BB962C8B-B14F-4D97-AF65-F5344CB8AC3E}">
        <p14:creationId xmlns:p14="http://schemas.microsoft.com/office/powerpoint/2010/main" val="2222367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Verdana"/>
                <a:cs typeface="Verdana"/>
              </a:defRPr>
            </a:lvl1pPr>
          </a:lstStyle>
          <a:p>
            <a:endParaRPr/>
          </a:p>
        </p:txBody>
      </p:sp>
      <p:sp>
        <p:nvSpPr>
          <p:cNvPr id="3" name="Holder 3"/>
          <p:cNvSpPr>
            <a:spLocks noGrp="1"/>
          </p:cNvSpPr>
          <p:nvPr>
            <p:ph sz="half" idx="2"/>
          </p:nvPr>
        </p:nvSpPr>
        <p:spPr>
          <a:xfrm>
            <a:off x="609600" y="1577340"/>
            <a:ext cx="530352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3088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lang="en-US" smtClean="0"/>
              <a:pPr marL="38100">
                <a:lnSpc>
                  <a:spcPts val="1645"/>
                </a:lnSpc>
              </a:pPr>
              <a:t>‹#›</a:t>
            </a:fld>
            <a:endParaRPr lang="en-US" dirty="0"/>
          </a:p>
        </p:txBody>
      </p:sp>
    </p:spTree>
    <p:extLst>
      <p:ext uri="{BB962C8B-B14F-4D97-AF65-F5344CB8AC3E}">
        <p14:creationId xmlns:p14="http://schemas.microsoft.com/office/powerpoint/2010/main" val="177721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078466" y="1170780"/>
            <a:ext cx="8180652" cy="5257365"/>
          </a:xfrm>
          <a:prstGeom prst="rect">
            <a:avLst/>
          </a:prstGeom>
          <a:blipFill>
            <a:blip r:embed="rId2" cstate="print"/>
            <a:stretch>
              <a:fillRect/>
            </a:stretch>
          </a:blipFill>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3600" b="0"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lang="en-US" smtClean="0"/>
              <a:pPr marL="38100">
                <a:lnSpc>
                  <a:spcPts val="1645"/>
                </a:lnSpc>
              </a:pPr>
              <a:t>‹#›</a:t>
            </a:fld>
            <a:endParaRPr lang="en-US" dirty="0"/>
          </a:p>
        </p:txBody>
      </p:sp>
    </p:spTree>
    <p:extLst>
      <p:ext uri="{BB962C8B-B14F-4D97-AF65-F5344CB8AC3E}">
        <p14:creationId xmlns:p14="http://schemas.microsoft.com/office/powerpoint/2010/main" val="3533941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lang="en-US" smtClean="0"/>
              <a:pPr marL="38100">
                <a:lnSpc>
                  <a:spcPts val="1645"/>
                </a:lnSpc>
              </a:pPr>
              <a:t>‹#›</a:t>
            </a:fld>
            <a:endParaRPr lang="en-US" dirty="0"/>
          </a:p>
        </p:txBody>
      </p:sp>
    </p:spTree>
    <p:extLst>
      <p:ext uri="{BB962C8B-B14F-4D97-AF65-F5344CB8AC3E}">
        <p14:creationId xmlns:p14="http://schemas.microsoft.com/office/powerpoint/2010/main" val="3560551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8472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4787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775F54"/>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2500" b="0" i="0">
                <a:solidFill>
                  <a:srgbClr val="CC000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9148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775F54"/>
                </a:solidFill>
                <a:latin typeface="Georgia"/>
                <a:cs typeface="Georgia"/>
              </a:defRPr>
            </a:lvl1pPr>
          </a:lstStyle>
          <a:p>
            <a:endParaRPr/>
          </a:p>
        </p:txBody>
      </p:sp>
      <p:sp>
        <p:nvSpPr>
          <p:cNvPr id="3" name="Holder 3"/>
          <p:cNvSpPr>
            <a:spLocks noGrp="1"/>
          </p:cNvSpPr>
          <p:nvPr>
            <p:ph sz="half" idx="2"/>
          </p:nvPr>
        </p:nvSpPr>
        <p:spPr>
          <a:xfrm>
            <a:off x="917786" y="2459863"/>
            <a:ext cx="4585547" cy="492443"/>
          </a:xfrm>
          <a:prstGeom prst="rect">
            <a:avLst/>
          </a:prstGeom>
        </p:spPr>
        <p:txBody>
          <a:bodyPr wrap="square" lIns="0" tIns="0" rIns="0" bIns="0">
            <a:spAutoFit/>
          </a:bodyPr>
          <a:lstStyle>
            <a:lvl1pPr>
              <a:defRPr sz="3200" b="0" i="0">
                <a:solidFill>
                  <a:schemeClr val="tx1"/>
                </a:solidFill>
                <a:latin typeface="Georgia"/>
                <a:cs typeface="Georgia"/>
              </a:defRPr>
            </a:lvl1pPr>
          </a:lstStyle>
          <a:p>
            <a:endParaRPr/>
          </a:p>
        </p:txBody>
      </p:sp>
      <p:sp>
        <p:nvSpPr>
          <p:cNvPr id="4" name="Holder 4"/>
          <p:cNvSpPr>
            <a:spLocks noGrp="1"/>
          </p:cNvSpPr>
          <p:nvPr>
            <p:ph sz="half" idx="3"/>
          </p:nvPr>
        </p:nvSpPr>
        <p:spPr>
          <a:xfrm>
            <a:off x="6506634" y="2370558"/>
            <a:ext cx="4932679" cy="492443"/>
          </a:xfrm>
          <a:prstGeom prst="rect">
            <a:avLst/>
          </a:prstGeom>
        </p:spPr>
        <p:txBody>
          <a:bodyPr wrap="square" lIns="0" tIns="0" rIns="0" bIns="0">
            <a:spAutoFit/>
          </a:bodyPr>
          <a:lstStyle>
            <a:lvl1pPr>
              <a:defRPr sz="3200" b="0" i="0">
                <a:solidFill>
                  <a:schemeClr val="tx1"/>
                </a:solidFill>
                <a:latin typeface="Georgia"/>
                <a:cs typeface="Georgi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25531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7566F-6B08-4122-AD22-3EA5D839CB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D105D-0C01-43A2-9D9D-1AAC7F1457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D527E-BCBB-41AB-AFC2-4423B1A17161}"/>
              </a:ext>
            </a:extLst>
          </p:cNvPr>
          <p:cNvSpPr>
            <a:spLocks noGrp="1"/>
          </p:cNvSpPr>
          <p:nvPr>
            <p:ph type="dt" sz="half" idx="10"/>
          </p:nvPr>
        </p:nvSpPr>
        <p:spPr/>
        <p:txBody>
          <a:bodyPr/>
          <a:lstStyle/>
          <a:p>
            <a:fld id="{DFCF9DAB-82D7-4019-83F9-05AEF722C2ED}" type="datetimeFigureOut">
              <a:rPr lang="en-US" smtClean="0"/>
              <a:t>10/11/2020</a:t>
            </a:fld>
            <a:endParaRPr lang="en-US"/>
          </a:p>
        </p:txBody>
      </p:sp>
      <p:sp>
        <p:nvSpPr>
          <p:cNvPr id="5" name="Footer Placeholder 4">
            <a:extLst>
              <a:ext uri="{FF2B5EF4-FFF2-40B4-BE49-F238E27FC236}">
                <a16:creationId xmlns:a16="http://schemas.microsoft.com/office/drawing/2014/main" id="{A17BCB4E-201D-4449-AA47-BC2D0205D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3C616-FCB1-47B3-B5DB-C5D8E6E1E831}"/>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2101770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775F54"/>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90569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3865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C03C-AD93-4D9E-A5EE-00F9500824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2EF9D6-83EE-4A13-BBB8-990A2C415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9726C8-909F-4121-A455-2D3440DB00D6}"/>
              </a:ext>
            </a:extLst>
          </p:cNvPr>
          <p:cNvSpPr>
            <a:spLocks noGrp="1"/>
          </p:cNvSpPr>
          <p:nvPr>
            <p:ph type="dt" sz="half" idx="10"/>
          </p:nvPr>
        </p:nvSpPr>
        <p:spPr/>
        <p:txBody>
          <a:bodyPr/>
          <a:lstStyle/>
          <a:p>
            <a:fld id="{DFCF9DAB-82D7-4019-83F9-05AEF722C2ED}" type="datetimeFigureOut">
              <a:rPr lang="en-US" smtClean="0"/>
              <a:t>10/11/2020</a:t>
            </a:fld>
            <a:endParaRPr lang="en-US"/>
          </a:p>
        </p:txBody>
      </p:sp>
      <p:sp>
        <p:nvSpPr>
          <p:cNvPr id="5" name="Footer Placeholder 4">
            <a:extLst>
              <a:ext uri="{FF2B5EF4-FFF2-40B4-BE49-F238E27FC236}">
                <a16:creationId xmlns:a16="http://schemas.microsoft.com/office/drawing/2014/main" id="{6638B69B-CB62-4942-9190-8961454DB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92AA28-4872-4B4C-BECA-56551F36DA6B}"/>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1582038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92365-20BA-49B7-A514-CC11469D80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57B27A-DADB-4981-A28E-E0C1DFFA10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36E97C-7302-48A2-8DFF-DB825CAE46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90CB6A-DF0A-49E2-99B8-ABAD6F4DD7CE}"/>
              </a:ext>
            </a:extLst>
          </p:cNvPr>
          <p:cNvSpPr>
            <a:spLocks noGrp="1"/>
          </p:cNvSpPr>
          <p:nvPr>
            <p:ph type="dt" sz="half" idx="10"/>
          </p:nvPr>
        </p:nvSpPr>
        <p:spPr/>
        <p:txBody>
          <a:bodyPr/>
          <a:lstStyle/>
          <a:p>
            <a:fld id="{DFCF9DAB-82D7-4019-83F9-05AEF722C2ED}" type="datetimeFigureOut">
              <a:rPr lang="en-US" smtClean="0"/>
              <a:t>10/11/2020</a:t>
            </a:fld>
            <a:endParaRPr lang="en-US"/>
          </a:p>
        </p:txBody>
      </p:sp>
      <p:sp>
        <p:nvSpPr>
          <p:cNvPr id="6" name="Footer Placeholder 5">
            <a:extLst>
              <a:ext uri="{FF2B5EF4-FFF2-40B4-BE49-F238E27FC236}">
                <a16:creationId xmlns:a16="http://schemas.microsoft.com/office/drawing/2014/main" id="{9587855D-8482-4DD0-9123-D9405472E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59950-3291-4F29-8D26-EF560533948E}"/>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128668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30A6-D4AA-4382-80DF-A5723D0A8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0B0C62-8075-4AAC-AD23-6594A85209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3E4539-67C2-4023-A520-EB4021A478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EA5FA0-BBA5-4589-B357-86C57814E2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F99E2B-FC9F-4FF9-9D20-5A11279964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852591-826F-43CD-A1E5-AE616F369BF0}"/>
              </a:ext>
            </a:extLst>
          </p:cNvPr>
          <p:cNvSpPr>
            <a:spLocks noGrp="1"/>
          </p:cNvSpPr>
          <p:nvPr>
            <p:ph type="dt" sz="half" idx="10"/>
          </p:nvPr>
        </p:nvSpPr>
        <p:spPr/>
        <p:txBody>
          <a:bodyPr/>
          <a:lstStyle/>
          <a:p>
            <a:fld id="{DFCF9DAB-82D7-4019-83F9-05AEF722C2ED}" type="datetimeFigureOut">
              <a:rPr lang="en-US" smtClean="0"/>
              <a:t>10/11/2020</a:t>
            </a:fld>
            <a:endParaRPr lang="en-US"/>
          </a:p>
        </p:txBody>
      </p:sp>
      <p:sp>
        <p:nvSpPr>
          <p:cNvPr id="8" name="Footer Placeholder 7">
            <a:extLst>
              <a:ext uri="{FF2B5EF4-FFF2-40B4-BE49-F238E27FC236}">
                <a16:creationId xmlns:a16="http://schemas.microsoft.com/office/drawing/2014/main" id="{C4232F28-BFF9-4C13-842F-CF6B7FEB31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8C6A53-6291-4E71-A8D8-EF303C2A328F}"/>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2391633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A5FD-2A08-4DEA-A9E1-2895334E21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F8E9D0-9949-4193-AD73-7A3D17B60010}"/>
              </a:ext>
            </a:extLst>
          </p:cNvPr>
          <p:cNvSpPr>
            <a:spLocks noGrp="1"/>
          </p:cNvSpPr>
          <p:nvPr>
            <p:ph type="dt" sz="half" idx="10"/>
          </p:nvPr>
        </p:nvSpPr>
        <p:spPr/>
        <p:txBody>
          <a:bodyPr/>
          <a:lstStyle/>
          <a:p>
            <a:fld id="{DFCF9DAB-82D7-4019-83F9-05AEF722C2ED}" type="datetimeFigureOut">
              <a:rPr lang="en-US" smtClean="0"/>
              <a:t>10/11/2020</a:t>
            </a:fld>
            <a:endParaRPr lang="en-US"/>
          </a:p>
        </p:txBody>
      </p:sp>
      <p:sp>
        <p:nvSpPr>
          <p:cNvPr id="4" name="Footer Placeholder 3">
            <a:extLst>
              <a:ext uri="{FF2B5EF4-FFF2-40B4-BE49-F238E27FC236}">
                <a16:creationId xmlns:a16="http://schemas.microsoft.com/office/drawing/2014/main" id="{8F703432-F83F-45DE-91EA-C6EF67BD77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12F671-515A-4D1B-A526-9629960F0EB1}"/>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779795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A31FB7-C241-4BF9-95E9-93E478109663}"/>
              </a:ext>
            </a:extLst>
          </p:cNvPr>
          <p:cNvSpPr>
            <a:spLocks noGrp="1"/>
          </p:cNvSpPr>
          <p:nvPr>
            <p:ph type="dt" sz="half" idx="10"/>
          </p:nvPr>
        </p:nvSpPr>
        <p:spPr/>
        <p:txBody>
          <a:bodyPr/>
          <a:lstStyle/>
          <a:p>
            <a:fld id="{DFCF9DAB-82D7-4019-83F9-05AEF722C2ED}" type="datetimeFigureOut">
              <a:rPr lang="en-US" smtClean="0"/>
              <a:t>10/11/2020</a:t>
            </a:fld>
            <a:endParaRPr lang="en-US"/>
          </a:p>
        </p:txBody>
      </p:sp>
      <p:sp>
        <p:nvSpPr>
          <p:cNvPr id="3" name="Footer Placeholder 2">
            <a:extLst>
              <a:ext uri="{FF2B5EF4-FFF2-40B4-BE49-F238E27FC236}">
                <a16:creationId xmlns:a16="http://schemas.microsoft.com/office/drawing/2014/main" id="{AB4647B2-2C80-4EB9-993F-187B70649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02CA65-44BB-4B04-817B-039E8D2C2C45}"/>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146122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4DAFD-D077-4327-9AA5-0D4EAB35A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CFF8FF-AC4C-4733-827B-E612D23A64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5BB6F-7C81-4636-8B4A-AD626E327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AF87-1521-41B8-B1CB-661A9F41915B}"/>
              </a:ext>
            </a:extLst>
          </p:cNvPr>
          <p:cNvSpPr>
            <a:spLocks noGrp="1"/>
          </p:cNvSpPr>
          <p:nvPr>
            <p:ph type="dt" sz="half" idx="10"/>
          </p:nvPr>
        </p:nvSpPr>
        <p:spPr/>
        <p:txBody>
          <a:bodyPr/>
          <a:lstStyle/>
          <a:p>
            <a:fld id="{DFCF9DAB-82D7-4019-83F9-05AEF722C2ED}" type="datetimeFigureOut">
              <a:rPr lang="en-US" smtClean="0"/>
              <a:t>10/11/2020</a:t>
            </a:fld>
            <a:endParaRPr lang="en-US"/>
          </a:p>
        </p:txBody>
      </p:sp>
      <p:sp>
        <p:nvSpPr>
          <p:cNvPr id="6" name="Footer Placeholder 5">
            <a:extLst>
              <a:ext uri="{FF2B5EF4-FFF2-40B4-BE49-F238E27FC236}">
                <a16:creationId xmlns:a16="http://schemas.microsoft.com/office/drawing/2014/main" id="{DC3EA664-908C-469D-A722-054215EB2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EBFB5-664B-4A6D-B8D0-530A7874E95F}"/>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3319177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A03C-99D1-4ACB-9C46-698270C812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6C1168-3304-4159-ABB9-ABBC090B4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197F5E-528A-438D-B7B9-FAAA9206E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8EB2D-E46B-45E1-A4F3-4EB5EEA1438D}"/>
              </a:ext>
            </a:extLst>
          </p:cNvPr>
          <p:cNvSpPr>
            <a:spLocks noGrp="1"/>
          </p:cNvSpPr>
          <p:nvPr>
            <p:ph type="dt" sz="half" idx="10"/>
          </p:nvPr>
        </p:nvSpPr>
        <p:spPr/>
        <p:txBody>
          <a:bodyPr/>
          <a:lstStyle/>
          <a:p>
            <a:fld id="{DFCF9DAB-82D7-4019-83F9-05AEF722C2ED}" type="datetimeFigureOut">
              <a:rPr lang="en-US" smtClean="0"/>
              <a:t>10/11/2020</a:t>
            </a:fld>
            <a:endParaRPr lang="en-US"/>
          </a:p>
        </p:txBody>
      </p:sp>
      <p:sp>
        <p:nvSpPr>
          <p:cNvPr id="6" name="Footer Placeholder 5">
            <a:extLst>
              <a:ext uri="{FF2B5EF4-FFF2-40B4-BE49-F238E27FC236}">
                <a16:creationId xmlns:a16="http://schemas.microsoft.com/office/drawing/2014/main" id="{E49FE6A1-C4D2-45EA-9AA2-C4F19391D5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23A7E-DFE3-491D-BCB8-F1ADFADD5344}"/>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1953886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0CAA79-0080-4CDA-9A3F-06789CEECD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7ABC5B-2191-45BC-A7C6-1E19A6E62E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675D0-4F12-4DB0-A43F-1A5D44AE6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CF9DAB-82D7-4019-83F9-05AEF722C2ED}" type="datetimeFigureOut">
              <a:rPr lang="en-US" smtClean="0"/>
              <a:t>10/11/2020</a:t>
            </a:fld>
            <a:endParaRPr lang="en-US"/>
          </a:p>
        </p:txBody>
      </p:sp>
      <p:sp>
        <p:nvSpPr>
          <p:cNvPr id="5" name="Footer Placeholder 4">
            <a:extLst>
              <a:ext uri="{FF2B5EF4-FFF2-40B4-BE49-F238E27FC236}">
                <a16:creationId xmlns:a16="http://schemas.microsoft.com/office/drawing/2014/main" id="{1396A1CF-D4C0-4B07-8B19-86CEC1C44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54DA4F-188E-461D-8B9D-C338B76E1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8AC23-69D0-458C-9CA4-F6A589B7C493}" type="slidenum">
              <a:rPr lang="en-US" smtClean="0"/>
              <a:t>‹#›</a:t>
            </a:fld>
            <a:endParaRPr lang="en-US"/>
          </a:p>
        </p:txBody>
      </p:sp>
    </p:spTree>
    <p:extLst>
      <p:ext uri="{BB962C8B-B14F-4D97-AF65-F5344CB8AC3E}">
        <p14:creationId xmlns:p14="http://schemas.microsoft.com/office/powerpoint/2010/main" val="445857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34348" y="40640"/>
            <a:ext cx="9523305" cy="553998"/>
          </a:xfrm>
          <a:prstGeom prst="rect">
            <a:avLst/>
          </a:prstGeom>
        </p:spPr>
        <p:txBody>
          <a:bodyPr wrap="square" lIns="0" tIns="0" rIns="0" bIns="0">
            <a:spAutoFit/>
          </a:bodyPr>
          <a:lstStyle>
            <a:lvl1pPr>
              <a:defRPr sz="3600" b="0" i="0">
                <a:solidFill>
                  <a:schemeClr val="tx1"/>
                </a:solidFill>
                <a:latin typeface="Verdana"/>
                <a:cs typeface="Verdana"/>
              </a:defRPr>
            </a:lvl1pPr>
          </a:lstStyle>
          <a:p>
            <a:endParaRPr/>
          </a:p>
        </p:txBody>
      </p:sp>
      <p:sp>
        <p:nvSpPr>
          <p:cNvPr id="3" name="Holder 3"/>
          <p:cNvSpPr>
            <a:spLocks noGrp="1"/>
          </p:cNvSpPr>
          <p:nvPr>
            <p:ph type="body" idx="1"/>
          </p:nvPr>
        </p:nvSpPr>
        <p:spPr>
          <a:xfrm>
            <a:off x="1017693" y="2385061"/>
            <a:ext cx="7737687" cy="430887"/>
          </a:xfrm>
          <a:prstGeom prst="rect">
            <a:avLst/>
          </a:prstGeom>
        </p:spPr>
        <p:txBody>
          <a:bodyPr wrap="square" lIns="0" tIns="0" rIns="0" bIns="0">
            <a:spAutoFit/>
          </a:bodyPr>
          <a:lstStyle>
            <a:lvl1pPr>
              <a:defRPr sz="28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6" name="Holder 6"/>
          <p:cNvSpPr>
            <a:spLocks noGrp="1"/>
          </p:cNvSpPr>
          <p:nvPr>
            <p:ph type="sldNum" sz="quarter" idx="7"/>
          </p:nvPr>
        </p:nvSpPr>
        <p:spPr>
          <a:xfrm>
            <a:off x="11147212" y="6295722"/>
            <a:ext cx="365760" cy="205184"/>
          </a:xfrm>
          <a:prstGeom prst="rect">
            <a:avLst/>
          </a:prstGeom>
        </p:spPr>
        <p:txBody>
          <a:bodyPr wrap="square" lIns="0" tIns="0" rIns="0" bIns="0">
            <a:spAutoFit/>
          </a:bodyPr>
          <a:lstStyle>
            <a:lvl1pPr>
              <a:defRPr sz="1400" b="0" i="0">
                <a:solidFill>
                  <a:schemeClr val="tx1"/>
                </a:solidFill>
                <a:latin typeface="Arial"/>
                <a:cs typeface="Arial"/>
              </a:defRPr>
            </a:lvl1pPr>
          </a:lstStyle>
          <a:p>
            <a:pPr marL="38100">
              <a:lnSpc>
                <a:spcPts val="1645"/>
              </a:lnSpc>
            </a:pPr>
            <a:fld id="{81D60167-4931-47E6-BA6A-407CBD079E47}" type="slidenum">
              <a:rPr lang="en-US" smtClean="0"/>
              <a:pPr marL="38100">
                <a:lnSpc>
                  <a:spcPts val="1645"/>
                </a:lnSpc>
              </a:pPr>
              <a:t>‹#›</a:t>
            </a:fld>
            <a:endParaRPr lang="en-US" dirty="0"/>
          </a:p>
        </p:txBody>
      </p:sp>
    </p:spTree>
    <p:extLst>
      <p:ext uri="{BB962C8B-B14F-4D97-AF65-F5344CB8AC3E}">
        <p14:creationId xmlns:p14="http://schemas.microsoft.com/office/powerpoint/2010/main" val="16879902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280160"/>
            <a:ext cx="711200" cy="228600"/>
          </a:xfrm>
          <a:custGeom>
            <a:avLst/>
            <a:gdLst/>
            <a:ahLst/>
            <a:cxnLst/>
            <a:rect l="l" t="t" r="r" b="b"/>
            <a:pathLst>
              <a:path w="533400" h="228600">
                <a:moveTo>
                  <a:pt x="533400" y="0"/>
                </a:moveTo>
                <a:lnTo>
                  <a:pt x="0" y="0"/>
                </a:lnTo>
                <a:lnTo>
                  <a:pt x="0" y="228600"/>
                </a:lnTo>
                <a:lnTo>
                  <a:pt x="533400" y="228600"/>
                </a:lnTo>
                <a:lnTo>
                  <a:pt x="533400" y="0"/>
                </a:lnTo>
                <a:close/>
              </a:path>
            </a:pathLst>
          </a:custGeom>
          <a:solidFill>
            <a:srgbClr val="DD8046"/>
          </a:solidFill>
        </p:spPr>
        <p:txBody>
          <a:bodyPr wrap="square" lIns="0" tIns="0" rIns="0" bIns="0" rtlCol="0"/>
          <a:lstStyle/>
          <a:p>
            <a:endParaRPr sz="1800"/>
          </a:p>
        </p:txBody>
      </p:sp>
      <p:sp>
        <p:nvSpPr>
          <p:cNvPr id="17" name="bg object 17"/>
          <p:cNvSpPr/>
          <p:nvPr/>
        </p:nvSpPr>
        <p:spPr>
          <a:xfrm>
            <a:off x="787400" y="1280160"/>
            <a:ext cx="11404600" cy="228600"/>
          </a:xfrm>
          <a:custGeom>
            <a:avLst/>
            <a:gdLst/>
            <a:ahLst/>
            <a:cxnLst/>
            <a:rect l="l" t="t" r="r" b="b"/>
            <a:pathLst>
              <a:path w="8553450" h="228600">
                <a:moveTo>
                  <a:pt x="8553450" y="0"/>
                </a:moveTo>
                <a:lnTo>
                  <a:pt x="0" y="0"/>
                </a:lnTo>
                <a:lnTo>
                  <a:pt x="0" y="228600"/>
                </a:lnTo>
                <a:lnTo>
                  <a:pt x="8553450" y="228600"/>
                </a:lnTo>
                <a:lnTo>
                  <a:pt x="8553450" y="0"/>
                </a:lnTo>
                <a:close/>
              </a:path>
            </a:pathLst>
          </a:custGeom>
          <a:solidFill>
            <a:srgbClr val="93B6D2"/>
          </a:solidFill>
        </p:spPr>
        <p:txBody>
          <a:bodyPr wrap="square" lIns="0" tIns="0" rIns="0" bIns="0" rtlCol="0"/>
          <a:lstStyle/>
          <a:p>
            <a:endParaRPr sz="1800"/>
          </a:p>
        </p:txBody>
      </p:sp>
      <p:sp>
        <p:nvSpPr>
          <p:cNvPr id="2" name="Holder 2"/>
          <p:cNvSpPr>
            <a:spLocks noGrp="1"/>
          </p:cNvSpPr>
          <p:nvPr>
            <p:ph type="title"/>
          </p:nvPr>
        </p:nvSpPr>
        <p:spPr>
          <a:xfrm>
            <a:off x="880704" y="455117"/>
            <a:ext cx="10430593" cy="492443"/>
          </a:xfrm>
          <a:prstGeom prst="rect">
            <a:avLst/>
          </a:prstGeom>
        </p:spPr>
        <p:txBody>
          <a:bodyPr wrap="square" lIns="0" tIns="0" rIns="0" bIns="0">
            <a:spAutoFit/>
          </a:bodyPr>
          <a:lstStyle>
            <a:lvl1pPr>
              <a:defRPr sz="3200" b="1" i="0">
                <a:solidFill>
                  <a:srgbClr val="775F54"/>
                </a:solidFill>
                <a:latin typeface="Georgia"/>
                <a:cs typeface="Georgia"/>
              </a:defRPr>
            </a:lvl1pPr>
          </a:lstStyle>
          <a:p>
            <a:endParaRPr/>
          </a:p>
        </p:txBody>
      </p:sp>
      <p:sp>
        <p:nvSpPr>
          <p:cNvPr id="3" name="Holder 3"/>
          <p:cNvSpPr>
            <a:spLocks noGrp="1"/>
          </p:cNvSpPr>
          <p:nvPr>
            <p:ph type="body" idx="1"/>
          </p:nvPr>
        </p:nvSpPr>
        <p:spPr>
          <a:xfrm>
            <a:off x="3542792" y="2496125"/>
            <a:ext cx="7719907" cy="384721"/>
          </a:xfrm>
          <a:prstGeom prst="rect">
            <a:avLst/>
          </a:prstGeom>
        </p:spPr>
        <p:txBody>
          <a:bodyPr wrap="square" lIns="0" tIns="0" rIns="0" bIns="0">
            <a:spAutoFit/>
          </a:bodyPr>
          <a:lstStyle>
            <a:lvl1pPr>
              <a:defRPr sz="2500" b="0" i="0">
                <a:solidFill>
                  <a:srgbClr val="CC0000"/>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10/11/2020</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9106325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image" Target="../media/image21.jfif"/><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rashidedu.files.wordpress.com/2016/05/1-thermodynamics.pdf"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E5B8-9DC3-44AA-B500-E3C64F62FAC0}"/>
              </a:ext>
            </a:extLst>
          </p:cNvPr>
          <p:cNvSpPr>
            <a:spLocks noGrp="1"/>
          </p:cNvSpPr>
          <p:nvPr>
            <p:ph type="ctrTitle"/>
          </p:nvPr>
        </p:nvSpPr>
        <p:spPr/>
        <p:txBody>
          <a:bodyPr/>
          <a:lstStyle/>
          <a:p>
            <a:r>
              <a:rPr lang="en-US" dirty="0"/>
              <a:t>Thermodynamics Lecture 01</a:t>
            </a:r>
          </a:p>
        </p:txBody>
      </p:sp>
      <p:sp>
        <p:nvSpPr>
          <p:cNvPr id="3" name="Subtitle 2">
            <a:extLst>
              <a:ext uri="{FF2B5EF4-FFF2-40B4-BE49-F238E27FC236}">
                <a16:creationId xmlns:a16="http://schemas.microsoft.com/office/drawing/2014/main" id="{A1F4E1D5-BBA7-48DE-9E6A-F865F13BA2FA}"/>
              </a:ext>
            </a:extLst>
          </p:cNvPr>
          <p:cNvSpPr>
            <a:spLocks noGrp="1"/>
          </p:cNvSpPr>
          <p:nvPr>
            <p:ph type="subTitle" idx="1"/>
          </p:nvPr>
        </p:nvSpPr>
        <p:spPr/>
        <p:txBody>
          <a:bodyPr/>
          <a:lstStyle/>
          <a:p>
            <a:r>
              <a:rPr lang="en-US" dirty="0"/>
              <a:t>Basic Mechanical Engineering</a:t>
            </a:r>
          </a:p>
        </p:txBody>
      </p:sp>
    </p:spTree>
    <p:extLst>
      <p:ext uri="{BB962C8B-B14F-4D97-AF65-F5344CB8AC3E}">
        <p14:creationId xmlns:p14="http://schemas.microsoft.com/office/powerpoint/2010/main" val="2785511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45F5-8EF9-407B-8905-4565AE3855BA}"/>
              </a:ext>
            </a:extLst>
          </p:cNvPr>
          <p:cNvSpPr>
            <a:spLocks noGrp="1"/>
          </p:cNvSpPr>
          <p:nvPr>
            <p:ph type="title"/>
          </p:nvPr>
        </p:nvSpPr>
        <p:spPr/>
        <p:txBody>
          <a:bodyPr/>
          <a:lstStyle/>
          <a:p>
            <a:r>
              <a:rPr lang="en-US" dirty="0"/>
              <a:t>What is Energy?</a:t>
            </a:r>
          </a:p>
        </p:txBody>
      </p:sp>
      <p:sp>
        <p:nvSpPr>
          <p:cNvPr id="3" name="Content Placeholder 2">
            <a:extLst>
              <a:ext uri="{FF2B5EF4-FFF2-40B4-BE49-F238E27FC236}">
                <a16:creationId xmlns:a16="http://schemas.microsoft.com/office/drawing/2014/main" id="{21ADE594-4AB1-4437-BF24-009AEC14C1EB}"/>
              </a:ext>
            </a:extLst>
          </p:cNvPr>
          <p:cNvSpPr>
            <a:spLocks noGrp="1"/>
          </p:cNvSpPr>
          <p:nvPr>
            <p:ph idx="1"/>
          </p:nvPr>
        </p:nvSpPr>
        <p:spPr/>
        <p:txBody>
          <a:bodyPr>
            <a:normAutofit/>
          </a:bodyPr>
          <a:lstStyle/>
          <a:p>
            <a:pPr algn="just"/>
            <a:r>
              <a:rPr lang="en-US" dirty="0"/>
              <a:t>During Newton’s time there was no concept of “energy”. Sir Isaac Newton just gave the world concept of “force”.</a:t>
            </a:r>
          </a:p>
          <a:p>
            <a:pPr algn="just"/>
            <a:endParaRPr lang="en-US" dirty="0"/>
          </a:p>
          <a:p>
            <a:pPr algn="just"/>
            <a:r>
              <a:rPr lang="en-US" dirty="0"/>
              <a:t>In physics, energy (unit “Joule”) is the quantitative property that must be transferred to an object in order to perform work on, or to heat the object.</a:t>
            </a:r>
          </a:p>
          <a:p>
            <a:pPr algn="just"/>
            <a:endParaRPr lang="en-US" dirty="0"/>
          </a:p>
          <a:p>
            <a:pPr algn="just"/>
            <a:r>
              <a:rPr lang="en-US" dirty="0"/>
              <a:t>K.E. = (1/2)mv^2. Concept of velocity square was new at that time.</a:t>
            </a:r>
          </a:p>
        </p:txBody>
      </p:sp>
    </p:spTree>
    <p:extLst>
      <p:ext uri="{BB962C8B-B14F-4D97-AF65-F5344CB8AC3E}">
        <p14:creationId xmlns:p14="http://schemas.microsoft.com/office/powerpoint/2010/main" val="74687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0" y="323545"/>
            <a:ext cx="3557904" cy="697230"/>
          </a:xfrm>
          <a:prstGeom prst="rect">
            <a:avLst/>
          </a:prstGeom>
        </p:spPr>
        <p:txBody>
          <a:bodyPr vert="horz" wrap="square" lIns="0" tIns="13335" rIns="0" bIns="0" rtlCol="0">
            <a:spAutoFit/>
          </a:bodyPr>
          <a:lstStyle/>
          <a:p>
            <a:pPr marL="12700">
              <a:spcBef>
                <a:spcPts val="105"/>
              </a:spcBef>
            </a:pPr>
            <a:r>
              <a:rPr sz="4400" spc="-15" dirty="0">
                <a:latin typeface="Carlito"/>
                <a:cs typeface="Carlito"/>
              </a:rPr>
              <a:t>Internal</a:t>
            </a:r>
            <a:r>
              <a:rPr sz="4400" spc="-85" dirty="0">
                <a:latin typeface="Carlito"/>
                <a:cs typeface="Carlito"/>
              </a:rPr>
              <a:t> </a:t>
            </a:r>
            <a:r>
              <a:rPr sz="4400" spc="-15" dirty="0">
                <a:latin typeface="Carlito"/>
                <a:cs typeface="Carlito"/>
              </a:rPr>
              <a:t>energy</a:t>
            </a:r>
            <a:endParaRPr sz="4400">
              <a:latin typeface="Carlito"/>
              <a:cs typeface="Carlito"/>
            </a:endParaRPr>
          </a:p>
        </p:txBody>
      </p:sp>
      <p:sp>
        <p:nvSpPr>
          <p:cNvPr id="3" name="object 3"/>
          <p:cNvSpPr txBox="1"/>
          <p:nvPr/>
        </p:nvSpPr>
        <p:spPr>
          <a:xfrm>
            <a:off x="6403975" y="2456815"/>
            <a:ext cx="3729990" cy="2805896"/>
          </a:xfrm>
          <a:prstGeom prst="rect">
            <a:avLst/>
          </a:prstGeom>
        </p:spPr>
        <p:txBody>
          <a:bodyPr vert="horz" wrap="square" lIns="0" tIns="12700" rIns="0" bIns="0" rtlCol="0">
            <a:spAutoFit/>
          </a:bodyPr>
          <a:lstStyle/>
          <a:p>
            <a:pPr marL="332740" marR="5715" lvl="0" indent="-320675" algn="just" defTabSz="914400" rtl="0" eaLnBrk="1" fontAlgn="auto" latinLnBrk="0" hangingPunct="1">
              <a:lnSpc>
                <a:spcPct val="100000"/>
              </a:lnSpc>
              <a:spcBef>
                <a:spcPts val="100"/>
              </a:spcBef>
              <a:spcAft>
                <a:spcPts val="0"/>
              </a:spcAft>
              <a:buClr>
                <a:srgbClr val="DD8046"/>
              </a:buClr>
              <a:buSzPct val="58333"/>
              <a:buFont typeface="Wingdings"/>
              <a:buChar char=""/>
              <a:tabLst>
                <a:tab pos="333375" algn="l"/>
              </a:tabLst>
              <a:defRPr/>
            </a:pPr>
            <a:r>
              <a:rPr kumimoji="0" sz="1800" b="1" i="1" u="none" strike="noStrike" kern="1200" cap="none" spc="-5" normalizeH="0" baseline="0" noProof="0" dirty="0">
                <a:ln>
                  <a:noFill/>
                </a:ln>
                <a:solidFill>
                  <a:prstClr val="black"/>
                </a:solidFill>
                <a:effectLst/>
                <a:uLnTx/>
                <a:uFillTx/>
                <a:latin typeface="Carlito"/>
                <a:ea typeface="+mn-ea"/>
                <a:cs typeface="Carlito"/>
              </a:rPr>
              <a:t>Internal energy </a:t>
            </a:r>
            <a:r>
              <a:rPr kumimoji="0" sz="1800" b="1" i="1" u="none" strike="noStrike" kern="1200" cap="none" spc="0" normalizeH="0" baseline="0" noProof="0" dirty="0">
                <a:ln>
                  <a:noFill/>
                </a:ln>
                <a:solidFill>
                  <a:prstClr val="black"/>
                </a:solidFill>
                <a:effectLst/>
                <a:uLnTx/>
                <a:uFillTx/>
                <a:latin typeface="Carlito"/>
                <a:ea typeface="+mn-ea"/>
                <a:cs typeface="Carlito"/>
              </a:rPr>
              <a:t>(also </a:t>
            </a:r>
            <a:r>
              <a:rPr kumimoji="0" sz="1800" b="1" i="1" u="none" strike="noStrike" kern="1200" cap="none" spc="-5" normalizeH="0" baseline="0" noProof="0" dirty="0">
                <a:ln>
                  <a:noFill/>
                </a:ln>
                <a:solidFill>
                  <a:prstClr val="black"/>
                </a:solidFill>
                <a:effectLst/>
                <a:uLnTx/>
                <a:uFillTx/>
                <a:latin typeface="Carlito"/>
                <a:ea typeface="+mn-ea"/>
                <a:cs typeface="Carlito"/>
              </a:rPr>
              <a:t>called </a:t>
            </a:r>
            <a:r>
              <a:rPr kumimoji="0" sz="1800" b="1" i="1" u="none" strike="noStrike" kern="1200" cap="none" spc="0" normalizeH="0" baseline="0" noProof="0" dirty="0">
                <a:ln>
                  <a:noFill/>
                </a:ln>
                <a:solidFill>
                  <a:prstClr val="black"/>
                </a:solidFill>
                <a:effectLst/>
                <a:uLnTx/>
                <a:uFillTx/>
                <a:latin typeface="Carlito"/>
                <a:ea typeface="+mn-ea"/>
                <a:cs typeface="Carlito"/>
              </a:rPr>
              <a:t>thermal  </a:t>
            </a:r>
            <a:r>
              <a:rPr kumimoji="0" sz="1800" b="1" i="1" u="none" strike="noStrike" kern="1200" cap="none" spc="-5" normalizeH="0" baseline="0" noProof="0" dirty="0">
                <a:ln>
                  <a:noFill/>
                </a:ln>
                <a:solidFill>
                  <a:prstClr val="black"/>
                </a:solidFill>
                <a:effectLst/>
                <a:uLnTx/>
                <a:uFillTx/>
                <a:latin typeface="Carlito"/>
                <a:ea typeface="+mn-ea"/>
                <a:cs typeface="Carlito"/>
              </a:rPr>
              <a:t>energy) </a:t>
            </a:r>
            <a:r>
              <a:rPr kumimoji="0" sz="1800" b="1" i="1" u="none" strike="noStrike" kern="1200" cap="none" spc="0" normalizeH="0" baseline="0" noProof="0" dirty="0">
                <a:ln>
                  <a:noFill/>
                </a:ln>
                <a:solidFill>
                  <a:prstClr val="black"/>
                </a:solidFill>
                <a:effectLst/>
                <a:uLnTx/>
                <a:uFillTx/>
                <a:latin typeface="Carlito"/>
                <a:ea typeface="+mn-ea"/>
                <a:cs typeface="Carlito"/>
              </a:rPr>
              <a:t>is the </a:t>
            </a:r>
            <a:r>
              <a:rPr kumimoji="0" sz="1800" b="1" i="1" u="none" strike="noStrike" kern="1200" cap="none" spc="-5" normalizeH="0" baseline="0" noProof="0" dirty="0">
                <a:ln>
                  <a:noFill/>
                </a:ln>
                <a:solidFill>
                  <a:prstClr val="black"/>
                </a:solidFill>
                <a:effectLst/>
                <a:uLnTx/>
                <a:uFillTx/>
                <a:latin typeface="Carlito"/>
                <a:ea typeface="+mn-ea"/>
                <a:cs typeface="Carlito"/>
              </a:rPr>
              <a:t>energy an object or  </a:t>
            </a:r>
            <a:r>
              <a:rPr kumimoji="0" sz="1800" b="1" i="1" u="none" strike="noStrike" kern="1200" cap="none" spc="-10" normalizeH="0" baseline="0" noProof="0" dirty="0">
                <a:ln>
                  <a:noFill/>
                </a:ln>
                <a:solidFill>
                  <a:prstClr val="black"/>
                </a:solidFill>
                <a:effectLst/>
                <a:uLnTx/>
                <a:uFillTx/>
                <a:latin typeface="Carlito"/>
                <a:ea typeface="+mn-ea"/>
                <a:cs typeface="Carlito"/>
              </a:rPr>
              <a:t>substance </a:t>
            </a:r>
            <a:r>
              <a:rPr kumimoji="0" sz="1800" b="1" i="1" u="none" strike="noStrike" kern="1200" cap="none" spc="0" normalizeH="0" baseline="0" noProof="0" dirty="0">
                <a:ln>
                  <a:noFill/>
                </a:ln>
                <a:solidFill>
                  <a:prstClr val="black"/>
                </a:solidFill>
                <a:effectLst/>
                <a:uLnTx/>
                <a:uFillTx/>
                <a:latin typeface="Carlito"/>
                <a:ea typeface="+mn-ea"/>
                <a:cs typeface="Carlito"/>
              </a:rPr>
              <a:t>is due </a:t>
            </a:r>
            <a:r>
              <a:rPr kumimoji="0" sz="1800" b="1" i="1" u="none" strike="noStrike" kern="1200" cap="none" spc="-15" normalizeH="0" baseline="0" noProof="0" dirty="0">
                <a:ln>
                  <a:noFill/>
                </a:ln>
                <a:solidFill>
                  <a:prstClr val="black"/>
                </a:solidFill>
                <a:effectLst/>
                <a:uLnTx/>
                <a:uFillTx/>
                <a:latin typeface="Carlito"/>
                <a:ea typeface="+mn-ea"/>
                <a:cs typeface="Carlito"/>
              </a:rPr>
              <a:t>to </a:t>
            </a:r>
            <a:r>
              <a:rPr kumimoji="0" sz="1800" b="1" i="1" u="none" strike="noStrike" kern="1200" cap="none" spc="0" normalizeH="0" baseline="0" noProof="0" dirty="0">
                <a:ln>
                  <a:noFill/>
                </a:ln>
                <a:solidFill>
                  <a:prstClr val="black"/>
                </a:solidFill>
                <a:effectLst/>
                <a:uLnTx/>
                <a:uFillTx/>
                <a:latin typeface="Carlito"/>
                <a:ea typeface="+mn-ea"/>
                <a:cs typeface="Carlito"/>
              </a:rPr>
              <a:t>the </a:t>
            </a:r>
            <a:r>
              <a:rPr kumimoji="0" sz="1800" b="1" i="1" u="none" strike="noStrike" kern="1200" cap="none" spc="-5" normalizeH="0" baseline="0" noProof="0" dirty="0">
                <a:ln>
                  <a:noFill/>
                </a:ln>
                <a:solidFill>
                  <a:prstClr val="black"/>
                </a:solidFill>
                <a:effectLst/>
                <a:uLnTx/>
                <a:uFillTx/>
                <a:latin typeface="Carlito"/>
                <a:ea typeface="+mn-ea"/>
                <a:cs typeface="Carlito"/>
              </a:rPr>
              <a:t>kinetic </a:t>
            </a:r>
            <a:r>
              <a:rPr kumimoji="0" sz="1800" b="1" i="1" u="none" strike="noStrike" kern="1200" cap="none" spc="0" normalizeH="0" baseline="0" noProof="0" dirty="0">
                <a:ln>
                  <a:noFill/>
                </a:ln>
                <a:solidFill>
                  <a:prstClr val="black"/>
                </a:solidFill>
                <a:effectLst/>
                <a:uLnTx/>
                <a:uFillTx/>
                <a:latin typeface="Carlito"/>
                <a:ea typeface="+mn-ea"/>
                <a:cs typeface="Carlito"/>
              </a:rPr>
              <a:t>and  </a:t>
            </a:r>
            <a:r>
              <a:rPr kumimoji="0" sz="1800" b="1" i="1" u="none" strike="noStrike" kern="1200" cap="none" spc="-5" normalizeH="0" baseline="0" noProof="0" dirty="0">
                <a:ln>
                  <a:noFill/>
                </a:ln>
                <a:solidFill>
                  <a:prstClr val="black"/>
                </a:solidFill>
                <a:effectLst/>
                <a:uLnTx/>
                <a:uFillTx/>
                <a:latin typeface="Carlito"/>
                <a:ea typeface="+mn-ea"/>
                <a:cs typeface="Carlito"/>
              </a:rPr>
              <a:t>potential energies associated with  </a:t>
            </a:r>
            <a:r>
              <a:rPr kumimoji="0" sz="1800" b="1" i="1" u="none" strike="noStrike" kern="1200" cap="none" spc="0" normalizeH="0" baseline="0" noProof="0" dirty="0">
                <a:ln>
                  <a:noFill/>
                </a:ln>
                <a:solidFill>
                  <a:prstClr val="black"/>
                </a:solidFill>
                <a:effectLst/>
                <a:uLnTx/>
                <a:uFillTx/>
                <a:latin typeface="Carlito"/>
                <a:ea typeface="+mn-ea"/>
                <a:cs typeface="Carlito"/>
              </a:rPr>
              <a:t>the </a:t>
            </a:r>
            <a:r>
              <a:rPr kumimoji="0" sz="1800" b="1" i="1" u="none" strike="noStrike" kern="1200" cap="none" spc="-5" normalizeH="0" baseline="0" noProof="0" dirty="0">
                <a:ln>
                  <a:noFill/>
                </a:ln>
                <a:solidFill>
                  <a:prstClr val="black"/>
                </a:solidFill>
                <a:effectLst/>
                <a:uLnTx/>
                <a:uFillTx/>
                <a:latin typeface="Carlito"/>
                <a:ea typeface="+mn-ea"/>
                <a:cs typeface="Carlito"/>
              </a:rPr>
              <a:t>random </a:t>
            </a:r>
            <a:r>
              <a:rPr kumimoji="0" sz="1800" b="1" i="1" u="none" strike="noStrike" kern="1200" cap="none" spc="0" normalizeH="0" baseline="0" noProof="0" dirty="0">
                <a:ln>
                  <a:noFill/>
                </a:ln>
                <a:solidFill>
                  <a:prstClr val="black"/>
                </a:solidFill>
                <a:effectLst/>
                <a:uLnTx/>
                <a:uFillTx/>
                <a:latin typeface="Carlito"/>
                <a:ea typeface="+mn-ea"/>
                <a:cs typeface="Carlito"/>
              </a:rPr>
              <a:t>motions </a:t>
            </a:r>
            <a:r>
              <a:rPr kumimoji="0" sz="1800" b="1" i="1" u="none" strike="noStrike" kern="1200" cap="none" spc="5" normalizeH="0" baseline="0" noProof="0" dirty="0">
                <a:ln>
                  <a:noFill/>
                </a:ln>
                <a:solidFill>
                  <a:prstClr val="black"/>
                </a:solidFill>
                <a:effectLst/>
                <a:uLnTx/>
                <a:uFillTx/>
                <a:latin typeface="Carlito"/>
                <a:ea typeface="+mn-ea"/>
                <a:cs typeface="Carlito"/>
              </a:rPr>
              <a:t>of </a:t>
            </a:r>
            <a:r>
              <a:rPr kumimoji="0" sz="1800" b="1" i="1" u="none" strike="noStrike" kern="1200" cap="none" spc="0" normalizeH="0" baseline="0" noProof="0" dirty="0">
                <a:ln>
                  <a:noFill/>
                </a:ln>
                <a:solidFill>
                  <a:prstClr val="black"/>
                </a:solidFill>
                <a:effectLst/>
                <a:uLnTx/>
                <a:uFillTx/>
                <a:latin typeface="Carlito"/>
                <a:ea typeface="+mn-ea"/>
                <a:cs typeface="Carlito"/>
              </a:rPr>
              <a:t>all the  particles that </a:t>
            </a:r>
            <a:r>
              <a:rPr kumimoji="0" sz="1800" b="1" i="1" u="none" strike="noStrike" kern="1200" cap="none" spc="-15" normalizeH="0" baseline="0" noProof="0" dirty="0">
                <a:ln>
                  <a:noFill/>
                </a:ln>
                <a:solidFill>
                  <a:prstClr val="black"/>
                </a:solidFill>
                <a:effectLst/>
                <a:uLnTx/>
                <a:uFillTx/>
                <a:latin typeface="Carlito"/>
                <a:ea typeface="+mn-ea"/>
                <a:cs typeface="Carlito"/>
              </a:rPr>
              <a:t>make </a:t>
            </a:r>
            <a:r>
              <a:rPr kumimoji="0" sz="1800" b="1" i="1" u="none" strike="noStrike" kern="1200" cap="none" spc="0" normalizeH="0" baseline="0" noProof="0" dirty="0">
                <a:ln>
                  <a:noFill/>
                </a:ln>
                <a:solidFill>
                  <a:prstClr val="black"/>
                </a:solidFill>
                <a:effectLst/>
                <a:uLnTx/>
                <a:uFillTx/>
                <a:latin typeface="Carlito"/>
                <a:ea typeface="+mn-ea"/>
                <a:cs typeface="Carlito"/>
              </a:rPr>
              <a:t>it</a:t>
            </a:r>
            <a:r>
              <a:rPr kumimoji="0" sz="1800" b="1" i="1" u="none" strike="noStrike" kern="1200" cap="none" spc="-15" normalizeH="0" baseline="0" noProof="0" dirty="0">
                <a:ln>
                  <a:noFill/>
                </a:ln>
                <a:solidFill>
                  <a:prstClr val="black"/>
                </a:solidFill>
                <a:effectLst/>
                <a:uLnTx/>
                <a:uFillTx/>
                <a:latin typeface="Carlito"/>
                <a:ea typeface="+mn-ea"/>
                <a:cs typeface="Carlito"/>
              </a:rPr>
              <a:t> </a:t>
            </a:r>
            <a:r>
              <a:rPr kumimoji="0" sz="1800" b="1" i="1" u="none" strike="noStrike" kern="1200" cap="none" spc="-5" normalizeH="0" baseline="0" noProof="0" dirty="0">
                <a:ln>
                  <a:noFill/>
                </a:ln>
                <a:solidFill>
                  <a:prstClr val="black"/>
                </a:solidFill>
                <a:effectLst/>
                <a:uLnTx/>
                <a:uFillTx/>
                <a:latin typeface="Carlito"/>
                <a:ea typeface="+mn-ea"/>
                <a:cs typeface="Carlito"/>
              </a:rPr>
              <a:t>up.</a:t>
            </a:r>
            <a:endParaRPr kumimoji="0" sz="1800" b="0" i="0" u="none" strike="noStrike" kern="1200" cap="none" spc="0" normalizeH="0" baseline="0" noProof="0" dirty="0">
              <a:ln>
                <a:noFill/>
              </a:ln>
              <a:solidFill>
                <a:prstClr val="black"/>
              </a:solidFill>
              <a:effectLst/>
              <a:uLnTx/>
              <a:uFillTx/>
              <a:latin typeface="Carlito"/>
              <a:ea typeface="+mn-ea"/>
              <a:cs typeface="Carlito"/>
            </a:endParaRPr>
          </a:p>
          <a:p>
            <a:pPr marL="332740" marR="5080" lvl="0" indent="-320675" algn="just">
              <a:spcBef>
                <a:spcPts val="690"/>
              </a:spcBef>
              <a:buClr>
                <a:srgbClr val="DD8046"/>
              </a:buClr>
              <a:buSzPct val="60000"/>
              <a:buFont typeface="Wingdings"/>
              <a:buChar char=""/>
              <a:tabLst>
                <a:tab pos="333375" algn="l"/>
              </a:tabLst>
              <a:defRPr/>
            </a:pPr>
            <a:r>
              <a:rPr lang="de-DE" dirty="0"/>
              <a:t>Monatomic ideal gas: E</a:t>
            </a:r>
            <a:r>
              <a:rPr lang="de-DE" baseline="-25000" dirty="0"/>
              <a:t>int</a:t>
            </a:r>
            <a:r>
              <a:rPr lang="de-DE" dirty="0"/>
              <a:t> = (3/2)nRT</a:t>
            </a:r>
          </a:p>
          <a:p>
            <a:pPr marL="332740" marR="5080" lvl="0" indent="-320675" algn="just">
              <a:spcBef>
                <a:spcPts val="690"/>
              </a:spcBef>
              <a:buClr>
                <a:srgbClr val="DD8046"/>
              </a:buClr>
              <a:buSzPct val="60000"/>
              <a:buFont typeface="Wingdings"/>
              <a:buChar char=""/>
              <a:tabLst>
                <a:tab pos="333375" algn="l"/>
              </a:tabLst>
              <a:defRPr/>
            </a:pPr>
            <a:r>
              <a:rPr lang="en-US" dirty="0"/>
              <a:t>Diatomic ideal gas: </a:t>
            </a:r>
            <a:r>
              <a:rPr lang="en-US" dirty="0" err="1"/>
              <a:t>E</a:t>
            </a:r>
            <a:r>
              <a:rPr lang="en-US" baseline="-25000" dirty="0" err="1"/>
              <a:t>int</a:t>
            </a:r>
            <a:r>
              <a:rPr lang="en-US" dirty="0"/>
              <a:t> = (5/2)</a:t>
            </a:r>
            <a:r>
              <a:rPr lang="en-US" dirty="0" err="1"/>
              <a:t>nRT</a:t>
            </a:r>
            <a:endParaRPr lang="en-US" dirty="0"/>
          </a:p>
          <a:p>
            <a:pPr marL="332740" marR="5080" lvl="0" indent="-320675" algn="just">
              <a:spcBef>
                <a:spcPts val="690"/>
              </a:spcBef>
              <a:buClr>
                <a:srgbClr val="DD8046"/>
              </a:buClr>
              <a:buSzPct val="60000"/>
              <a:buFont typeface="Wingdings"/>
              <a:buChar char=""/>
              <a:tabLst>
                <a:tab pos="333375" algn="l"/>
              </a:tabLst>
              <a:defRPr/>
            </a:pPr>
            <a:r>
              <a:rPr lang="en-US" dirty="0"/>
              <a:t>Polyatomic ideal gas: </a:t>
            </a:r>
            <a:r>
              <a:rPr lang="en-US" dirty="0" err="1"/>
              <a:t>E</a:t>
            </a:r>
            <a:r>
              <a:rPr lang="en-US" baseline="-25000" dirty="0" err="1"/>
              <a:t>int</a:t>
            </a:r>
            <a:r>
              <a:rPr lang="en-US" dirty="0"/>
              <a:t> = (6/2)</a:t>
            </a:r>
            <a:r>
              <a:rPr lang="en-US" dirty="0" err="1"/>
              <a:t>nRT</a:t>
            </a:r>
            <a:endParaRPr kumimoji="0" sz="20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marR="0" lvl="0" indent="0" algn="l" defTabSz="914400" rtl="0" eaLnBrk="1" fontAlgn="auto" latinLnBrk="0" hangingPunct="1">
              <a:lnSpc>
                <a:spcPct val="100000"/>
              </a:lnSpc>
              <a:spcBef>
                <a:spcPts val="126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Arial"/>
                <a:ea typeface="+mn-ea"/>
                <a:cs typeface="Arial"/>
              </a:rPr>
              <a:t>Internal</a:t>
            </a:r>
            <a:r>
              <a:rPr kumimoji="0" sz="2000" b="1" i="0" u="none" strike="noStrike" kern="1200" cap="none" spc="-50" normalizeH="0" baseline="0" noProof="0" dirty="0">
                <a:ln>
                  <a:noFill/>
                </a:ln>
                <a:solidFill>
                  <a:srgbClr val="FFFFFF"/>
                </a:solidFill>
                <a:effectLst/>
                <a:uLnTx/>
                <a:uFillTx/>
                <a:latin typeface="Arial"/>
                <a:ea typeface="+mn-ea"/>
                <a:cs typeface="Arial"/>
              </a:rPr>
              <a:t> </a:t>
            </a:r>
            <a:r>
              <a:rPr kumimoji="0" sz="2000" b="1" i="0" u="none" strike="noStrike" kern="1200" cap="none" spc="0" normalizeH="0" baseline="0" noProof="0" dirty="0">
                <a:ln>
                  <a:noFill/>
                </a:ln>
                <a:solidFill>
                  <a:srgbClr val="FFFFFF"/>
                </a:solidFill>
                <a:effectLst/>
                <a:uLnTx/>
                <a:uFillTx/>
                <a:latin typeface="Arial"/>
                <a:ea typeface="+mn-ea"/>
                <a:cs typeface="Arial"/>
              </a:rPr>
              <a:t>Energy</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6400800" y="1752600"/>
            <a:ext cx="3886200" cy="470000"/>
          </a:xfrm>
          <a:prstGeom prst="rect">
            <a:avLst/>
          </a:prstGeom>
          <a:solidFill>
            <a:srgbClr val="D7B15C"/>
          </a:solidFill>
        </p:spPr>
        <p:txBody>
          <a:bodyPr vert="horz" wrap="square" lIns="0" tIns="160655" rIns="0" bIns="0" rtlCol="0">
            <a:spAutoFit/>
          </a:bodyPr>
          <a:lstStyle/>
          <a:p>
            <a:pPr marL="92075" marR="0" lvl="0" indent="0" algn="l" defTabSz="914400" rtl="0" eaLnBrk="1" fontAlgn="auto" latinLnBrk="0" hangingPunct="1">
              <a:lnSpc>
                <a:spcPct val="100000"/>
              </a:lnSpc>
              <a:spcBef>
                <a:spcPts val="126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Arial"/>
                <a:ea typeface="+mn-ea"/>
                <a:cs typeface="Arial"/>
              </a:rPr>
              <a:t>Internal Energy</a:t>
            </a:r>
            <a:r>
              <a:rPr kumimoji="0" sz="2000" b="1" i="0" u="none" strike="noStrike" kern="1200" cap="none" spc="-70" normalizeH="0" baseline="0" noProof="0" dirty="0">
                <a:ln>
                  <a:noFill/>
                </a:ln>
                <a:solidFill>
                  <a:srgbClr val="FFFFFF"/>
                </a:solidFill>
                <a:effectLst/>
                <a:uLnTx/>
                <a:uFillTx/>
                <a:latin typeface="Arial"/>
                <a:ea typeface="+mn-ea"/>
                <a:cs typeface="Arial"/>
              </a:rPr>
              <a:t> </a:t>
            </a:r>
            <a:r>
              <a:rPr kumimoji="0" sz="2000" b="1" i="0" u="none" strike="noStrike" kern="1200" cap="none" spc="5" normalizeH="0" baseline="0" noProof="0" dirty="0">
                <a:ln>
                  <a:noFill/>
                </a:ln>
                <a:solidFill>
                  <a:srgbClr val="FFFFFF"/>
                </a:solidFill>
                <a:effectLst/>
                <a:uLnTx/>
                <a:uFillTx/>
                <a:latin typeface="Arial"/>
                <a:ea typeface="+mn-ea"/>
                <a:cs typeface="Arial"/>
              </a:rPr>
              <a:t>[U]</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p:nvPr/>
        </p:nvSpPr>
        <p:spPr>
          <a:xfrm>
            <a:off x="2352675" y="2733675"/>
            <a:ext cx="2762250" cy="25908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FFB75-CA16-4916-8963-6C01597FB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9565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7891BC-20E9-4CD1-BE42-4C9CB398A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48359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2BB5-38A3-4372-B06A-86939C17CA2E}"/>
              </a:ext>
            </a:extLst>
          </p:cNvPr>
          <p:cNvSpPr>
            <a:spLocks noGrp="1"/>
          </p:cNvSpPr>
          <p:nvPr>
            <p:ph type="title"/>
          </p:nvPr>
        </p:nvSpPr>
        <p:spPr/>
        <p:txBody>
          <a:bodyPr/>
          <a:lstStyle/>
          <a:p>
            <a:r>
              <a:rPr lang="en-US" dirty="0"/>
              <a:t>What is Heat?</a:t>
            </a:r>
          </a:p>
        </p:txBody>
      </p:sp>
      <p:sp>
        <p:nvSpPr>
          <p:cNvPr id="3" name="Content Placeholder 2">
            <a:extLst>
              <a:ext uri="{FF2B5EF4-FFF2-40B4-BE49-F238E27FC236}">
                <a16:creationId xmlns:a16="http://schemas.microsoft.com/office/drawing/2014/main" id="{0E340042-1DC9-46A0-B776-798746671229}"/>
              </a:ext>
            </a:extLst>
          </p:cNvPr>
          <p:cNvSpPr>
            <a:spLocks noGrp="1"/>
          </p:cNvSpPr>
          <p:nvPr>
            <p:ph idx="1"/>
          </p:nvPr>
        </p:nvSpPr>
        <p:spPr/>
        <p:txBody>
          <a:bodyPr/>
          <a:lstStyle/>
          <a:p>
            <a:r>
              <a:rPr lang="en-US" dirty="0"/>
              <a:t>During Newtonian era heat was considered as to be a substance, if it is available in any matter then it will be warmer. It was called “</a:t>
            </a:r>
            <a:r>
              <a:rPr lang="en-US" dirty="0" err="1"/>
              <a:t>calor</a:t>
            </a:r>
            <a:r>
              <a:rPr lang="en-US" dirty="0"/>
              <a:t>” from which the word calorie came. (Example: if we have more salt in a substance it becomes salty, more sugar makes it sweet and more chili makes it spicy, similarly more </a:t>
            </a:r>
            <a:r>
              <a:rPr lang="en-US" dirty="0" err="1"/>
              <a:t>calor</a:t>
            </a:r>
            <a:r>
              <a:rPr lang="en-US" dirty="0"/>
              <a:t> makes thing warm.</a:t>
            </a:r>
          </a:p>
          <a:p>
            <a:r>
              <a:rPr lang="en-US" dirty="0"/>
              <a:t>In 1845 James Prescott Joule discovered the link between mechanical work and the generation of heat. Later these developments led to the theory of conservation of energy, formalized largely by William Thomson (A.K.A. Lord Kelvin) as the field of thermodynamics.</a:t>
            </a:r>
          </a:p>
          <a:p>
            <a:r>
              <a:rPr lang="en-US" dirty="0"/>
              <a:t>Q = (mc)dT + (mL). Here, c = specific heat &amp; L = latent heat.</a:t>
            </a:r>
          </a:p>
          <a:p>
            <a:endParaRPr lang="en-US" dirty="0"/>
          </a:p>
          <a:p>
            <a:endParaRPr lang="en-US" dirty="0"/>
          </a:p>
          <a:p>
            <a:endParaRPr lang="en-US" dirty="0"/>
          </a:p>
        </p:txBody>
      </p:sp>
    </p:spTree>
    <p:extLst>
      <p:ext uri="{BB962C8B-B14F-4D97-AF65-F5344CB8AC3E}">
        <p14:creationId xmlns:p14="http://schemas.microsoft.com/office/powerpoint/2010/main" val="328633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D65D-BF16-4D5F-882B-9EC9E229E205}"/>
              </a:ext>
            </a:extLst>
          </p:cNvPr>
          <p:cNvSpPr>
            <a:spLocks noGrp="1"/>
          </p:cNvSpPr>
          <p:nvPr>
            <p:ph type="title"/>
          </p:nvPr>
        </p:nvSpPr>
        <p:spPr/>
        <p:txBody>
          <a:bodyPr/>
          <a:lstStyle/>
          <a:p>
            <a:r>
              <a:rPr lang="en-US" dirty="0"/>
              <a:t>What is Work?</a:t>
            </a:r>
          </a:p>
        </p:txBody>
      </p:sp>
      <p:sp>
        <p:nvSpPr>
          <p:cNvPr id="6" name="Rectangle 5">
            <a:extLst>
              <a:ext uri="{FF2B5EF4-FFF2-40B4-BE49-F238E27FC236}">
                <a16:creationId xmlns:a16="http://schemas.microsoft.com/office/drawing/2014/main" id="{923887E7-7C5F-4730-AA17-2299CFC2904C}"/>
              </a:ext>
            </a:extLst>
          </p:cNvPr>
          <p:cNvSpPr/>
          <p:nvPr/>
        </p:nvSpPr>
        <p:spPr>
          <a:xfrm>
            <a:off x="838200" y="1902182"/>
            <a:ext cx="4662268" cy="4247317"/>
          </a:xfrm>
          <a:prstGeom prst="rect">
            <a:avLst/>
          </a:prstGeom>
        </p:spPr>
        <p:txBody>
          <a:bodyPr wrap="square">
            <a:spAutoFit/>
          </a:bodyPr>
          <a:lstStyle/>
          <a:p>
            <a:pPr algn="just"/>
            <a:r>
              <a:rPr lang="en-US" dirty="0">
                <a:solidFill>
                  <a:srgbClr val="444444"/>
                </a:solidFill>
                <a:latin typeface="LatoWeb"/>
              </a:rPr>
              <a:t>It is also possible to change the temperature of a substance by doing work. Work can do transfer energy into or out of a system. This realization helped establish the fact that is heat is a form of energy. Mr. James Prescott Joule (1818–1889) performed many - many experiments to establish the, </a:t>
            </a:r>
            <a:r>
              <a:rPr lang="en-US" b="1" dirty="0">
                <a:solidFill>
                  <a:srgbClr val="444444"/>
                </a:solidFill>
                <a:latin typeface="LatoWeb"/>
              </a:rPr>
              <a:t>”mechanical equivalent of heat” </a:t>
            </a:r>
            <a:r>
              <a:rPr lang="en-US" dirty="0">
                <a:solidFill>
                  <a:srgbClr val="444444"/>
                </a:solidFill>
                <a:latin typeface="LatoWeb"/>
              </a:rPr>
              <a:t>— </a:t>
            </a:r>
            <a:r>
              <a:rPr lang="en-US" i="1" dirty="0">
                <a:solidFill>
                  <a:srgbClr val="444444"/>
                </a:solidFill>
                <a:latin typeface="LatoWeb"/>
              </a:rPr>
              <a:t>the work needed to produce the same effects as heat transfer</a:t>
            </a:r>
            <a:r>
              <a:rPr lang="en-US" dirty="0">
                <a:solidFill>
                  <a:srgbClr val="444444"/>
                </a:solidFill>
                <a:latin typeface="LatoWeb"/>
              </a:rPr>
              <a:t>.</a:t>
            </a:r>
          </a:p>
          <a:p>
            <a:endParaRPr lang="en-US" dirty="0">
              <a:solidFill>
                <a:srgbClr val="444444"/>
              </a:solidFill>
              <a:latin typeface="LatoWeb"/>
            </a:endParaRPr>
          </a:p>
          <a:p>
            <a:r>
              <a:rPr lang="en-US" dirty="0">
                <a:solidFill>
                  <a:srgbClr val="444444"/>
                </a:solidFill>
                <a:latin typeface="LatoWeb"/>
              </a:rPr>
              <a:t>Concept of Force: F = d(mv)/dt</a:t>
            </a:r>
          </a:p>
          <a:p>
            <a:endParaRPr lang="en-US" dirty="0">
              <a:solidFill>
                <a:srgbClr val="444444"/>
              </a:solidFill>
              <a:latin typeface="LatoWeb"/>
            </a:endParaRPr>
          </a:p>
          <a:p>
            <a:r>
              <a:rPr lang="en-US" dirty="0">
                <a:solidFill>
                  <a:srgbClr val="444444"/>
                </a:solidFill>
                <a:latin typeface="LatoWeb"/>
              </a:rPr>
              <a:t>Concept of Energy: E = </a:t>
            </a:r>
            <a:r>
              <a:rPr lang="en-US" dirty="0"/>
              <a:t>∫ </a:t>
            </a:r>
            <a:r>
              <a:rPr lang="en-US" dirty="0" err="1"/>
              <a:t>FdS</a:t>
            </a:r>
            <a:endParaRPr lang="en-US" dirty="0"/>
          </a:p>
          <a:p>
            <a:endParaRPr lang="en-US" dirty="0"/>
          </a:p>
          <a:p>
            <a:r>
              <a:rPr lang="en-US" dirty="0">
                <a:solidFill>
                  <a:srgbClr val="444444"/>
                </a:solidFill>
                <a:latin typeface="LatoWeb"/>
              </a:rPr>
              <a:t>Do the integration to find velocity squared.</a:t>
            </a:r>
            <a:endParaRPr lang="en-US" dirty="0"/>
          </a:p>
        </p:txBody>
      </p:sp>
      <p:pic>
        <p:nvPicPr>
          <p:cNvPr id="8" name="Content Placeholder 7">
            <a:extLst>
              <a:ext uri="{FF2B5EF4-FFF2-40B4-BE49-F238E27FC236}">
                <a16:creationId xmlns:a16="http://schemas.microsoft.com/office/drawing/2014/main" id="{0769D7BD-F98D-464D-BD29-DC2185D7C4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0468" y="1770027"/>
            <a:ext cx="5801784" cy="4351338"/>
          </a:xfrm>
        </p:spPr>
      </p:pic>
    </p:spTree>
    <p:extLst>
      <p:ext uri="{BB962C8B-B14F-4D97-AF65-F5344CB8AC3E}">
        <p14:creationId xmlns:p14="http://schemas.microsoft.com/office/powerpoint/2010/main" val="2802886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E620-22D4-443D-8973-03E16F91114C}"/>
              </a:ext>
            </a:extLst>
          </p:cNvPr>
          <p:cNvSpPr>
            <a:spLocks noGrp="1"/>
          </p:cNvSpPr>
          <p:nvPr>
            <p:ph type="title"/>
          </p:nvPr>
        </p:nvSpPr>
        <p:spPr/>
        <p:txBody>
          <a:bodyPr/>
          <a:lstStyle/>
          <a:p>
            <a:r>
              <a:rPr lang="en-US" dirty="0"/>
              <a:t>What is Power?</a:t>
            </a:r>
          </a:p>
        </p:txBody>
      </p:sp>
      <p:sp>
        <p:nvSpPr>
          <p:cNvPr id="3" name="Content Placeholder 2">
            <a:extLst>
              <a:ext uri="{FF2B5EF4-FFF2-40B4-BE49-F238E27FC236}">
                <a16:creationId xmlns:a16="http://schemas.microsoft.com/office/drawing/2014/main" id="{3287AF32-707A-49A4-857E-4E57A477943B}"/>
              </a:ext>
            </a:extLst>
          </p:cNvPr>
          <p:cNvSpPr>
            <a:spLocks noGrp="1"/>
          </p:cNvSpPr>
          <p:nvPr>
            <p:ph idx="1"/>
          </p:nvPr>
        </p:nvSpPr>
        <p:spPr/>
        <p:txBody>
          <a:bodyPr>
            <a:normAutofit/>
          </a:bodyPr>
          <a:lstStyle/>
          <a:p>
            <a:r>
              <a:rPr lang="en-US" dirty="0"/>
              <a:t>In physics, power is the amount of energy converted or, work done per unit time. In SI, the unit of power is the watt, equal to one joule per second. Power is a scalar quantity. Dimension [L^2][M][T^-3].</a:t>
            </a:r>
          </a:p>
          <a:p>
            <a:r>
              <a:rPr lang="en-US" dirty="0"/>
              <a:t>P = E/t = W/t = FS/t = F(v)</a:t>
            </a:r>
          </a:p>
          <a:p>
            <a:r>
              <a:rPr lang="en-US" dirty="0"/>
              <a:t>For Electrical and Electronics Engineers:</a:t>
            </a:r>
          </a:p>
          <a:p>
            <a:r>
              <a:rPr lang="en-US" dirty="0"/>
              <a:t>P = W/t = (QV)/t = V.(Q/t) = V.I = (RI).I = RI</a:t>
            </a:r>
            <a:r>
              <a:rPr lang="en-US" baseline="30000" dirty="0"/>
              <a:t>2</a:t>
            </a:r>
            <a:r>
              <a:rPr lang="en-US" dirty="0"/>
              <a:t>, [P.S. V = volt, not volume]</a:t>
            </a:r>
          </a:p>
          <a:p>
            <a:r>
              <a:rPr lang="en-US" dirty="0"/>
              <a:t>But we also denote pressure with P, as P = F/A = FS/AS = W/V</a:t>
            </a:r>
          </a:p>
          <a:p>
            <a:r>
              <a:rPr lang="en-US" dirty="0"/>
              <a:t>So, to avoid confusion from the next slides throughout the course we will denote power by P</a:t>
            </a:r>
            <a:r>
              <a:rPr lang="en-US" baseline="-25000" dirty="0"/>
              <a:t>w</a:t>
            </a:r>
            <a:r>
              <a:rPr lang="en-US" dirty="0"/>
              <a:t> and Pressure by P</a:t>
            </a:r>
            <a:r>
              <a:rPr lang="en-US" baseline="-25000" dirty="0"/>
              <a:t>r</a:t>
            </a:r>
            <a:r>
              <a:rPr lang="en-US" dirty="0"/>
              <a:t>.</a:t>
            </a:r>
          </a:p>
        </p:txBody>
      </p:sp>
    </p:spTree>
    <p:extLst>
      <p:ext uri="{BB962C8B-B14F-4D97-AF65-F5344CB8AC3E}">
        <p14:creationId xmlns:p14="http://schemas.microsoft.com/office/powerpoint/2010/main" val="219214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114EA-B4EC-425B-904F-551C6478C474}"/>
              </a:ext>
            </a:extLst>
          </p:cNvPr>
          <p:cNvSpPr>
            <a:spLocks noGrp="1"/>
          </p:cNvSpPr>
          <p:nvPr>
            <p:ph type="title"/>
          </p:nvPr>
        </p:nvSpPr>
        <p:spPr/>
        <p:txBody>
          <a:bodyPr/>
          <a:lstStyle/>
          <a:p>
            <a:r>
              <a:rPr lang="en-US" dirty="0"/>
              <a:t>What is Temperature?</a:t>
            </a:r>
          </a:p>
        </p:txBody>
      </p:sp>
      <p:sp>
        <p:nvSpPr>
          <p:cNvPr id="3" name="Content Placeholder 2">
            <a:extLst>
              <a:ext uri="{FF2B5EF4-FFF2-40B4-BE49-F238E27FC236}">
                <a16:creationId xmlns:a16="http://schemas.microsoft.com/office/drawing/2014/main" id="{F863A49F-7F60-475F-8D0D-E363325C2444}"/>
              </a:ext>
            </a:extLst>
          </p:cNvPr>
          <p:cNvSpPr>
            <a:spLocks noGrp="1"/>
          </p:cNvSpPr>
          <p:nvPr>
            <p:ph idx="1"/>
          </p:nvPr>
        </p:nvSpPr>
        <p:spPr/>
        <p:txBody>
          <a:bodyPr>
            <a:normAutofit/>
          </a:bodyPr>
          <a:lstStyle/>
          <a:p>
            <a:r>
              <a:rPr lang="en-US" dirty="0"/>
              <a:t>Temperature is a physical property of matter that quantitatively expresses hot and cold.</a:t>
            </a:r>
          </a:p>
          <a:p>
            <a:r>
              <a:rPr lang="en-US" dirty="0"/>
              <a:t>Absolute zero temperature: – 273°C = – 460°F = Zero Kelvin</a:t>
            </a:r>
          </a:p>
          <a:p>
            <a:r>
              <a:rPr lang="en-US" dirty="0"/>
              <a:t>Kinetic interpretation of Temperature:</a:t>
            </a:r>
          </a:p>
          <a:p>
            <a:r>
              <a:rPr lang="en-US" dirty="0"/>
              <a:t>Formulas:</a:t>
            </a:r>
          </a:p>
          <a:p>
            <a:r>
              <a:rPr lang="en-US" dirty="0"/>
              <a:t>Where, </a:t>
            </a:r>
            <a:r>
              <a:rPr lang="en-US" i="1" dirty="0"/>
              <a:t>k</a:t>
            </a:r>
            <a:r>
              <a:rPr lang="en-US" baseline="-25000" dirty="0"/>
              <a:t>B</a:t>
            </a:r>
            <a:r>
              <a:rPr lang="en-US" dirty="0"/>
              <a:t> is the Boltzmann constant</a:t>
            </a:r>
            <a:br>
              <a:rPr lang="en-US" dirty="0"/>
            </a:br>
            <a:r>
              <a:rPr lang="en-US" dirty="0"/>
              <a:t>and equal to 1.38065 × 10</a:t>
            </a:r>
            <a:r>
              <a:rPr lang="en-US" baseline="30000" dirty="0"/>
              <a:t>−23</a:t>
            </a:r>
            <a:r>
              <a:rPr lang="en-US" dirty="0"/>
              <a:t> J/K.</a:t>
            </a:r>
          </a:p>
          <a:p>
            <a:r>
              <a:rPr lang="en-US" dirty="0"/>
              <a:t>Also:                          . Here, S = Entropy and, W = Work Done.</a:t>
            </a:r>
          </a:p>
          <a:p>
            <a:r>
              <a:rPr lang="en-US" dirty="0"/>
              <a:t>As temperature flows from high temp. to low temp. So, dS≥0.</a:t>
            </a:r>
          </a:p>
          <a:p>
            <a:endParaRPr lang="en-US" dirty="0"/>
          </a:p>
          <a:p>
            <a:pPr marL="3657600" lvl="8" indent="0">
              <a:buNone/>
            </a:pPr>
            <a:endParaRPr lang="en-US" dirty="0"/>
          </a:p>
        </p:txBody>
      </p:sp>
      <p:pic>
        <p:nvPicPr>
          <p:cNvPr id="4" name="Picture 3">
            <a:extLst>
              <a:ext uri="{FF2B5EF4-FFF2-40B4-BE49-F238E27FC236}">
                <a16:creationId xmlns:a16="http://schemas.microsoft.com/office/drawing/2014/main" id="{42EB9E41-3A64-4F72-89E3-88D7AC732626}"/>
              </a:ext>
            </a:extLst>
          </p:cNvPr>
          <p:cNvPicPr>
            <a:picLocks noChangeAspect="1"/>
          </p:cNvPicPr>
          <p:nvPr/>
        </p:nvPicPr>
        <p:blipFill>
          <a:blip r:embed="rId2"/>
          <a:stretch>
            <a:fillRect/>
          </a:stretch>
        </p:blipFill>
        <p:spPr>
          <a:xfrm>
            <a:off x="6786783" y="3221936"/>
            <a:ext cx="2247900" cy="1314450"/>
          </a:xfrm>
          <a:prstGeom prst="rect">
            <a:avLst/>
          </a:prstGeom>
        </p:spPr>
      </p:pic>
      <p:pic>
        <p:nvPicPr>
          <p:cNvPr id="7" name="Picture 6">
            <a:extLst>
              <a:ext uri="{FF2B5EF4-FFF2-40B4-BE49-F238E27FC236}">
                <a16:creationId xmlns:a16="http://schemas.microsoft.com/office/drawing/2014/main" id="{AD6DE958-D250-41D1-B616-35DF5CD29794}"/>
              </a:ext>
            </a:extLst>
          </p:cNvPr>
          <p:cNvPicPr>
            <a:picLocks noChangeAspect="1"/>
          </p:cNvPicPr>
          <p:nvPr/>
        </p:nvPicPr>
        <p:blipFill>
          <a:blip r:embed="rId3"/>
          <a:stretch>
            <a:fillRect/>
          </a:stretch>
        </p:blipFill>
        <p:spPr>
          <a:xfrm>
            <a:off x="2115062" y="5171116"/>
            <a:ext cx="1800225" cy="390525"/>
          </a:xfrm>
          <a:prstGeom prst="rect">
            <a:avLst/>
          </a:prstGeom>
        </p:spPr>
      </p:pic>
    </p:spTree>
    <p:extLst>
      <p:ext uri="{BB962C8B-B14F-4D97-AF65-F5344CB8AC3E}">
        <p14:creationId xmlns:p14="http://schemas.microsoft.com/office/powerpoint/2010/main" val="1124223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0" y="323545"/>
            <a:ext cx="2998470" cy="697230"/>
          </a:xfrm>
          <a:prstGeom prst="rect">
            <a:avLst/>
          </a:prstGeom>
        </p:spPr>
        <p:txBody>
          <a:bodyPr vert="horz" wrap="square" lIns="0" tIns="13335" rIns="0" bIns="0" rtlCol="0">
            <a:spAutoFit/>
          </a:bodyPr>
          <a:lstStyle/>
          <a:p>
            <a:pPr marL="12700">
              <a:spcBef>
                <a:spcPts val="105"/>
              </a:spcBef>
            </a:pPr>
            <a:r>
              <a:rPr sz="4400" spc="-55" dirty="0">
                <a:latin typeface="Carlito"/>
                <a:cs typeface="Carlito"/>
              </a:rPr>
              <a:t>Temperature</a:t>
            </a:r>
            <a:endParaRPr sz="4400">
              <a:latin typeface="Carlito"/>
              <a:cs typeface="Carlito"/>
            </a:endParaRPr>
          </a:p>
        </p:txBody>
      </p:sp>
      <p:sp>
        <p:nvSpPr>
          <p:cNvPr id="6" name="object 6"/>
          <p:cNvSpPr/>
          <p:nvPr/>
        </p:nvSpPr>
        <p:spPr>
          <a:xfrm>
            <a:off x="174627" y="4757737"/>
            <a:ext cx="2762250" cy="206692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379562" y="4553744"/>
            <a:ext cx="3510096" cy="21336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BBF54F3E-6876-4FA5-9EC8-45FC822DD308}"/>
              </a:ext>
            </a:extLst>
          </p:cNvPr>
          <p:cNvPicPr>
            <a:picLocks noChangeAspect="1"/>
          </p:cNvPicPr>
          <p:nvPr/>
        </p:nvPicPr>
        <p:blipFill>
          <a:blip r:embed="rId4"/>
          <a:stretch>
            <a:fillRect/>
          </a:stretch>
        </p:blipFill>
        <p:spPr>
          <a:xfrm>
            <a:off x="174627" y="1541066"/>
            <a:ext cx="8972550" cy="2873857"/>
          </a:xfrm>
          <a:prstGeom prst="rect">
            <a:avLst/>
          </a:prstGeom>
        </p:spPr>
      </p:pic>
      <p:sp>
        <p:nvSpPr>
          <p:cNvPr id="9" name="Isosceles Triangle 8">
            <a:extLst>
              <a:ext uri="{FF2B5EF4-FFF2-40B4-BE49-F238E27FC236}">
                <a16:creationId xmlns:a16="http://schemas.microsoft.com/office/drawing/2014/main" id="{58064FD2-0FB6-4E2C-B3E7-414E434A2F4C}"/>
              </a:ext>
            </a:extLst>
          </p:cNvPr>
          <p:cNvSpPr/>
          <p:nvPr/>
        </p:nvSpPr>
        <p:spPr>
          <a:xfrm>
            <a:off x="7413674" y="2855742"/>
            <a:ext cx="4778326" cy="3831602"/>
          </a:xfrm>
          <a:prstGeom prst="triangle">
            <a:avLst>
              <a:gd name="adj" fmla="val 5000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dirty="0">
              <a:solidFill>
                <a:schemeClr val="tx1">
                  <a:lumMod val="75000"/>
                  <a:lumOff val="25000"/>
                </a:schemeClr>
              </a:solidFill>
            </a:endParaRPr>
          </a:p>
        </p:txBody>
      </p:sp>
      <p:cxnSp>
        <p:nvCxnSpPr>
          <p:cNvPr id="10" name="Straight Connector 9">
            <a:extLst>
              <a:ext uri="{FF2B5EF4-FFF2-40B4-BE49-F238E27FC236}">
                <a16:creationId xmlns:a16="http://schemas.microsoft.com/office/drawing/2014/main" id="{4D5865ED-9171-4F65-989B-C3F48DA43510}"/>
              </a:ext>
            </a:extLst>
          </p:cNvPr>
          <p:cNvCxnSpPr/>
          <p:nvPr/>
        </p:nvCxnSpPr>
        <p:spPr>
          <a:xfrm>
            <a:off x="8583637" y="4782344"/>
            <a:ext cx="23891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543615-3DC4-46FE-9D79-5C79852276B2}"/>
              </a:ext>
            </a:extLst>
          </p:cNvPr>
          <p:cNvCxnSpPr/>
          <p:nvPr/>
        </p:nvCxnSpPr>
        <p:spPr>
          <a:xfrm>
            <a:off x="8991600" y="4809108"/>
            <a:ext cx="0" cy="1878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75B498-996F-4C9F-B279-C1FDB428E8ED}"/>
              </a:ext>
            </a:extLst>
          </p:cNvPr>
          <p:cNvCxnSpPr/>
          <p:nvPr/>
        </p:nvCxnSpPr>
        <p:spPr>
          <a:xfrm>
            <a:off x="10591800" y="4809108"/>
            <a:ext cx="0" cy="187823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14D3EA-E2EC-4FD9-9B86-39AB55E3B128}"/>
              </a:ext>
            </a:extLst>
          </p:cNvPr>
          <p:cNvSpPr txBox="1">
            <a:spLocks noChangeArrowheads="1"/>
          </p:cNvSpPr>
          <p:nvPr/>
        </p:nvSpPr>
        <p:spPr bwMode="auto">
          <a:xfrm>
            <a:off x="7633042" y="3827630"/>
            <a:ext cx="433035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dirty="0">
                <a:latin typeface="Perpetua" panose="02020502060401020303" pitchFamily="18" charset="0"/>
              </a:rPr>
              <a:t>Q</a:t>
            </a:r>
          </a:p>
          <a:p>
            <a:pPr algn="ctr" eaLnBrk="1" hangingPunct="1"/>
            <a:endParaRPr lang="en-US" altLang="en-US" sz="3200" dirty="0">
              <a:latin typeface="Perpetua" panose="02020502060401020303" pitchFamily="18" charset="0"/>
            </a:endParaRPr>
          </a:p>
          <a:p>
            <a:pPr algn="ctr" eaLnBrk="1" hangingPunct="1"/>
            <a:endParaRPr lang="en-US" altLang="en-US" sz="3200" dirty="0">
              <a:latin typeface="Perpetua" panose="02020502060401020303" pitchFamily="18" charset="0"/>
            </a:endParaRPr>
          </a:p>
          <a:p>
            <a:pPr algn="ctr" eaLnBrk="1" hangingPunct="1"/>
            <a:endParaRPr lang="en-US" altLang="en-US" sz="3200" dirty="0">
              <a:latin typeface="Perpetua" panose="02020502060401020303" pitchFamily="18" charset="0"/>
            </a:endParaRPr>
          </a:p>
          <a:p>
            <a:pPr algn="ctr" eaLnBrk="1" hangingPunct="1"/>
            <a:r>
              <a:rPr lang="en-US" altLang="en-US" sz="3200" dirty="0">
                <a:latin typeface="Perpetua" panose="02020502060401020303" pitchFamily="18" charset="0"/>
              </a:rPr>
              <a:t>m          c	    </a:t>
            </a:r>
            <a:r>
              <a:rPr lang="el-GR" altLang="en-US" sz="3200" dirty="0">
                <a:latin typeface="Franklin Gothic Book" panose="020B0503020102020204" pitchFamily="34" charset="0"/>
              </a:rPr>
              <a:t>Δ</a:t>
            </a:r>
            <a:r>
              <a:rPr lang="en-US" altLang="en-US" sz="3200" dirty="0">
                <a:latin typeface="Perpetua" panose="02020502060401020303" pitchFamily="18" charset="0"/>
              </a:rPr>
              <a:t>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125C-FCB0-4BDB-B4BB-E6006F110A64}"/>
              </a:ext>
            </a:extLst>
          </p:cNvPr>
          <p:cNvSpPr>
            <a:spLocks noGrp="1"/>
          </p:cNvSpPr>
          <p:nvPr>
            <p:ph type="title"/>
          </p:nvPr>
        </p:nvSpPr>
        <p:spPr/>
        <p:txBody>
          <a:bodyPr>
            <a:normAutofit/>
          </a:bodyPr>
          <a:lstStyle/>
          <a:p>
            <a:r>
              <a:rPr lang="en-US" dirty="0"/>
              <a:t>What is Entropy?</a:t>
            </a:r>
            <a:endParaRPr lang="en-US" sz="2200" dirty="0"/>
          </a:p>
        </p:txBody>
      </p:sp>
      <p:sp>
        <p:nvSpPr>
          <p:cNvPr id="3" name="Content Placeholder 2">
            <a:extLst>
              <a:ext uri="{FF2B5EF4-FFF2-40B4-BE49-F238E27FC236}">
                <a16:creationId xmlns:a16="http://schemas.microsoft.com/office/drawing/2014/main" id="{CAE33BC5-84F6-4E51-A305-27AD8C36BDE1}"/>
              </a:ext>
            </a:extLst>
          </p:cNvPr>
          <p:cNvSpPr>
            <a:spLocks noGrp="1"/>
          </p:cNvSpPr>
          <p:nvPr>
            <p:ph idx="1"/>
          </p:nvPr>
        </p:nvSpPr>
        <p:spPr/>
        <p:txBody>
          <a:bodyPr/>
          <a:lstStyle/>
          <a:p>
            <a:r>
              <a:rPr lang="en-US" dirty="0"/>
              <a:t>What is happiness? How can we measure happiness? If you donate a $100 note to a beggar and, a $100 note to a billionaire then who will become happier? Why? Can we measure change in happiness?</a:t>
            </a:r>
          </a:p>
          <a:p>
            <a:endParaRPr lang="en-US" dirty="0"/>
          </a:p>
          <a:p>
            <a:r>
              <a:rPr lang="en-US" dirty="0"/>
              <a:t>The change in happiness between poor beggar and wealthy billionaire can be measured by difference in existing amount of money (+ or -) &amp; divided by existing amount of money. Similarly:</a:t>
            </a:r>
          </a:p>
          <a:p>
            <a:endParaRPr lang="en-US" dirty="0"/>
          </a:p>
          <a:p>
            <a:r>
              <a:rPr lang="en-US" dirty="0"/>
              <a:t>Formula: </a:t>
            </a:r>
            <a:r>
              <a:rPr lang="en-US" dirty="0" err="1"/>
              <a:t>dS</a:t>
            </a:r>
            <a:r>
              <a:rPr lang="en-US" dirty="0"/>
              <a:t> = </a:t>
            </a:r>
            <a:r>
              <a:rPr lang="en-US" dirty="0" err="1"/>
              <a:t>dQ</a:t>
            </a:r>
            <a:r>
              <a:rPr lang="en-US" dirty="0"/>
              <a:t>/T , [where, </a:t>
            </a:r>
            <a:r>
              <a:rPr lang="en-US" dirty="0" err="1"/>
              <a:t>dS</a:t>
            </a:r>
            <a:r>
              <a:rPr lang="en-US" dirty="0"/>
              <a:t> is change in entropy ≥ 0].</a:t>
            </a:r>
          </a:p>
        </p:txBody>
      </p:sp>
      <p:pic>
        <p:nvPicPr>
          <p:cNvPr id="5" name="Picture 4">
            <a:extLst>
              <a:ext uri="{FF2B5EF4-FFF2-40B4-BE49-F238E27FC236}">
                <a16:creationId xmlns:a16="http://schemas.microsoft.com/office/drawing/2014/main" id="{69920273-1997-4A83-9DAF-8A11B62E78A7}"/>
              </a:ext>
            </a:extLst>
          </p:cNvPr>
          <p:cNvPicPr>
            <a:picLocks noChangeAspect="1"/>
          </p:cNvPicPr>
          <p:nvPr/>
        </p:nvPicPr>
        <p:blipFill>
          <a:blip r:embed="rId2"/>
          <a:stretch>
            <a:fillRect/>
          </a:stretch>
        </p:blipFill>
        <p:spPr>
          <a:xfrm>
            <a:off x="9553575" y="5448814"/>
            <a:ext cx="1800225" cy="390525"/>
          </a:xfrm>
          <a:prstGeom prst="rect">
            <a:avLst/>
          </a:prstGeom>
        </p:spPr>
      </p:pic>
    </p:spTree>
    <p:extLst>
      <p:ext uri="{BB962C8B-B14F-4D97-AF65-F5344CB8AC3E}">
        <p14:creationId xmlns:p14="http://schemas.microsoft.com/office/powerpoint/2010/main" val="275370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15A0AE-724A-4D55-8B06-AB85CC3E75A5}"/>
              </a:ext>
            </a:extLst>
          </p:cNvPr>
          <p:cNvPicPr>
            <a:picLocks noChangeAspect="1"/>
          </p:cNvPicPr>
          <p:nvPr/>
        </p:nvPicPr>
        <p:blipFill>
          <a:blip r:embed="rId2"/>
          <a:stretch>
            <a:fillRect/>
          </a:stretch>
        </p:blipFill>
        <p:spPr>
          <a:xfrm>
            <a:off x="2426368" y="0"/>
            <a:ext cx="7339263" cy="6858000"/>
          </a:xfrm>
          <a:prstGeom prst="rect">
            <a:avLst/>
          </a:prstGeom>
        </p:spPr>
      </p:pic>
    </p:spTree>
    <p:extLst>
      <p:ext uri="{BB962C8B-B14F-4D97-AF65-F5344CB8AC3E}">
        <p14:creationId xmlns:p14="http://schemas.microsoft.com/office/powerpoint/2010/main" val="822587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5E8F-9A07-4EFC-8D22-9CDD1D83C8F3}"/>
              </a:ext>
            </a:extLst>
          </p:cNvPr>
          <p:cNvSpPr>
            <a:spLocks noGrp="1"/>
          </p:cNvSpPr>
          <p:nvPr>
            <p:ph type="title"/>
          </p:nvPr>
        </p:nvSpPr>
        <p:spPr/>
        <p:txBody>
          <a:bodyPr/>
          <a:lstStyle/>
          <a:p>
            <a:r>
              <a:rPr lang="en-US" dirty="0"/>
              <a:t>What is Entropy?</a:t>
            </a:r>
          </a:p>
        </p:txBody>
      </p:sp>
      <p:sp>
        <p:nvSpPr>
          <p:cNvPr id="3" name="Content Placeholder 2">
            <a:extLst>
              <a:ext uri="{FF2B5EF4-FFF2-40B4-BE49-F238E27FC236}">
                <a16:creationId xmlns:a16="http://schemas.microsoft.com/office/drawing/2014/main" id="{E9E4CEBC-1C6C-47E3-91B4-B9C4FA8410D3}"/>
              </a:ext>
            </a:extLst>
          </p:cNvPr>
          <p:cNvSpPr>
            <a:spLocks noGrp="1"/>
          </p:cNvSpPr>
          <p:nvPr>
            <p:ph idx="1"/>
          </p:nvPr>
        </p:nvSpPr>
        <p:spPr/>
        <p:txBody>
          <a:bodyPr/>
          <a:lstStyle/>
          <a:p>
            <a:r>
              <a:rPr lang="en-US" dirty="0"/>
              <a:t>Entropy is defined as the non-work producing form of energy. So, it is also regarded as the energy that is not available for performing useful work within a certain environment.</a:t>
            </a:r>
          </a:p>
          <a:p>
            <a:endParaRPr lang="en-US" dirty="0"/>
          </a:p>
          <a:p>
            <a:r>
              <a:rPr lang="en-US" dirty="0"/>
              <a:t>Entropy is a measure of irreversibility or disorder or randomness of a system. An ordered system has low entropy. A disordered system has high entropy.</a:t>
            </a:r>
          </a:p>
          <a:p>
            <a:endParaRPr lang="en-US" dirty="0"/>
          </a:p>
        </p:txBody>
      </p:sp>
      <p:pic>
        <p:nvPicPr>
          <p:cNvPr id="5" name="Picture 4">
            <a:extLst>
              <a:ext uri="{FF2B5EF4-FFF2-40B4-BE49-F238E27FC236}">
                <a16:creationId xmlns:a16="http://schemas.microsoft.com/office/drawing/2014/main" id="{EA9D2F7B-D93D-4C80-B742-C8F6635F1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304" y="4981575"/>
            <a:ext cx="9165609" cy="1876425"/>
          </a:xfrm>
          <a:prstGeom prst="rect">
            <a:avLst/>
          </a:prstGeom>
        </p:spPr>
      </p:pic>
    </p:spTree>
    <p:extLst>
      <p:ext uri="{BB962C8B-B14F-4D97-AF65-F5344CB8AC3E}">
        <p14:creationId xmlns:p14="http://schemas.microsoft.com/office/powerpoint/2010/main" val="1899280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5191D-1BF2-4CE3-96DF-8031634AD614}"/>
              </a:ext>
            </a:extLst>
          </p:cNvPr>
          <p:cNvSpPr>
            <a:spLocks noGrp="1"/>
          </p:cNvSpPr>
          <p:nvPr>
            <p:ph type="title"/>
          </p:nvPr>
        </p:nvSpPr>
        <p:spPr/>
        <p:txBody>
          <a:bodyPr/>
          <a:lstStyle/>
          <a:p>
            <a:r>
              <a:rPr lang="en-US" dirty="0"/>
              <a:t>Entropy as Disorder (Milk and Coffee):</a:t>
            </a:r>
          </a:p>
        </p:txBody>
      </p:sp>
      <p:pic>
        <p:nvPicPr>
          <p:cNvPr id="5" name="Content Placeholder 4">
            <a:extLst>
              <a:ext uri="{FF2B5EF4-FFF2-40B4-BE49-F238E27FC236}">
                <a16:creationId xmlns:a16="http://schemas.microsoft.com/office/drawing/2014/main" id="{1BA643B5-BA9C-41B4-8AC9-4D33997901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253330"/>
            <a:ext cx="10092397" cy="5428823"/>
          </a:xfrm>
        </p:spPr>
      </p:pic>
    </p:spTree>
    <p:extLst>
      <p:ext uri="{BB962C8B-B14F-4D97-AF65-F5344CB8AC3E}">
        <p14:creationId xmlns:p14="http://schemas.microsoft.com/office/powerpoint/2010/main" val="18417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F492-6F55-4BD9-80C9-0F0D6FF498B0}"/>
              </a:ext>
            </a:extLst>
          </p:cNvPr>
          <p:cNvSpPr>
            <a:spLocks noGrp="1"/>
          </p:cNvSpPr>
          <p:nvPr>
            <p:ph type="title"/>
          </p:nvPr>
        </p:nvSpPr>
        <p:spPr/>
        <p:txBody>
          <a:bodyPr/>
          <a:lstStyle/>
          <a:p>
            <a:r>
              <a:rPr lang="en-US" dirty="0"/>
              <a:t>Entropy as Chaos:</a:t>
            </a:r>
          </a:p>
        </p:txBody>
      </p:sp>
      <p:pic>
        <p:nvPicPr>
          <p:cNvPr id="5" name="Content Placeholder 4">
            <a:extLst>
              <a:ext uri="{FF2B5EF4-FFF2-40B4-BE49-F238E27FC236}">
                <a16:creationId xmlns:a16="http://schemas.microsoft.com/office/drawing/2014/main" id="{F8112252-4FE6-4A41-8F1B-8C7428FD00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7430"/>
            <a:ext cx="7152249" cy="4023140"/>
          </a:xfrm>
        </p:spPr>
      </p:pic>
      <p:pic>
        <p:nvPicPr>
          <p:cNvPr id="7" name="Picture 6">
            <a:extLst>
              <a:ext uri="{FF2B5EF4-FFF2-40B4-BE49-F238E27FC236}">
                <a16:creationId xmlns:a16="http://schemas.microsoft.com/office/drawing/2014/main" id="{7308D452-C6CA-4844-8AC0-CEA9F332D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251" y="1445566"/>
            <a:ext cx="7152249" cy="4023140"/>
          </a:xfrm>
          <a:prstGeom prst="rect">
            <a:avLst/>
          </a:prstGeom>
        </p:spPr>
      </p:pic>
    </p:spTree>
    <p:extLst>
      <p:ext uri="{BB962C8B-B14F-4D97-AF65-F5344CB8AC3E}">
        <p14:creationId xmlns:p14="http://schemas.microsoft.com/office/powerpoint/2010/main" val="3660482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DB5B-F9BB-4DC1-93FA-CEF3E4E8035A}"/>
              </a:ext>
            </a:extLst>
          </p:cNvPr>
          <p:cNvSpPr>
            <a:spLocks noGrp="1"/>
          </p:cNvSpPr>
          <p:nvPr>
            <p:ph type="title"/>
          </p:nvPr>
        </p:nvSpPr>
        <p:spPr/>
        <p:txBody>
          <a:bodyPr/>
          <a:lstStyle/>
          <a:p>
            <a:r>
              <a:rPr lang="en-US" dirty="0"/>
              <a:t>Entropy as irreversibility:</a:t>
            </a:r>
          </a:p>
        </p:txBody>
      </p:sp>
      <p:pic>
        <p:nvPicPr>
          <p:cNvPr id="4" name="Picture 3">
            <a:extLst>
              <a:ext uri="{FF2B5EF4-FFF2-40B4-BE49-F238E27FC236}">
                <a16:creationId xmlns:a16="http://schemas.microsoft.com/office/drawing/2014/main" id="{F0AE8DE0-AA76-4088-8FDF-4D7FAE7533A8}"/>
              </a:ext>
            </a:extLst>
          </p:cNvPr>
          <p:cNvPicPr>
            <a:picLocks noChangeAspect="1"/>
          </p:cNvPicPr>
          <p:nvPr/>
        </p:nvPicPr>
        <p:blipFill>
          <a:blip r:embed="rId2"/>
          <a:stretch>
            <a:fillRect/>
          </a:stretch>
        </p:blipFill>
        <p:spPr>
          <a:xfrm>
            <a:off x="681552" y="1690688"/>
            <a:ext cx="10828896" cy="4461343"/>
          </a:xfrm>
          <a:prstGeom prst="rect">
            <a:avLst/>
          </a:prstGeom>
        </p:spPr>
      </p:pic>
    </p:spTree>
    <p:extLst>
      <p:ext uri="{BB962C8B-B14F-4D97-AF65-F5344CB8AC3E}">
        <p14:creationId xmlns:p14="http://schemas.microsoft.com/office/powerpoint/2010/main" val="3825391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F529-352D-45AF-97D2-BE54B3CB1393}"/>
              </a:ext>
            </a:extLst>
          </p:cNvPr>
          <p:cNvSpPr>
            <a:spLocks noGrp="1"/>
          </p:cNvSpPr>
          <p:nvPr>
            <p:ph type="title"/>
          </p:nvPr>
        </p:nvSpPr>
        <p:spPr/>
        <p:txBody>
          <a:bodyPr/>
          <a:lstStyle/>
          <a:p>
            <a:r>
              <a:rPr lang="en-US" dirty="0"/>
              <a:t>Entropy as Information:</a:t>
            </a:r>
          </a:p>
        </p:txBody>
      </p:sp>
      <p:pic>
        <p:nvPicPr>
          <p:cNvPr id="9" name="Content Placeholder 8">
            <a:extLst>
              <a:ext uri="{FF2B5EF4-FFF2-40B4-BE49-F238E27FC236}">
                <a16:creationId xmlns:a16="http://schemas.microsoft.com/office/drawing/2014/main" id="{8690E379-3E77-4FEC-9500-33BD6D6F31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125" y="1355192"/>
            <a:ext cx="5476875" cy="1962150"/>
          </a:xfrm>
        </p:spPr>
      </p:pic>
      <p:pic>
        <p:nvPicPr>
          <p:cNvPr id="13" name="Picture 12">
            <a:extLst>
              <a:ext uri="{FF2B5EF4-FFF2-40B4-BE49-F238E27FC236}">
                <a16:creationId xmlns:a16="http://schemas.microsoft.com/office/drawing/2014/main" id="{D209A02C-4BAE-4E07-8950-340077024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24" y="3317342"/>
            <a:ext cx="5257801" cy="2871036"/>
          </a:xfrm>
          <a:prstGeom prst="rect">
            <a:avLst/>
          </a:prstGeom>
        </p:spPr>
      </p:pic>
      <p:pic>
        <p:nvPicPr>
          <p:cNvPr id="4" name="Picture 3">
            <a:extLst>
              <a:ext uri="{FF2B5EF4-FFF2-40B4-BE49-F238E27FC236}">
                <a16:creationId xmlns:a16="http://schemas.microsoft.com/office/drawing/2014/main" id="{1773ADA4-0E77-4581-9542-B46A3FBB3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083" y="1355192"/>
            <a:ext cx="6251917" cy="4688938"/>
          </a:xfrm>
          <a:prstGeom prst="rect">
            <a:avLst/>
          </a:prstGeom>
        </p:spPr>
      </p:pic>
    </p:spTree>
    <p:extLst>
      <p:ext uri="{BB962C8B-B14F-4D97-AF65-F5344CB8AC3E}">
        <p14:creationId xmlns:p14="http://schemas.microsoft.com/office/powerpoint/2010/main" val="2968997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4029-D3F6-45B8-B9AC-72956742B6EF}"/>
              </a:ext>
            </a:extLst>
          </p:cNvPr>
          <p:cNvSpPr>
            <a:spLocks noGrp="1"/>
          </p:cNvSpPr>
          <p:nvPr>
            <p:ph type="title"/>
          </p:nvPr>
        </p:nvSpPr>
        <p:spPr/>
        <p:txBody>
          <a:bodyPr/>
          <a:lstStyle/>
          <a:p>
            <a:r>
              <a:rPr lang="en-US" dirty="0"/>
              <a:t>Entropy as Arrow of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FD48A1-DE40-4C47-99D8-EDA132012962}"/>
                  </a:ext>
                </a:extLst>
              </p:cNvPr>
              <p:cNvSpPr>
                <a:spLocks noGrp="1"/>
              </p:cNvSpPr>
              <p:nvPr>
                <p:ph idx="1"/>
              </p:nvPr>
            </p:nvSpPr>
            <p:spPr>
              <a:xfrm>
                <a:off x="838200" y="1825625"/>
                <a:ext cx="3987018" cy="4351338"/>
              </a:xfrm>
            </p:spPr>
            <p:txBody>
              <a:bodyPr/>
              <a:lstStyle/>
              <a:p>
                <a:r>
                  <a:rPr lang="en-US" dirty="0"/>
                  <a:t>Here beside you can see an animation of a simple pendulum which follows the following equation:</a:t>
                </a:r>
              </a:p>
              <a:p>
                <a14:m>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𝐿</m:t>
                            </m:r>
                          </m:num>
                          <m:den>
                            <m:r>
                              <a:rPr lang="en-US" i="1">
                                <a:latin typeface="Cambria Math" panose="02040503050406030204" pitchFamily="18" charset="0"/>
                              </a:rPr>
                              <m:t>𝑔</m:t>
                            </m:r>
                          </m:den>
                        </m:f>
                      </m:e>
                    </m:rad>
                  </m:oMath>
                </a14:m>
                <a:endParaRPr lang="en-US" dirty="0"/>
              </a:p>
              <a:p>
                <a:r>
                  <a:rPr lang="en-US" dirty="0"/>
                  <a:t>Can you tell me whether the animation is playing forward or backward?</a:t>
                </a:r>
              </a:p>
              <a:p>
                <a:r>
                  <a:rPr lang="en-US" dirty="0"/>
                  <a:t>How can you tell?</a:t>
                </a:r>
              </a:p>
              <a:p>
                <a:endParaRPr lang="en-US" dirty="0"/>
              </a:p>
            </p:txBody>
          </p:sp>
        </mc:Choice>
        <mc:Fallback xmlns="">
          <p:sp>
            <p:nvSpPr>
              <p:cNvPr id="3" name="Content Placeholder 2">
                <a:extLst>
                  <a:ext uri="{FF2B5EF4-FFF2-40B4-BE49-F238E27FC236}">
                    <a16:creationId xmlns:a16="http://schemas.microsoft.com/office/drawing/2014/main" id="{06FD48A1-DE40-4C47-99D8-EDA132012962}"/>
                  </a:ext>
                </a:extLst>
              </p:cNvPr>
              <p:cNvSpPr>
                <a:spLocks noGrp="1" noRot="1" noChangeAspect="1" noMove="1" noResize="1" noEditPoints="1" noAdjustHandles="1" noChangeArrowheads="1" noChangeShapeType="1" noTextEdit="1"/>
              </p:cNvSpPr>
              <p:nvPr>
                <p:ph idx="1"/>
              </p:nvPr>
            </p:nvSpPr>
            <p:spPr>
              <a:xfrm>
                <a:off x="838200" y="1825625"/>
                <a:ext cx="3987018" cy="4351338"/>
              </a:xfrm>
              <a:blipFill>
                <a:blip r:embed="rId2"/>
                <a:stretch>
                  <a:fillRect l="-2752" t="-2241" r="-4740" b="-336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1CD769-BF34-411C-97C1-F9B07B128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492" y="1266092"/>
            <a:ext cx="5555308" cy="4730845"/>
          </a:xfrm>
          <a:prstGeom prst="rect">
            <a:avLst/>
          </a:prstGeom>
        </p:spPr>
      </p:pic>
    </p:spTree>
    <p:extLst>
      <p:ext uri="{BB962C8B-B14F-4D97-AF65-F5344CB8AC3E}">
        <p14:creationId xmlns:p14="http://schemas.microsoft.com/office/powerpoint/2010/main" val="1723999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83354-94A6-497E-945B-35663D476FB6}"/>
              </a:ext>
            </a:extLst>
          </p:cNvPr>
          <p:cNvSpPr>
            <a:spLocks noGrp="1"/>
          </p:cNvSpPr>
          <p:nvPr>
            <p:ph type="title"/>
          </p:nvPr>
        </p:nvSpPr>
        <p:spPr/>
        <p:txBody>
          <a:bodyPr/>
          <a:lstStyle/>
          <a:p>
            <a:r>
              <a:rPr lang="en-US" dirty="0"/>
              <a:t>Which way the train is moving?</a:t>
            </a:r>
          </a:p>
        </p:txBody>
      </p:sp>
      <p:pic>
        <p:nvPicPr>
          <p:cNvPr id="5" name="Content Placeholder 4">
            <a:extLst>
              <a:ext uri="{FF2B5EF4-FFF2-40B4-BE49-F238E27FC236}">
                <a16:creationId xmlns:a16="http://schemas.microsoft.com/office/drawing/2014/main" id="{75105843-B8ED-4BA7-952B-3F8B20CE3C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7061" y="1690688"/>
            <a:ext cx="7637878" cy="4918793"/>
          </a:xfrm>
        </p:spPr>
      </p:pic>
    </p:spTree>
    <p:extLst>
      <p:ext uri="{BB962C8B-B14F-4D97-AF65-F5344CB8AC3E}">
        <p14:creationId xmlns:p14="http://schemas.microsoft.com/office/powerpoint/2010/main" val="817675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95B850-AECE-4C16-B2C4-A0BDEE5284B6}"/>
              </a:ext>
            </a:extLst>
          </p:cNvPr>
          <p:cNvPicPr>
            <a:picLocks noChangeAspect="1"/>
          </p:cNvPicPr>
          <p:nvPr/>
        </p:nvPicPr>
        <p:blipFill>
          <a:blip r:embed="rId2"/>
          <a:stretch>
            <a:fillRect/>
          </a:stretch>
        </p:blipFill>
        <p:spPr>
          <a:xfrm>
            <a:off x="595533" y="431430"/>
            <a:ext cx="11000934" cy="5995139"/>
          </a:xfrm>
          <a:prstGeom prst="rect">
            <a:avLst/>
          </a:prstGeom>
        </p:spPr>
      </p:pic>
    </p:spTree>
    <p:extLst>
      <p:ext uri="{BB962C8B-B14F-4D97-AF65-F5344CB8AC3E}">
        <p14:creationId xmlns:p14="http://schemas.microsoft.com/office/powerpoint/2010/main" val="3095029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E767-C79E-4741-B61A-57112FACCA6E}"/>
              </a:ext>
            </a:extLst>
          </p:cNvPr>
          <p:cNvSpPr>
            <a:spLocks noGrp="1"/>
          </p:cNvSpPr>
          <p:nvPr>
            <p:ph type="title"/>
          </p:nvPr>
        </p:nvSpPr>
        <p:spPr/>
        <p:txBody>
          <a:bodyPr/>
          <a:lstStyle/>
          <a:p>
            <a:r>
              <a:rPr lang="en-US" dirty="0"/>
              <a:t>What is Enthalpy?</a:t>
            </a:r>
          </a:p>
        </p:txBody>
      </p:sp>
      <p:pic>
        <p:nvPicPr>
          <p:cNvPr id="4" name="Content Placeholder 3">
            <a:extLst>
              <a:ext uri="{FF2B5EF4-FFF2-40B4-BE49-F238E27FC236}">
                <a16:creationId xmlns:a16="http://schemas.microsoft.com/office/drawing/2014/main" id="{D16D57CD-E3F3-474F-B1AD-CCE9B3B58F74}"/>
              </a:ext>
            </a:extLst>
          </p:cNvPr>
          <p:cNvPicPr>
            <a:picLocks noGrp="1" noChangeAspect="1"/>
          </p:cNvPicPr>
          <p:nvPr>
            <p:ph idx="1"/>
          </p:nvPr>
        </p:nvPicPr>
        <p:blipFill>
          <a:blip r:embed="rId2"/>
          <a:stretch>
            <a:fillRect/>
          </a:stretch>
        </p:blipFill>
        <p:spPr>
          <a:xfrm>
            <a:off x="838200" y="1417661"/>
            <a:ext cx="10515600" cy="5075213"/>
          </a:xfrm>
          <a:prstGeom prst="rect">
            <a:avLst/>
          </a:prstGeom>
        </p:spPr>
      </p:pic>
    </p:spTree>
    <p:extLst>
      <p:ext uri="{BB962C8B-B14F-4D97-AF65-F5344CB8AC3E}">
        <p14:creationId xmlns:p14="http://schemas.microsoft.com/office/powerpoint/2010/main" val="2933777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8ACB-0C15-4B71-813A-2B303D89F16D}"/>
              </a:ext>
            </a:extLst>
          </p:cNvPr>
          <p:cNvSpPr>
            <a:spLocks noGrp="1"/>
          </p:cNvSpPr>
          <p:nvPr>
            <p:ph type="title"/>
          </p:nvPr>
        </p:nvSpPr>
        <p:spPr/>
        <p:txBody>
          <a:bodyPr/>
          <a:lstStyle/>
          <a:p>
            <a:r>
              <a:rPr lang="en-US" dirty="0"/>
              <a:t>What is Enthalpy?</a:t>
            </a:r>
          </a:p>
        </p:txBody>
      </p:sp>
      <p:pic>
        <p:nvPicPr>
          <p:cNvPr id="5" name="Content Placeholder 4">
            <a:extLst>
              <a:ext uri="{FF2B5EF4-FFF2-40B4-BE49-F238E27FC236}">
                <a16:creationId xmlns:a16="http://schemas.microsoft.com/office/drawing/2014/main" id="{AC30F8C9-4933-40BB-853B-38482BC8A3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6975" y="1509712"/>
            <a:ext cx="5076825" cy="3838575"/>
          </a:xfrm>
        </p:spPr>
      </p:pic>
      <p:pic>
        <p:nvPicPr>
          <p:cNvPr id="6" name="Picture 5">
            <a:extLst>
              <a:ext uri="{FF2B5EF4-FFF2-40B4-BE49-F238E27FC236}">
                <a16:creationId xmlns:a16="http://schemas.microsoft.com/office/drawing/2014/main" id="{BCB6D7CA-BA4B-412D-A7F4-D6FB7588EE19}"/>
              </a:ext>
            </a:extLst>
          </p:cNvPr>
          <p:cNvPicPr>
            <a:picLocks noChangeAspect="1"/>
          </p:cNvPicPr>
          <p:nvPr/>
        </p:nvPicPr>
        <p:blipFill>
          <a:blip r:embed="rId3"/>
          <a:stretch>
            <a:fillRect/>
          </a:stretch>
        </p:blipFill>
        <p:spPr>
          <a:xfrm>
            <a:off x="7081837" y="5617478"/>
            <a:ext cx="3467100" cy="51435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472042D-65E4-4AAF-8EDD-D0568D02BF3B}"/>
                  </a:ext>
                </a:extLst>
              </p:cNvPr>
              <p:cNvSpPr/>
              <p:nvPr/>
            </p:nvSpPr>
            <p:spPr>
              <a:xfrm>
                <a:off x="672172" y="1509712"/>
                <a:ext cx="5604803" cy="2524474"/>
              </a:xfrm>
              <a:prstGeom prst="rect">
                <a:avLst/>
              </a:prstGeom>
            </p:spPr>
            <p:txBody>
              <a:bodyPr wrap="square">
                <a:spAutoFit/>
              </a:bodyPr>
              <a:lstStyle/>
              <a:p>
                <a:r>
                  <a:rPr lang="en-AU" sz="2000" dirty="0">
                    <a:solidFill>
                      <a:srgbClr val="00B050"/>
                    </a:solidFill>
                  </a:rPr>
                  <a:t>Enthalpy of a system indicates the energy which </a:t>
                </a:r>
                <a:r>
                  <a:rPr lang="en-US" sz="2000" dirty="0">
                    <a:solidFill>
                      <a:srgbClr val="00B050"/>
                    </a:solidFill>
                  </a:rPr>
                  <a:t>is defined as the sum of internal energy of a system and the product of the pressure and volume:</a:t>
                </a:r>
              </a:p>
              <a:p>
                <a:r>
                  <a:rPr lang="en-US" sz="2000" dirty="0">
                    <a:solidFill>
                      <a:srgbClr val="00B050"/>
                    </a:solidFill>
                  </a:rPr>
                  <a:t>h = U + PV = U + </a:t>
                </a:r>
                <a:r>
                  <a:rPr lang="en-US" sz="2000" dirty="0" err="1">
                    <a:solidFill>
                      <a:srgbClr val="00B050"/>
                    </a:solidFill>
                  </a:rPr>
                  <a:t>nRT</a:t>
                </a:r>
                <a:r>
                  <a:rPr lang="en-US" sz="2000" dirty="0">
                    <a:solidFill>
                      <a:srgbClr val="00B050"/>
                    </a:solidFill>
                  </a:rPr>
                  <a:t> = U + </a:t>
                </a:r>
                <a:r>
                  <a:rPr lang="en-US" sz="2000" dirty="0" err="1">
                    <a:solidFill>
                      <a:srgbClr val="00B050"/>
                    </a:solidFill>
                  </a:rPr>
                  <a:t>n</a:t>
                </a:r>
                <a:r>
                  <a:rPr lang="en-US" sz="2000" i="1" dirty="0" err="1">
                    <a:solidFill>
                      <a:srgbClr val="00B050"/>
                    </a:solidFill>
                  </a:rPr>
                  <a:t>k</a:t>
                </a:r>
                <a:r>
                  <a:rPr lang="en-US" sz="2000" baseline="-25000" dirty="0" err="1">
                    <a:solidFill>
                      <a:srgbClr val="00B050"/>
                    </a:solidFill>
                  </a:rPr>
                  <a:t>B</a:t>
                </a:r>
                <a:r>
                  <a:rPr lang="en-US" sz="2000" i="1" dirty="0" err="1">
                    <a:solidFill>
                      <a:srgbClr val="00B050"/>
                    </a:solidFill>
                  </a:rPr>
                  <a:t>N</a:t>
                </a:r>
                <a:r>
                  <a:rPr lang="en-US" sz="2000" baseline="-25000" dirty="0" err="1">
                    <a:solidFill>
                      <a:srgbClr val="00B050"/>
                    </a:solidFill>
                  </a:rPr>
                  <a:t>A</a:t>
                </a:r>
                <a:r>
                  <a:rPr lang="en-US" sz="2000" dirty="0" err="1">
                    <a:solidFill>
                      <a:srgbClr val="00B050"/>
                    </a:solidFill>
                  </a:rPr>
                  <a:t>T</a:t>
                </a:r>
                <a:r>
                  <a:rPr lang="en-US" sz="2000" dirty="0">
                    <a:solidFill>
                      <a:srgbClr val="00B050"/>
                    </a:solidFill>
                  </a:rPr>
                  <a:t> = U + (1/3)</a:t>
                </a:r>
                <a:r>
                  <a:rPr lang="en-US" sz="2000" dirty="0" err="1">
                    <a:solidFill>
                      <a:srgbClr val="00B050"/>
                    </a:solidFill>
                  </a:rPr>
                  <a:t>mn</a:t>
                </a:r>
                <a14:m>
                  <m:oMath xmlns:m="http://schemas.openxmlformats.org/officeDocument/2006/math">
                    <m:sSup>
                      <m:sSupPr>
                        <m:ctrlPr>
                          <a:rPr lang="en-US" sz="2000" i="1">
                            <a:solidFill>
                              <a:srgbClr val="00B050"/>
                            </a:solidFill>
                            <a:latin typeface="Cambria Math" panose="02040503050406030204" pitchFamily="18" charset="0"/>
                          </a:rPr>
                        </m:ctrlPr>
                      </m:sSupPr>
                      <m:e>
                        <m:acc>
                          <m:accPr>
                            <m:chr m:val="̅"/>
                            <m:ctrlPr>
                              <a:rPr lang="en-US" sz="2000" i="1">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𝐶</m:t>
                            </m:r>
                          </m:e>
                        </m:acc>
                      </m:e>
                      <m:sup>
                        <m:r>
                          <a:rPr lang="en-US" sz="2000" i="1">
                            <a:solidFill>
                              <a:srgbClr val="00B050"/>
                            </a:solidFill>
                            <a:latin typeface="Cambria Math" panose="02040503050406030204" pitchFamily="18" charset="0"/>
                          </a:rPr>
                          <m:t>2</m:t>
                        </m:r>
                      </m:sup>
                    </m:sSup>
                  </m:oMath>
                </a14:m>
                <a:r>
                  <a:rPr lang="en-US" sz="2000" dirty="0">
                    <a:solidFill>
                      <a:srgbClr val="00B050"/>
                    </a:solidFill>
                  </a:rPr>
                  <a:t>.</a:t>
                </a:r>
              </a:p>
              <a:p>
                <a:endParaRPr lang="en-US" sz="2000" dirty="0">
                  <a:solidFill>
                    <a:srgbClr val="FF0000"/>
                  </a:solidFill>
                </a:endParaRPr>
              </a:p>
              <a:p>
                <a:r>
                  <a:rPr lang="en-US" sz="2000" dirty="0">
                    <a:solidFill>
                      <a:srgbClr val="FF0000"/>
                    </a:solidFill>
                  </a:rPr>
                  <a:t>S.T.P. : </a:t>
                </a:r>
                <a:r>
                  <a:rPr lang="en-US" i="1" dirty="0"/>
                  <a:t>0 </a:t>
                </a:r>
                <a:r>
                  <a:rPr lang="en-US" i="1" baseline="30000" dirty="0" err="1"/>
                  <a:t>o</a:t>
                </a:r>
                <a:r>
                  <a:rPr lang="en-US" i="1" dirty="0" err="1"/>
                  <a:t>C</a:t>
                </a:r>
                <a:r>
                  <a:rPr lang="en-US" i="1" dirty="0"/>
                  <a:t> (273.15 K, 32</a:t>
                </a:r>
                <a:r>
                  <a:rPr lang="en-US" i="1" baseline="30000" dirty="0"/>
                  <a:t> </a:t>
                </a:r>
                <a:r>
                  <a:rPr lang="en-US" i="1" baseline="30000" dirty="0" err="1"/>
                  <a:t>o</a:t>
                </a:r>
                <a:r>
                  <a:rPr lang="en-US" i="1" dirty="0" err="1"/>
                  <a:t>F</a:t>
                </a:r>
                <a:r>
                  <a:rPr lang="en-US" i="1" dirty="0"/>
                  <a:t>) and 750mm Hg (1 bar)</a:t>
                </a:r>
              </a:p>
              <a:p>
                <a:r>
                  <a:rPr lang="en-US" sz="2000" dirty="0">
                    <a:solidFill>
                      <a:srgbClr val="FF0000"/>
                    </a:solidFill>
                  </a:rPr>
                  <a:t>N.T.P. : </a:t>
                </a:r>
                <a:r>
                  <a:rPr lang="en-US" i="1" dirty="0"/>
                  <a:t>20</a:t>
                </a:r>
                <a:r>
                  <a:rPr lang="en-US" i="1" baseline="30000" dirty="0"/>
                  <a:t>o</a:t>
                </a:r>
                <a:r>
                  <a:rPr lang="en-US" i="1" dirty="0"/>
                  <a:t>C (293.15 K, 68</a:t>
                </a:r>
                <a:r>
                  <a:rPr lang="en-US" i="1" baseline="30000" dirty="0"/>
                  <a:t>o</a:t>
                </a:r>
                <a:r>
                  <a:rPr lang="en-US" i="1" dirty="0"/>
                  <a:t>F) and 760 mm Hg(1 atm)</a:t>
                </a:r>
              </a:p>
              <a:p>
                <a:r>
                  <a:rPr lang="en-US" dirty="0">
                    <a:solidFill>
                      <a:schemeClr val="accent1"/>
                    </a:solidFill>
                  </a:rPr>
                  <a:t>Molar volume of ideal gas at S.T.P. = 22.4 Lt.</a:t>
                </a:r>
              </a:p>
            </p:txBody>
          </p:sp>
        </mc:Choice>
        <mc:Fallback xmlns="">
          <p:sp>
            <p:nvSpPr>
              <p:cNvPr id="7" name="Rectangle 6">
                <a:extLst>
                  <a:ext uri="{FF2B5EF4-FFF2-40B4-BE49-F238E27FC236}">
                    <a16:creationId xmlns:a16="http://schemas.microsoft.com/office/drawing/2014/main" id="{5472042D-65E4-4AAF-8EDD-D0568D02BF3B}"/>
                  </a:ext>
                </a:extLst>
              </p:cNvPr>
              <p:cNvSpPr>
                <a:spLocks noRot="1" noChangeAspect="1" noMove="1" noResize="1" noEditPoints="1" noAdjustHandles="1" noChangeArrowheads="1" noChangeShapeType="1" noTextEdit="1"/>
              </p:cNvSpPr>
              <p:nvPr/>
            </p:nvSpPr>
            <p:spPr>
              <a:xfrm>
                <a:off x="672172" y="1509712"/>
                <a:ext cx="5604803" cy="2524474"/>
              </a:xfrm>
              <a:prstGeom prst="rect">
                <a:avLst/>
              </a:prstGeom>
              <a:blipFill>
                <a:blip r:embed="rId4"/>
                <a:stretch>
                  <a:fillRect l="-1087" t="-1449" b="-289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CAAC01C-CF0F-422C-8435-F984074440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3367" y="4021285"/>
            <a:ext cx="4058166" cy="4221085"/>
          </a:xfrm>
          <a:prstGeom prst="rect">
            <a:avLst/>
          </a:prstGeom>
        </p:spPr>
      </p:pic>
    </p:spTree>
    <p:extLst>
      <p:ext uri="{BB962C8B-B14F-4D97-AF65-F5344CB8AC3E}">
        <p14:creationId xmlns:p14="http://schemas.microsoft.com/office/powerpoint/2010/main" val="2991656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5388" y="360629"/>
            <a:ext cx="5808345" cy="697230"/>
          </a:xfrm>
          <a:prstGeom prst="rect">
            <a:avLst/>
          </a:prstGeom>
        </p:spPr>
        <p:txBody>
          <a:bodyPr vert="horz" wrap="square" lIns="0" tIns="13335" rIns="0" bIns="0" rtlCol="0">
            <a:spAutoFit/>
          </a:bodyPr>
          <a:lstStyle/>
          <a:p>
            <a:pPr marL="12700">
              <a:spcBef>
                <a:spcPts val="105"/>
              </a:spcBef>
            </a:pPr>
            <a:r>
              <a:rPr sz="4400" dirty="0">
                <a:solidFill>
                  <a:srgbClr val="DD8046"/>
                </a:solidFill>
                <a:latin typeface="Arial"/>
                <a:cs typeface="Arial"/>
              </a:rPr>
              <a:t>THERMODYNAMICES</a:t>
            </a:r>
            <a:endParaRPr sz="4400">
              <a:latin typeface="Arial"/>
              <a:cs typeface="Arial"/>
            </a:endParaRPr>
          </a:p>
        </p:txBody>
      </p:sp>
      <p:sp>
        <p:nvSpPr>
          <p:cNvPr id="3" name="object 3"/>
          <p:cNvSpPr txBox="1"/>
          <p:nvPr/>
        </p:nvSpPr>
        <p:spPr>
          <a:xfrm>
            <a:off x="2215387" y="1430889"/>
            <a:ext cx="7917180" cy="5142865"/>
          </a:xfrm>
          <a:prstGeom prst="rect">
            <a:avLst/>
          </a:prstGeom>
        </p:spPr>
        <p:txBody>
          <a:bodyPr vert="horz" wrap="square" lIns="0" tIns="195580" rIns="0" bIns="0" rtlCol="0">
            <a:spAutoFit/>
          </a:bodyPr>
          <a:lstStyle/>
          <a:p>
            <a:pPr marL="12700" marR="0" lvl="0" indent="0" algn="l" defTabSz="914400" rtl="0" eaLnBrk="1" fontAlgn="auto" latinLnBrk="0" hangingPunct="1">
              <a:lnSpc>
                <a:spcPct val="100000"/>
              </a:lnSpc>
              <a:spcBef>
                <a:spcPts val="1540"/>
              </a:spcBef>
              <a:spcAft>
                <a:spcPts val="0"/>
              </a:spcAft>
              <a:buClrTx/>
              <a:buSzTx/>
              <a:buFontTx/>
              <a:buNone/>
              <a:tabLst>
                <a:tab pos="1631314" algn="l"/>
              </a:tabLst>
              <a:defRPr/>
            </a:pPr>
            <a:r>
              <a:rPr kumimoji="0" sz="2400" b="1" i="1" u="none" strike="noStrike" kern="1200" cap="none" spc="-5" normalizeH="0" baseline="0" noProof="0" dirty="0">
                <a:ln>
                  <a:noFill/>
                </a:ln>
                <a:solidFill>
                  <a:prstClr val="black"/>
                </a:solidFill>
                <a:effectLst/>
                <a:uLnTx/>
                <a:uFillTx/>
                <a:latin typeface="Carlito"/>
                <a:ea typeface="+mn-ea"/>
                <a:cs typeface="Carlito"/>
              </a:rPr>
              <a:t>THERMO---	</a:t>
            </a:r>
            <a:r>
              <a:rPr kumimoji="0" sz="2400" b="1" i="1" u="none" strike="noStrike" kern="1200" cap="none" spc="0" normalizeH="0" baseline="0" noProof="0" dirty="0">
                <a:ln>
                  <a:noFill/>
                </a:ln>
                <a:solidFill>
                  <a:prstClr val="black"/>
                </a:solidFill>
                <a:effectLst/>
                <a:uLnTx/>
                <a:uFillTx/>
                <a:latin typeface="Carlito"/>
                <a:ea typeface="+mn-ea"/>
                <a:cs typeface="Carlito"/>
              </a:rPr>
              <a:t>Heat</a:t>
            </a:r>
            <a:r>
              <a:rPr kumimoji="0" sz="2400" b="1" i="1" u="none" strike="noStrike" kern="1200" cap="none" spc="-25" normalizeH="0" baseline="0" noProof="0" dirty="0">
                <a:ln>
                  <a:noFill/>
                </a:ln>
                <a:solidFill>
                  <a:prstClr val="black"/>
                </a:solidFill>
                <a:effectLst/>
                <a:uLnTx/>
                <a:uFillTx/>
                <a:latin typeface="Carlito"/>
                <a:ea typeface="+mn-ea"/>
                <a:cs typeface="Carlito"/>
              </a:rPr>
              <a:t> </a:t>
            </a:r>
            <a:r>
              <a:rPr kumimoji="0" sz="2400" b="1" i="1" u="none" strike="noStrike" kern="1200" cap="none" spc="-10" normalizeH="0" baseline="0" noProof="0" dirty="0">
                <a:ln>
                  <a:noFill/>
                </a:ln>
                <a:solidFill>
                  <a:prstClr val="black"/>
                </a:solidFill>
                <a:effectLst/>
                <a:uLnTx/>
                <a:uFillTx/>
                <a:latin typeface="Carlito"/>
                <a:ea typeface="+mn-ea"/>
                <a:cs typeface="Carlito"/>
              </a:rPr>
              <a:t>Released</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1440"/>
              </a:spcBef>
              <a:spcAft>
                <a:spcPts val="0"/>
              </a:spcAft>
              <a:buClrTx/>
              <a:buSzTx/>
              <a:buFontTx/>
              <a:buNone/>
              <a:tabLst/>
              <a:defRPr/>
            </a:pPr>
            <a:r>
              <a:rPr kumimoji="0" sz="2400" b="1" i="1" u="none" strike="noStrike" kern="1200" cap="none" spc="-10" normalizeH="0" baseline="0" noProof="0" dirty="0">
                <a:ln>
                  <a:noFill/>
                </a:ln>
                <a:solidFill>
                  <a:prstClr val="black"/>
                </a:solidFill>
                <a:effectLst/>
                <a:uLnTx/>
                <a:uFillTx/>
                <a:latin typeface="Carlito"/>
                <a:ea typeface="+mn-ea"/>
                <a:cs typeface="Carlito"/>
              </a:rPr>
              <a:t>DYNAMICS </a:t>
            </a:r>
            <a:r>
              <a:rPr kumimoji="0" sz="2400" b="1" i="1" u="none" strike="noStrike" kern="1200" cap="none" spc="-5" normalizeH="0" baseline="0" noProof="0" dirty="0">
                <a:ln>
                  <a:noFill/>
                </a:ln>
                <a:solidFill>
                  <a:prstClr val="black"/>
                </a:solidFill>
                <a:effectLst/>
                <a:uLnTx/>
                <a:uFillTx/>
                <a:latin typeface="Carlito"/>
                <a:ea typeface="+mn-ea"/>
                <a:cs typeface="Carlito"/>
              </a:rPr>
              <a:t>----- </a:t>
            </a:r>
            <a:r>
              <a:rPr kumimoji="0" sz="2400" b="1" i="1" u="none" strike="noStrike" kern="1200" cap="none" spc="-10" normalizeH="0" baseline="0" noProof="0" dirty="0">
                <a:ln>
                  <a:noFill/>
                </a:ln>
                <a:solidFill>
                  <a:prstClr val="black"/>
                </a:solidFill>
                <a:effectLst/>
                <a:uLnTx/>
                <a:uFillTx/>
                <a:latin typeface="Carlito"/>
                <a:ea typeface="+mn-ea"/>
                <a:cs typeface="Carlito"/>
              </a:rPr>
              <a:t>Mechanical </a:t>
            </a:r>
            <a:r>
              <a:rPr kumimoji="0" sz="2400" b="1" i="1" u="none" strike="noStrike" kern="1200" cap="none" spc="-5" normalizeH="0" baseline="0" noProof="0" dirty="0">
                <a:ln>
                  <a:noFill/>
                </a:ln>
                <a:solidFill>
                  <a:prstClr val="black"/>
                </a:solidFill>
                <a:effectLst/>
                <a:uLnTx/>
                <a:uFillTx/>
                <a:latin typeface="Carlito"/>
                <a:ea typeface="+mn-ea"/>
                <a:cs typeface="Carlito"/>
              </a:rPr>
              <a:t>Action </a:t>
            </a:r>
            <a:r>
              <a:rPr kumimoji="0" sz="2400" b="1" i="1" u="none" strike="noStrike" kern="1200" cap="none" spc="-15" normalizeH="0" baseline="0" noProof="0" dirty="0">
                <a:ln>
                  <a:noFill/>
                </a:ln>
                <a:solidFill>
                  <a:prstClr val="black"/>
                </a:solidFill>
                <a:effectLst/>
                <a:uLnTx/>
                <a:uFillTx/>
                <a:latin typeface="Carlito"/>
                <a:ea typeface="+mn-ea"/>
                <a:cs typeface="Carlito"/>
              </a:rPr>
              <a:t>For </a:t>
            </a:r>
            <a:r>
              <a:rPr kumimoji="0" sz="2400" b="1" i="1" u="none" strike="noStrike" kern="1200" cap="none" spc="-5" normalizeH="0" baseline="0" noProof="0" dirty="0">
                <a:ln>
                  <a:noFill/>
                </a:ln>
                <a:solidFill>
                  <a:prstClr val="black"/>
                </a:solidFill>
                <a:effectLst/>
                <a:uLnTx/>
                <a:uFillTx/>
                <a:latin typeface="Carlito"/>
                <a:ea typeface="+mn-ea"/>
                <a:cs typeface="Carlito"/>
              </a:rPr>
              <a:t>doing</a:t>
            </a:r>
            <a:r>
              <a:rPr kumimoji="0" sz="2400" b="1" i="1" u="none" strike="noStrike" kern="1200" cap="none" spc="-25" normalizeH="0" baseline="0" noProof="0" dirty="0">
                <a:ln>
                  <a:noFill/>
                </a:ln>
                <a:solidFill>
                  <a:prstClr val="black"/>
                </a:solidFill>
                <a:effectLst/>
                <a:uLnTx/>
                <a:uFillTx/>
                <a:latin typeface="Carlito"/>
                <a:ea typeface="+mn-ea"/>
                <a:cs typeface="Carlito"/>
              </a:rPr>
              <a:t> </a:t>
            </a:r>
            <a:r>
              <a:rPr kumimoji="0" sz="2400" b="1" i="1" u="none" strike="noStrike" kern="1200" cap="none" spc="-5" normalizeH="0" baseline="0" noProof="0" dirty="0">
                <a:ln>
                  <a:noFill/>
                </a:ln>
                <a:solidFill>
                  <a:prstClr val="black"/>
                </a:solidFill>
                <a:effectLst/>
                <a:uLnTx/>
                <a:uFillTx/>
                <a:latin typeface="Carlito"/>
                <a:ea typeface="+mn-ea"/>
                <a:cs typeface="Carlito"/>
              </a:rPr>
              <a:t>work</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332740" marR="88265" lvl="0" indent="-320040" algn="l" defTabSz="914400" rtl="0" eaLnBrk="1" fontAlgn="auto" latinLnBrk="0" hangingPunct="1">
              <a:lnSpc>
                <a:spcPct val="100000"/>
              </a:lnSpc>
              <a:spcBef>
                <a:spcPts val="1440"/>
              </a:spcBef>
              <a:spcAft>
                <a:spcPts val="0"/>
              </a:spcAft>
              <a:buClr>
                <a:srgbClr val="DD8046"/>
              </a:buClr>
              <a:buSzPct val="60416"/>
              <a:buFont typeface="Wingdings"/>
              <a:buChar char=""/>
              <a:tabLst>
                <a:tab pos="332105" algn="l"/>
                <a:tab pos="332740" algn="l"/>
              </a:tabLst>
              <a:defRPr/>
            </a:pPr>
            <a:r>
              <a:rPr kumimoji="0" sz="2400" b="1" i="1" u="none" strike="noStrike" kern="1200" cap="none" spc="-5" normalizeH="0" baseline="0" noProof="0" dirty="0">
                <a:ln>
                  <a:noFill/>
                </a:ln>
                <a:solidFill>
                  <a:prstClr val="black"/>
                </a:solidFill>
                <a:effectLst/>
                <a:uLnTx/>
                <a:uFillTx/>
                <a:latin typeface="Carlito"/>
                <a:ea typeface="+mn-ea"/>
                <a:cs typeface="Carlito"/>
              </a:rPr>
              <a:t>The </a:t>
            </a:r>
            <a:r>
              <a:rPr kumimoji="0" sz="2400" b="1" i="1" u="none" strike="noStrike" kern="1200" cap="none" spc="-10" normalizeH="0" baseline="0" noProof="0" dirty="0">
                <a:ln>
                  <a:noFill/>
                </a:ln>
                <a:solidFill>
                  <a:prstClr val="black"/>
                </a:solidFill>
                <a:effectLst/>
                <a:uLnTx/>
                <a:uFillTx/>
                <a:latin typeface="Carlito"/>
                <a:ea typeface="+mn-ea"/>
                <a:cs typeface="Carlito"/>
              </a:rPr>
              <a:t>study </a:t>
            </a:r>
            <a:r>
              <a:rPr kumimoji="0" sz="2400" b="1" i="1" u="none" strike="noStrike" kern="1200" cap="none" spc="-5" normalizeH="0" baseline="0" noProof="0" dirty="0">
                <a:ln>
                  <a:noFill/>
                </a:ln>
                <a:solidFill>
                  <a:prstClr val="black"/>
                </a:solidFill>
                <a:effectLst/>
                <a:uLnTx/>
                <a:uFillTx/>
                <a:latin typeface="Carlito"/>
                <a:ea typeface="+mn-ea"/>
                <a:cs typeface="Carlito"/>
              </a:rPr>
              <a:t>of the </a:t>
            </a:r>
            <a:r>
              <a:rPr kumimoji="0" sz="2400" b="1" i="1" u="none" strike="noStrike" kern="1200" cap="none" spc="-10" normalizeH="0" baseline="0" noProof="0" dirty="0">
                <a:ln>
                  <a:noFill/>
                </a:ln>
                <a:solidFill>
                  <a:prstClr val="black"/>
                </a:solidFill>
                <a:effectLst/>
                <a:uLnTx/>
                <a:uFillTx/>
                <a:latin typeface="Carlito"/>
                <a:ea typeface="+mn-ea"/>
                <a:cs typeface="Carlito"/>
              </a:rPr>
              <a:t>effects </a:t>
            </a:r>
            <a:r>
              <a:rPr kumimoji="0" sz="2400" b="1" i="1" u="none" strike="noStrike" kern="1200" cap="none" spc="-5" normalizeH="0" baseline="0" noProof="0" dirty="0">
                <a:ln>
                  <a:noFill/>
                </a:ln>
                <a:solidFill>
                  <a:prstClr val="black"/>
                </a:solidFill>
                <a:effectLst/>
                <a:uLnTx/>
                <a:uFillTx/>
                <a:latin typeface="Carlito"/>
                <a:ea typeface="+mn-ea"/>
                <a:cs typeface="Carlito"/>
              </a:rPr>
              <a:t>of work, heat </a:t>
            </a:r>
            <a:r>
              <a:rPr kumimoji="0" sz="2400" b="1" i="1" u="none" strike="noStrike" kern="1200" cap="none" spc="-35" normalizeH="0" baseline="0" noProof="0" dirty="0">
                <a:ln>
                  <a:noFill/>
                </a:ln>
                <a:solidFill>
                  <a:prstClr val="black"/>
                </a:solidFill>
                <a:effectLst/>
                <a:uLnTx/>
                <a:uFillTx/>
                <a:latin typeface="Carlito"/>
                <a:ea typeface="+mn-ea"/>
                <a:cs typeface="Carlito"/>
              </a:rPr>
              <a:t>flow, </a:t>
            </a:r>
            <a:r>
              <a:rPr kumimoji="0" sz="2400" b="1" i="1" u="none" strike="noStrike" kern="1200" cap="none" spc="0" normalizeH="0" baseline="0" noProof="0" dirty="0">
                <a:ln>
                  <a:noFill/>
                </a:ln>
                <a:solidFill>
                  <a:prstClr val="black"/>
                </a:solidFill>
                <a:effectLst/>
                <a:uLnTx/>
                <a:uFillTx/>
                <a:latin typeface="Carlito"/>
                <a:ea typeface="+mn-ea"/>
                <a:cs typeface="Carlito"/>
              </a:rPr>
              <a:t>and </a:t>
            </a:r>
            <a:r>
              <a:rPr kumimoji="0" sz="2400" b="1" i="1" u="none" strike="noStrike" kern="1200" cap="none" spc="-5" normalizeH="0" baseline="0" noProof="0" dirty="0">
                <a:ln>
                  <a:noFill/>
                </a:ln>
                <a:solidFill>
                  <a:prstClr val="black"/>
                </a:solidFill>
                <a:effectLst/>
                <a:uLnTx/>
                <a:uFillTx/>
                <a:latin typeface="Carlito"/>
                <a:ea typeface="+mn-ea"/>
                <a:cs typeface="Carlito"/>
              </a:rPr>
              <a:t>energy on </a:t>
            </a:r>
            <a:r>
              <a:rPr kumimoji="0" sz="2400" b="1" i="1" u="none" strike="noStrike" kern="1200" cap="none" spc="0" normalizeH="0" baseline="0" noProof="0" dirty="0">
                <a:ln>
                  <a:noFill/>
                </a:ln>
                <a:solidFill>
                  <a:prstClr val="black"/>
                </a:solidFill>
                <a:effectLst/>
                <a:uLnTx/>
                <a:uFillTx/>
                <a:latin typeface="Carlito"/>
                <a:ea typeface="+mn-ea"/>
                <a:cs typeface="Carlito"/>
              </a:rPr>
              <a:t>a  </a:t>
            </a:r>
            <a:r>
              <a:rPr kumimoji="0" sz="2400" b="1" i="1" u="none" strike="noStrike" kern="1200" cap="none" spc="-20" normalizeH="0" baseline="0" noProof="0" dirty="0">
                <a:ln>
                  <a:noFill/>
                </a:ln>
                <a:solidFill>
                  <a:prstClr val="black"/>
                </a:solidFill>
                <a:effectLst/>
                <a:uLnTx/>
                <a:uFillTx/>
                <a:latin typeface="Carlito"/>
                <a:ea typeface="+mn-ea"/>
                <a:cs typeface="Carlito"/>
              </a:rPr>
              <a:t>system</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332740" marR="0" lvl="0" indent="-320040" algn="l" defTabSz="914400" rtl="0" eaLnBrk="1" fontAlgn="auto" latinLnBrk="0" hangingPunct="1">
              <a:lnSpc>
                <a:spcPct val="100000"/>
              </a:lnSpc>
              <a:spcBef>
                <a:spcPts val="1445"/>
              </a:spcBef>
              <a:spcAft>
                <a:spcPts val="0"/>
              </a:spcAft>
              <a:buClr>
                <a:srgbClr val="DD8046"/>
              </a:buClr>
              <a:buSzPct val="60416"/>
              <a:buFont typeface="Wingdings"/>
              <a:buChar char=""/>
              <a:tabLst>
                <a:tab pos="332105" algn="l"/>
                <a:tab pos="332740" algn="l"/>
              </a:tabLst>
              <a:defRPr/>
            </a:pPr>
            <a:r>
              <a:rPr kumimoji="0" sz="2400" b="1" i="1" u="none" strike="noStrike" kern="1200" cap="none" spc="-10" normalizeH="0" baseline="0" noProof="0" dirty="0">
                <a:ln>
                  <a:noFill/>
                </a:ln>
                <a:solidFill>
                  <a:prstClr val="black"/>
                </a:solidFill>
                <a:effectLst/>
                <a:uLnTx/>
                <a:uFillTx/>
                <a:latin typeface="Carlito"/>
                <a:ea typeface="+mn-ea"/>
                <a:cs typeface="Carlito"/>
              </a:rPr>
              <a:t>Movement </a:t>
            </a:r>
            <a:r>
              <a:rPr kumimoji="0" sz="2400" b="1" i="1" u="none" strike="noStrike" kern="1200" cap="none" spc="-5" normalizeH="0" baseline="0" noProof="0" dirty="0">
                <a:ln>
                  <a:noFill/>
                </a:ln>
                <a:solidFill>
                  <a:prstClr val="black"/>
                </a:solidFill>
                <a:effectLst/>
                <a:uLnTx/>
                <a:uFillTx/>
                <a:latin typeface="Carlito"/>
                <a:ea typeface="+mn-ea"/>
                <a:cs typeface="Carlito"/>
              </a:rPr>
              <a:t>of thermal</a:t>
            </a:r>
            <a:r>
              <a:rPr kumimoji="0" sz="2400" b="1" i="1" u="none" strike="noStrike" kern="1200" cap="none" spc="-10" normalizeH="0" baseline="0" noProof="0" dirty="0">
                <a:ln>
                  <a:noFill/>
                </a:ln>
                <a:solidFill>
                  <a:prstClr val="black"/>
                </a:solidFill>
                <a:effectLst/>
                <a:uLnTx/>
                <a:uFillTx/>
                <a:latin typeface="Carlito"/>
                <a:ea typeface="+mn-ea"/>
                <a:cs typeface="Carlito"/>
              </a:rPr>
              <a:t> energy</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332740" marR="567690" lvl="0" indent="-320040" algn="l" defTabSz="914400" rtl="0" eaLnBrk="1" fontAlgn="auto" latinLnBrk="0" hangingPunct="1">
              <a:lnSpc>
                <a:spcPct val="100000"/>
              </a:lnSpc>
              <a:spcBef>
                <a:spcPts val="1440"/>
              </a:spcBef>
              <a:spcAft>
                <a:spcPts val="0"/>
              </a:spcAft>
              <a:buClr>
                <a:srgbClr val="DD8046"/>
              </a:buClr>
              <a:buSzPct val="60416"/>
              <a:buFont typeface="Wingdings"/>
              <a:buChar char=""/>
              <a:tabLst>
                <a:tab pos="332105" algn="l"/>
                <a:tab pos="332740" algn="l"/>
              </a:tabLst>
              <a:defRPr/>
            </a:pPr>
            <a:r>
              <a:rPr kumimoji="0" sz="2400" b="1" i="1" u="none" strike="noStrike" kern="1200" cap="none" spc="-5" normalizeH="0" baseline="0" noProof="0" dirty="0">
                <a:ln>
                  <a:noFill/>
                </a:ln>
                <a:solidFill>
                  <a:prstClr val="black"/>
                </a:solidFill>
                <a:effectLst/>
                <a:uLnTx/>
                <a:uFillTx/>
                <a:latin typeface="Carlito"/>
                <a:ea typeface="+mn-ea"/>
                <a:cs typeface="Carlito"/>
              </a:rPr>
              <a:t>Engineers use thermodynamics </a:t>
            </a:r>
            <a:r>
              <a:rPr kumimoji="0" sz="2400" b="1" i="1" u="none" strike="noStrike" kern="1200" cap="none" spc="0" normalizeH="0" baseline="0" noProof="0" dirty="0">
                <a:ln>
                  <a:noFill/>
                </a:ln>
                <a:solidFill>
                  <a:prstClr val="black"/>
                </a:solidFill>
                <a:effectLst/>
                <a:uLnTx/>
                <a:uFillTx/>
                <a:latin typeface="Carlito"/>
                <a:ea typeface="+mn-ea"/>
                <a:cs typeface="Carlito"/>
              </a:rPr>
              <a:t>in </a:t>
            </a:r>
            <a:r>
              <a:rPr kumimoji="0" sz="2400" b="1" i="1" u="none" strike="noStrike" kern="1200" cap="none" spc="-20" normalizeH="0" baseline="0" noProof="0" dirty="0">
                <a:ln>
                  <a:noFill/>
                </a:ln>
                <a:solidFill>
                  <a:prstClr val="black"/>
                </a:solidFill>
                <a:effectLst/>
                <a:uLnTx/>
                <a:uFillTx/>
                <a:latin typeface="Carlito"/>
                <a:ea typeface="+mn-ea"/>
                <a:cs typeface="Carlito"/>
              </a:rPr>
              <a:t>systems </a:t>
            </a:r>
            <a:r>
              <a:rPr kumimoji="0" sz="2400" b="1" i="1" u="none" strike="noStrike" kern="1200" cap="none" spc="-5" normalizeH="0" baseline="0" noProof="0" dirty="0">
                <a:ln>
                  <a:noFill/>
                </a:ln>
                <a:solidFill>
                  <a:prstClr val="black"/>
                </a:solidFill>
                <a:effectLst/>
                <a:uLnTx/>
                <a:uFillTx/>
                <a:latin typeface="Carlito"/>
                <a:ea typeface="+mn-ea"/>
                <a:cs typeface="Carlito"/>
              </a:rPr>
              <a:t>ranging </a:t>
            </a:r>
            <a:r>
              <a:rPr kumimoji="0" sz="2400" b="1" i="1" u="none" strike="noStrike" kern="1200" cap="none" spc="-10" normalizeH="0" baseline="0" noProof="0" dirty="0">
                <a:ln>
                  <a:noFill/>
                </a:ln>
                <a:solidFill>
                  <a:prstClr val="black"/>
                </a:solidFill>
                <a:effectLst/>
                <a:uLnTx/>
                <a:uFillTx/>
                <a:latin typeface="Carlito"/>
                <a:ea typeface="+mn-ea"/>
                <a:cs typeface="Carlito"/>
              </a:rPr>
              <a:t>from  nuclear </a:t>
            </a:r>
            <a:r>
              <a:rPr kumimoji="0" sz="2400" b="1" i="1" u="none" strike="noStrike" kern="1200" cap="none" spc="-5" normalizeH="0" baseline="0" noProof="0" dirty="0">
                <a:ln>
                  <a:noFill/>
                </a:ln>
                <a:solidFill>
                  <a:prstClr val="black"/>
                </a:solidFill>
                <a:effectLst/>
                <a:uLnTx/>
                <a:uFillTx/>
                <a:latin typeface="Carlito"/>
                <a:ea typeface="+mn-ea"/>
                <a:cs typeface="Carlito"/>
              </a:rPr>
              <a:t>power plants </a:t>
            </a:r>
            <a:r>
              <a:rPr kumimoji="0" sz="2400" b="1" i="1" u="none" strike="noStrike" kern="1200" cap="none" spc="-20" normalizeH="0" baseline="0" noProof="0" dirty="0">
                <a:ln>
                  <a:noFill/>
                </a:ln>
                <a:solidFill>
                  <a:prstClr val="black"/>
                </a:solidFill>
                <a:effectLst/>
                <a:uLnTx/>
                <a:uFillTx/>
                <a:latin typeface="Carlito"/>
                <a:ea typeface="+mn-ea"/>
                <a:cs typeface="Carlito"/>
              </a:rPr>
              <a:t>to </a:t>
            </a:r>
            <a:r>
              <a:rPr kumimoji="0" sz="2400" b="1" i="1" u="none" strike="noStrike" kern="1200" cap="none" spc="-10" normalizeH="0" baseline="0" noProof="0" dirty="0">
                <a:ln>
                  <a:noFill/>
                </a:ln>
                <a:solidFill>
                  <a:prstClr val="black"/>
                </a:solidFill>
                <a:effectLst/>
                <a:uLnTx/>
                <a:uFillTx/>
                <a:latin typeface="Carlito"/>
                <a:ea typeface="+mn-ea"/>
                <a:cs typeface="Carlito"/>
              </a:rPr>
              <a:t>electrical</a:t>
            </a:r>
            <a:r>
              <a:rPr kumimoji="0" sz="2400" b="1" i="1" u="none" strike="noStrike" kern="1200" cap="none" spc="5" normalizeH="0" baseline="0" noProof="0" dirty="0">
                <a:ln>
                  <a:noFill/>
                </a:ln>
                <a:solidFill>
                  <a:prstClr val="black"/>
                </a:solidFill>
                <a:effectLst/>
                <a:uLnTx/>
                <a:uFillTx/>
                <a:latin typeface="Carlito"/>
                <a:ea typeface="+mn-ea"/>
                <a:cs typeface="Carlito"/>
              </a:rPr>
              <a:t> </a:t>
            </a:r>
            <a:r>
              <a:rPr kumimoji="0" sz="2400" b="1" i="1" u="none" strike="noStrike" kern="1200" cap="none" spc="-10" normalizeH="0" baseline="0" noProof="0" dirty="0">
                <a:ln>
                  <a:noFill/>
                </a:ln>
                <a:solidFill>
                  <a:prstClr val="black"/>
                </a:solidFill>
                <a:effectLst/>
                <a:uLnTx/>
                <a:uFillTx/>
                <a:latin typeface="Carlito"/>
                <a:ea typeface="+mn-ea"/>
                <a:cs typeface="Carlito"/>
              </a:rPr>
              <a:t>components.</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332740" marR="1866264" lvl="0" indent="-320040" algn="l" defTabSz="914400" rtl="0" eaLnBrk="1" fontAlgn="auto" latinLnBrk="0" hangingPunct="1">
              <a:lnSpc>
                <a:spcPct val="100000"/>
              </a:lnSpc>
              <a:spcBef>
                <a:spcPts val="705"/>
              </a:spcBef>
              <a:spcAft>
                <a:spcPts val="0"/>
              </a:spcAft>
              <a:buClr>
                <a:srgbClr val="DD8046"/>
              </a:buClr>
              <a:buSzPct val="60416"/>
              <a:buFont typeface="Wingdings"/>
              <a:buChar char=""/>
              <a:tabLst>
                <a:tab pos="332105" algn="l"/>
                <a:tab pos="332740" algn="l"/>
              </a:tabLst>
              <a:defRPr/>
            </a:pPr>
            <a:r>
              <a:rPr kumimoji="0" sz="2400" b="1" i="1" u="none" strike="noStrike" kern="1200" cap="none" spc="-5" normalizeH="0" baseline="0" noProof="0" dirty="0">
                <a:ln>
                  <a:noFill/>
                </a:ln>
                <a:solidFill>
                  <a:prstClr val="black"/>
                </a:solidFill>
                <a:effectLst/>
                <a:uLnTx/>
                <a:uFillTx/>
                <a:latin typeface="Carlito"/>
                <a:ea typeface="+mn-ea"/>
                <a:cs typeface="Carlito"/>
              </a:rPr>
              <a:t>Thermodynamics </a:t>
            </a:r>
            <a:r>
              <a:rPr kumimoji="0" sz="2400" b="1" i="1" u="none" strike="noStrike" kern="1200" cap="none" spc="0" normalizeH="0" baseline="0" noProof="0" dirty="0">
                <a:ln>
                  <a:noFill/>
                </a:ln>
                <a:solidFill>
                  <a:prstClr val="black"/>
                </a:solidFill>
                <a:effectLst/>
                <a:uLnTx/>
                <a:uFillTx/>
                <a:latin typeface="Carlito"/>
                <a:ea typeface="+mn-ea"/>
                <a:cs typeface="Carlito"/>
              </a:rPr>
              <a:t>is </a:t>
            </a:r>
            <a:r>
              <a:rPr kumimoji="0" sz="2400" b="1" i="1" u="none" strike="noStrike" kern="1200" cap="none" spc="-5" normalizeH="0" baseline="0" noProof="0" dirty="0">
                <a:ln>
                  <a:noFill/>
                </a:ln>
                <a:solidFill>
                  <a:prstClr val="black"/>
                </a:solidFill>
                <a:effectLst/>
                <a:uLnTx/>
                <a:uFillTx/>
                <a:latin typeface="Carlito"/>
                <a:ea typeface="+mn-ea"/>
                <a:cs typeface="Carlito"/>
              </a:rPr>
              <a:t>the </a:t>
            </a:r>
            <a:r>
              <a:rPr kumimoji="0" sz="2400" b="1" i="1" u="none" strike="noStrike" kern="1200" cap="none" spc="-10" normalizeH="0" baseline="0" noProof="0" dirty="0">
                <a:ln>
                  <a:noFill/>
                </a:ln>
                <a:solidFill>
                  <a:prstClr val="black"/>
                </a:solidFill>
                <a:effectLst/>
                <a:uLnTx/>
                <a:uFillTx/>
                <a:latin typeface="Carlito"/>
                <a:ea typeface="+mn-ea"/>
                <a:cs typeface="Carlito"/>
              </a:rPr>
              <a:t>study </a:t>
            </a:r>
            <a:r>
              <a:rPr kumimoji="0" sz="2400" b="1" i="1" u="none" strike="noStrike" kern="1200" cap="none" spc="-5" normalizeH="0" baseline="0" noProof="0" dirty="0">
                <a:ln>
                  <a:noFill/>
                </a:ln>
                <a:solidFill>
                  <a:prstClr val="black"/>
                </a:solidFill>
                <a:effectLst/>
                <a:uLnTx/>
                <a:uFillTx/>
                <a:latin typeface="Carlito"/>
                <a:ea typeface="+mn-ea"/>
                <a:cs typeface="Carlito"/>
              </a:rPr>
              <a:t>of the </a:t>
            </a:r>
            <a:r>
              <a:rPr kumimoji="0" sz="2400" b="1" i="1" u="none" strike="noStrike" kern="1200" cap="none" spc="-10" normalizeH="0" baseline="0" noProof="0" dirty="0">
                <a:ln>
                  <a:noFill/>
                </a:ln>
                <a:solidFill>
                  <a:prstClr val="black"/>
                </a:solidFill>
                <a:effectLst/>
                <a:uLnTx/>
                <a:uFillTx/>
                <a:latin typeface="Carlito"/>
                <a:ea typeface="+mn-ea"/>
                <a:cs typeface="Carlito"/>
              </a:rPr>
              <a:t>effects </a:t>
            </a:r>
            <a:r>
              <a:rPr kumimoji="0" sz="2400" b="1" i="1" u="none" strike="noStrike" kern="1200" cap="none" spc="-5" normalizeH="0" baseline="0" noProof="0" dirty="0">
                <a:ln>
                  <a:noFill/>
                </a:ln>
                <a:solidFill>
                  <a:prstClr val="black"/>
                </a:solidFill>
                <a:effectLst/>
                <a:uLnTx/>
                <a:uFillTx/>
                <a:latin typeface="Carlito"/>
                <a:ea typeface="+mn-ea"/>
                <a:cs typeface="Carlito"/>
              </a:rPr>
              <a:t>of  work, heat, </a:t>
            </a:r>
            <a:r>
              <a:rPr kumimoji="0" sz="2400" b="1" i="1" u="none" strike="noStrike" kern="1200" cap="none" spc="0" normalizeH="0" baseline="0" noProof="0" dirty="0">
                <a:ln>
                  <a:noFill/>
                </a:ln>
                <a:solidFill>
                  <a:prstClr val="black"/>
                </a:solidFill>
                <a:effectLst/>
                <a:uLnTx/>
                <a:uFillTx/>
                <a:latin typeface="Carlito"/>
                <a:ea typeface="+mn-ea"/>
                <a:cs typeface="Carlito"/>
              </a:rPr>
              <a:t>and </a:t>
            </a:r>
            <a:r>
              <a:rPr kumimoji="0" sz="2400" b="1" i="1" u="none" strike="noStrike" kern="1200" cap="none" spc="-10" normalizeH="0" baseline="0" noProof="0" dirty="0">
                <a:ln>
                  <a:noFill/>
                </a:ln>
                <a:solidFill>
                  <a:prstClr val="black"/>
                </a:solidFill>
                <a:effectLst/>
                <a:uLnTx/>
                <a:uFillTx/>
                <a:latin typeface="Carlito"/>
                <a:ea typeface="+mn-ea"/>
                <a:cs typeface="Carlito"/>
              </a:rPr>
              <a:t>energy </a:t>
            </a:r>
            <a:r>
              <a:rPr kumimoji="0" sz="2400" b="1" i="1" u="none" strike="noStrike" kern="1200" cap="none" spc="-5" normalizeH="0" baseline="0" noProof="0" dirty="0">
                <a:ln>
                  <a:noFill/>
                </a:ln>
                <a:solidFill>
                  <a:prstClr val="black"/>
                </a:solidFill>
                <a:effectLst/>
                <a:uLnTx/>
                <a:uFillTx/>
                <a:latin typeface="Carlito"/>
                <a:ea typeface="+mn-ea"/>
                <a:cs typeface="Carlito"/>
              </a:rPr>
              <a:t>on </a:t>
            </a:r>
            <a:r>
              <a:rPr kumimoji="0" sz="2400" b="1" i="1" u="none" strike="noStrike" kern="1200" cap="none" spc="0" normalizeH="0" baseline="0" noProof="0" dirty="0">
                <a:ln>
                  <a:noFill/>
                </a:ln>
                <a:solidFill>
                  <a:prstClr val="black"/>
                </a:solidFill>
                <a:effectLst/>
                <a:uLnTx/>
                <a:uFillTx/>
                <a:latin typeface="Carlito"/>
                <a:ea typeface="+mn-ea"/>
                <a:cs typeface="Carlito"/>
              </a:rPr>
              <a:t>a</a:t>
            </a:r>
            <a:r>
              <a:rPr kumimoji="0" sz="2400" b="1" i="1" u="none" strike="noStrike" kern="1200" cap="none" spc="-55" normalizeH="0" baseline="0" noProof="0" dirty="0">
                <a:ln>
                  <a:noFill/>
                </a:ln>
                <a:solidFill>
                  <a:prstClr val="black"/>
                </a:solidFill>
                <a:effectLst/>
                <a:uLnTx/>
                <a:uFillTx/>
                <a:latin typeface="Carlito"/>
                <a:ea typeface="+mn-ea"/>
                <a:cs typeface="Carlito"/>
              </a:rPr>
              <a:t> </a:t>
            </a:r>
            <a:r>
              <a:rPr kumimoji="0" sz="2400" b="1" i="1" u="none" strike="noStrike" kern="1200" cap="none" spc="-20" normalizeH="0" baseline="0" noProof="0" dirty="0">
                <a:ln>
                  <a:noFill/>
                </a:ln>
                <a:solidFill>
                  <a:prstClr val="black"/>
                </a:solidFill>
                <a:effectLst/>
                <a:uLnTx/>
                <a:uFillTx/>
                <a:latin typeface="Carlito"/>
                <a:ea typeface="+mn-ea"/>
                <a:cs typeface="Carlito"/>
              </a:rPr>
              <a:t>system</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332740" marR="5080" lvl="0" indent="-320040" algn="l" defTabSz="914400" rtl="0" eaLnBrk="1" fontAlgn="auto" latinLnBrk="0" hangingPunct="1">
              <a:lnSpc>
                <a:spcPct val="100000"/>
              </a:lnSpc>
              <a:spcBef>
                <a:spcPts val="700"/>
              </a:spcBef>
              <a:spcAft>
                <a:spcPts val="0"/>
              </a:spcAft>
              <a:buClr>
                <a:srgbClr val="DD8046"/>
              </a:buClr>
              <a:buSzPct val="60416"/>
              <a:buFont typeface="Wingdings"/>
              <a:buChar char=""/>
              <a:tabLst>
                <a:tab pos="332105" algn="l"/>
                <a:tab pos="332740" algn="l"/>
              </a:tabLst>
              <a:defRPr/>
            </a:pPr>
            <a:r>
              <a:rPr kumimoji="0" sz="2400" b="1" i="1" u="none" strike="noStrike" kern="1200" cap="none" spc="-5" normalizeH="0" baseline="0" noProof="0" dirty="0">
                <a:ln>
                  <a:noFill/>
                </a:ln>
                <a:solidFill>
                  <a:prstClr val="black"/>
                </a:solidFill>
                <a:effectLst/>
                <a:uLnTx/>
                <a:uFillTx/>
                <a:latin typeface="Carlito"/>
                <a:ea typeface="+mn-ea"/>
                <a:cs typeface="Carlito"/>
              </a:rPr>
              <a:t>Thermodynamics </a:t>
            </a:r>
            <a:r>
              <a:rPr kumimoji="0" sz="2400" b="1" i="1" u="none" strike="noStrike" kern="1200" cap="none" spc="0" normalizeH="0" baseline="0" noProof="0" dirty="0">
                <a:ln>
                  <a:noFill/>
                </a:ln>
                <a:solidFill>
                  <a:prstClr val="black"/>
                </a:solidFill>
                <a:effectLst/>
                <a:uLnTx/>
                <a:uFillTx/>
                <a:latin typeface="Carlito"/>
                <a:ea typeface="+mn-ea"/>
                <a:cs typeface="Carlito"/>
              </a:rPr>
              <a:t>is </a:t>
            </a:r>
            <a:r>
              <a:rPr kumimoji="0" sz="2400" b="1" i="1" u="none" strike="noStrike" kern="1200" cap="none" spc="-5" normalizeH="0" baseline="0" noProof="0" dirty="0">
                <a:ln>
                  <a:noFill/>
                </a:ln>
                <a:solidFill>
                  <a:prstClr val="black"/>
                </a:solidFill>
                <a:effectLst/>
                <a:uLnTx/>
                <a:uFillTx/>
                <a:latin typeface="Carlito"/>
                <a:ea typeface="+mn-ea"/>
                <a:cs typeface="Carlito"/>
              </a:rPr>
              <a:t>only </a:t>
            </a:r>
            <a:r>
              <a:rPr kumimoji="0" sz="2400" b="1" i="1" u="none" strike="noStrike" kern="1200" cap="none" spc="-15" normalizeH="0" baseline="0" noProof="0" dirty="0">
                <a:ln>
                  <a:noFill/>
                </a:ln>
                <a:solidFill>
                  <a:prstClr val="black"/>
                </a:solidFill>
                <a:effectLst/>
                <a:uLnTx/>
                <a:uFillTx/>
                <a:latin typeface="Carlito"/>
                <a:ea typeface="+mn-ea"/>
                <a:cs typeface="Carlito"/>
              </a:rPr>
              <a:t>concerned </a:t>
            </a:r>
            <a:r>
              <a:rPr kumimoji="0" sz="2400" b="1" i="1" u="none" strike="noStrike" kern="1200" cap="none" spc="-5" normalizeH="0" baseline="0" noProof="0" dirty="0">
                <a:ln>
                  <a:noFill/>
                </a:ln>
                <a:solidFill>
                  <a:prstClr val="black"/>
                </a:solidFill>
                <a:effectLst/>
                <a:uLnTx/>
                <a:uFillTx/>
                <a:latin typeface="Carlito"/>
                <a:ea typeface="+mn-ea"/>
                <a:cs typeface="Carlito"/>
              </a:rPr>
              <a:t>with macroscopic </a:t>
            </a:r>
            <a:r>
              <a:rPr kumimoji="0" sz="2400" b="1" i="1" u="none" strike="noStrike" kern="1200" cap="none" spc="0" normalizeH="0" baseline="0" noProof="0" dirty="0">
                <a:ln>
                  <a:noFill/>
                </a:ln>
                <a:solidFill>
                  <a:prstClr val="black"/>
                </a:solidFill>
                <a:effectLst/>
                <a:uLnTx/>
                <a:uFillTx/>
                <a:latin typeface="Carlito"/>
                <a:ea typeface="+mn-ea"/>
                <a:cs typeface="Carlito"/>
              </a:rPr>
              <a:t>(large-  </a:t>
            </a:r>
            <a:r>
              <a:rPr kumimoji="0" sz="2400" b="1" i="1" u="none" strike="noStrike" kern="1200" cap="none" spc="-10" normalizeH="0" baseline="0" noProof="0" dirty="0">
                <a:ln>
                  <a:noFill/>
                </a:ln>
                <a:solidFill>
                  <a:prstClr val="black"/>
                </a:solidFill>
                <a:effectLst/>
                <a:uLnTx/>
                <a:uFillTx/>
                <a:latin typeface="Carlito"/>
                <a:ea typeface="+mn-ea"/>
                <a:cs typeface="Carlito"/>
              </a:rPr>
              <a:t>scale) </a:t>
            </a:r>
            <a:r>
              <a:rPr kumimoji="0" sz="2400" b="1" i="1" u="none" strike="noStrike" kern="1200" cap="none" spc="-5" normalizeH="0" baseline="0" noProof="0" dirty="0">
                <a:ln>
                  <a:noFill/>
                </a:ln>
                <a:solidFill>
                  <a:prstClr val="black"/>
                </a:solidFill>
                <a:effectLst/>
                <a:uLnTx/>
                <a:uFillTx/>
                <a:latin typeface="Carlito"/>
                <a:ea typeface="+mn-ea"/>
                <a:cs typeface="Carlito"/>
              </a:rPr>
              <a:t>changes </a:t>
            </a:r>
            <a:r>
              <a:rPr kumimoji="0" sz="2400" b="1" i="1" u="none" strike="noStrike" kern="1200" cap="none" spc="0" normalizeH="0" baseline="0" noProof="0" dirty="0">
                <a:ln>
                  <a:noFill/>
                </a:ln>
                <a:solidFill>
                  <a:prstClr val="black"/>
                </a:solidFill>
                <a:effectLst/>
                <a:uLnTx/>
                <a:uFillTx/>
                <a:latin typeface="Carlito"/>
                <a:ea typeface="+mn-ea"/>
                <a:cs typeface="Carlito"/>
              </a:rPr>
              <a:t>and</a:t>
            </a:r>
            <a:r>
              <a:rPr kumimoji="0" sz="2400" b="1" i="1" u="none" strike="noStrike" kern="1200" cap="none" spc="-30" normalizeH="0" baseline="0" noProof="0" dirty="0">
                <a:ln>
                  <a:noFill/>
                </a:ln>
                <a:solidFill>
                  <a:prstClr val="black"/>
                </a:solidFill>
                <a:effectLst/>
                <a:uLnTx/>
                <a:uFillTx/>
                <a:latin typeface="Carlito"/>
                <a:ea typeface="+mn-ea"/>
                <a:cs typeface="Carlito"/>
              </a:rPr>
              <a:t> </a:t>
            </a:r>
            <a:r>
              <a:rPr kumimoji="0" sz="2400" b="1" i="1" u="none" strike="noStrike" kern="1200" cap="none" spc="-5" normalizeH="0" baseline="0" noProof="0" dirty="0">
                <a:ln>
                  <a:noFill/>
                </a:ln>
                <a:solidFill>
                  <a:prstClr val="black"/>
                </a:solidFill>
                <a:effectLst/>
                <a:uLnTx/>
                <a:uFillTx/>
                <a:latin typeface="Carlito"/>
                <a:ea typeface="+mn-ea"/>
                <a:cs typeface="Carlito"/>
              </a:rPr>
              <a:t>observations</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44520-9F54-4D59-8788-EB8E629C4C25}"/>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What is Enthalpy?</a:t>
            </a:r>
          </a:p>
        </p:txBody>
      </p:sp>
      <p:pic>
        <p:nvPicPr>
          <p:cNvPr id="6" name="Picture 5" descr="Diagram&#10;&#10;Description automatically generated">
            <a:extLst>
              <a:ext uri="{FF2B5EF4-FFF2-40B4-BE49-F238E27FC236}">
                <a16:creationId xmlns:a16="http://schemas.microsoft.com/office/drawing/2014/main" id="{09917B5F-49B6-468F-9EFB-75887B0E9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664098"/>
            <a:ext cx="6553545" cy="5537745"/>
          </a:xfrm>
          <a:prstGeom prst="rect">
            <a:avLst/>
          </a:prstGeom>
        </p:spPr>
      </p:pic>
    </p:spTree>
    <p:extLst>
      <p:ext uri="{BB962C8B-B14F-4D97-AF65-F5344CB8AC3E}">
        <p14:creationId xmlns:p14="http://schemas.microsoft.com/office/powerpoint/2010/main" val="2124661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44520-9F54-4D59-8788-EB8E629C4C25}"/>
              </a:ext>
            </a:extLst>
          </p:cNvPr>
          <p:cNvSpPr>
            <a:spLocks noGrp="1"/>
          </p:cNvSpPr>
          <p:nvPr>
            <p:ph type="title"/>
          </p:nvPr>
        </p:nvSpPr>
        <p:spPr/>
        <p:txBody>
          <a:bodyPr/>
          <a:lstStyle/>
          <a:p>
            <a:r>
              <a:rPr lang="en-US" dirty="0"/>
              <a:t>What is Enthalpy?</a:t>
            </a:r>
          </a:p>
        </p:txBody>
      </p:sp>
      <p:pic>
        <p:nvPicPr>
          <p:cNvPr id="7" name="Content Placeholder 6">
            <a:extLst>
              <a:ext uri="{FF2B5EF4-FFF2-40B4-BE49-F238E27FC236}">
                <a16:creationId xmlns:a16="http://schemas.microsoft.com/office/drawing/2014/main" id="{43CE9832-0CBC-489B-BB40-62B81EE02A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627" y="1690688"/>
            <a:ext cx="6877847" cy="4152500"/>
          </a:xfrm>
        </p:spPr>
      </p:pic>
      <p:pic>
        <p:nvPicPr>
          <p:cNvPr id="9" name="Picture 8">
            <a:extLst>
              <a:ext uri="{FF2B5EF4-FFF2-40B4-BE49-F238E27FC236}">
                <a16:creationId xmlns:a16="http://schemas.microsoft.com/office/drawing/2014/main" id="{9A189F67-8E46-4BD5-816B-F822DC15B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1474" y="1553817"/>
            <a:ext cx="5010526" cy="4041824"/>
          </a:xfrm>
          <a:prstGeom prst="rect">
            <a:avLst/>
          </a:prstGeom>
        </p:spPr>
      </p:pic>
    </p:spTree>
    <p:extLst>
      <p:ext uri="{BB962C8B-B14F-4D97-AF65-F5344CB8AC3E}">
        <p14:creationId xmlns:p14="http://schemas.microsoft.com/office/powerpoint/2010/main" val="3941186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44520-9F54-4D59-8788-EB8E629C4C25}"/>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What is Enthalpy?</a:t>
            </a:r>
          </a:p>
        </p:txBody>
      </p:sp>
      <p:pic>
        <p:nvPicPr>
          <p:cNvPr id="6" name="Picture 5" descr="Diagram&#10;&#10;Description automatically generated">
            <a:extLst>
              <a:ext uri="{FF2B5EF4-FFF2-40B4-BE49-F238E27FC236}">
                <a16:creationId xmlns:a16="http://schemas.microsoft.com/office/drawing/2014/main" id="{BBAF4321-EFEE-45DC-9768-C94D6451C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844062"/>
            <a:ext cx="6553545" cy="5190978"/>
          </a:xfrm>
          <a:prstGeom prst="rect">
            <a:avLst/>
          </a:prstGeom>
        </p:spPr>
      </p:pic>
    </p:spTree>
    <p:extLst>
      <p:ext uri="{BB962C8B-B14F-4D97-AF65-F5344CB8AC3E}">
        <p14:creationId xmlns:p14="http://schemas.microsoft.com/office/powerpoint/2010/main" val="3968423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3FC72-8608-4AF3-A5BE-3D6160F7D731}"/>
              </a:ext>
            </a:extLst>
          </p:cNvPr>
          <p:cNvSpPr>
            <a:spLocks noGrp="1"/>
          </p:cNvSpPr>
          <p:nvPr>
            <p:ph type="title"/>
          </p:nvPr>
        </p:nvSpPr>
        <p:spPr/>
        <p:txBody>
          <a:bodyPr/>
          <a:lstStyle/>
          <a:p>
            <a:r>
              <a:rPr lang="en-US" dirty="0"/>
              <a:t>Thermodynamic Systems:</a:t>
            </a:r>
          </a:p>
        </p:txBody>
      </p:sp>
      <p:sp>
        <p:nvSpPr>
          <p:cNvPr id="3" name="Content Placeholder 2">
            <a:extLst>
              <a:ext uri="{FF2B5EF4-FFF2-40B4-BE49-F238E27FC236}">
                <a16:creationId xmlns:a16="http://schemas.microsoft.com/office/drawing/2014/main" id="{06566D96-CC63-4B25-A52A-410B19686D9B}"/>
              </a:ext>
            </a:extLst>
          </p:cNvPr>
          <p:cNvSpPr>
            <a:spLocks noGrp="1"/>
          </p:cNvSpPr>
          <p:nvPr>
            <p:ph idx="1"/>
          </p:nvPr>
        </p:nvSpPr>
        <p:spPr>
          <a:xfrm>
            <a:off x="838200" y="1825624"/>
            <a:ext cx="10515600" cy="5032375"/>
          </a:xfrm>
        </p:spPr>
        <p:txBody>
          <a:bodyPr>
            <a:normAutofit fontScale="40000" lnSpcReduction="20000"/>
          </a:bodyPr>
          <a:lstStyle/>
          <a:p>
            <a:r>
              <a:rPr lang="en-US" sz="7000" dirty="0"/>
              <a:t>Isobaric: P constant</a:t>
            </a:r>
          </a:p>
          <a:p>
            <a:r>
              <a:rPr lang="en-US" sz="7000" dirty="0"/>
              <a:t>Isochoric: V constant</a:t>
            </a:r>
          </a:p>
          <a:p>
            <a:r>
              <a:rPr lang="en-US" sz="7000" dirty="0"/>
              <a:t>Isothermal: T constant</a:t>
            </a:r>
          </a:p>
          <a:p>
            <a:r>
              <a:rPr lang="en-US" sz="7000" dirty="0"/>
              <a:t>Isentropic: S constant</a:t>
            </a:r>
          </a:p>
          <a:p>
            <a:r>
              <a:rPr lang="en-US" sz="7000" dirty="0"/>
              <a:t>Isenthalpic: h constant</a:t>
            </a:r>
          </a:p>
          <a:p>
            <a:r>
              <a:rPr lang="en-US" sz="7000" dirty="0"/>
              <a:t>Adiabatic System: ???</a:t>
            </a:r>
          </a:p>
          <a:p>
            <a:endParaRPr lang="en-US" sz="7000" dirty="0"/>
          </a:p>
          <a:p>
            <a:pPr marL="0" indent="0">
              <a:buNone/>
            </a:pPr>
            <a:r>
              <a:rPr lang="en-US" sz="7000" i="1" dirty="0"/>
              <a:t>C</a:t>
            </a:r>
            <a:r>
              <a:rPr lang="en-US" sz="7000" i="1" baseline="-25000" dirty="0"/>
              <a:t>p </a:t>
            </a:r>
            <a:r>
              <a:rPr lang="en-US" sz="7000" dirty="0"/>
              <a:t>- </a:t>
            </a:r>
            <a:r>
              <a:rPr lang="en-US" sz="7000" i="1" dirty="0" err="1"/>
              <a:t>C</a:t>
            </a:r>
            <a:r>
              <a:rPr lang="en-US" sz="7000" i="1" baseline="-25000" dirty="0" err="1"/>
              <a:t>v</a:t>
            </a:r>
            <a:r>
              <a:rPr lang="en-US" sz="7000" i="1" baseline="-25000" dirty="0"/>
              <a:t>  </a:t>
            </a:r>
            <a:r>
              <a:rPr lang="en-US" sz="7000" i="1" dirty="0"/>
              <a:t>= R and </a:t>
            </a:r>
            <a:r>
              <a:rPr lang="el-GR" sz="7000" i="1" dirty="0"/>
              <a:t>γ</a:t>
            </a:r>
            <a:r>
              <a:rPr lang="el-GR" sz="7000" dirty="0"/>
              <a:t> = </a:t>
            </a:r>
            <a:r>
              <a:rPr lang="en-US" sz="7000" i="1" dirty="0"/>
              <a:t>C</a:t>
            </a:r>
            <a:r>
              <a:rPr lang="en-US" sz="7000" i="1" baseline="-25000" dirty="0"/>
              <a:t>p</a:t>
            </a:r>
            <a:r>
              <a:rPr lang="en-US" sz="7000" dirty="0"/>
              <a:t>/</a:t>
            </a:r>
            <a:r>
              <a:rPr lang="en-US" sz="7000" i="1" dirty="0" err="1"/>
              <a:t>C</a:t>
            </a:r>
            <a:r>
              <a:rPr lang="en-US" sz="7000" i="1" baseline="-25000" dirty="0" err="1"/>
              <a:t>v</a:t>
            </a:r>
            <a:endParaRPr lang="en-US" sz="7000" i="1" baseline="-25000" dirty="0"/>
          </a:p>
          <a:p>
            <a:pPr marL="332740" marR="5080" lvl="0" indent="-320675" algn="just">
              <a:spcBef>
                <a:spcPts val="690"/>
              </a:spcBef>
              <a:buClr>
                <a:srgbClr val="DD8046"/>
              </a:buClr>
              <a:buSzPct val="60000"/>
              <a:buFont typeface="Wingdings"/>
              <a:buChar char=""/>
              <a:tabLst>
                <a:tab pos="333375" algn="l"/>
              </a:tabLst>
              <a:defRPr/>
            </a:pPr>
            <a:r>
              <a:rPr lang="de-DE" sz="7000" dirty="0"/>
              <a:t>Monatomic ideal gas: </a:t>
            </a:r>
            <a:r>
              <a:rPr lang="el-GR" sz="7000" i="1" dirty="0"/>
              <a:t>γ</a:t>
            </a:r>
            <a:r>
              <a:rPr lang="en-US" sz="7000" i="1" dirty="0"/>
              <a:t> = 1.6666666</a:t>
            </a:r>
            <a:endParaRPr lang="de-DE" sz="7000" dirty="0"/>
          </a:p>
          <a:p>
            <a:pPr marL="332740" marR="5080" lvl="0" indent="-320675" algn="just">
              <a:spcBef>
                <a:spcPts val="690"/>
              </a:spcBef>
              <a:buClr>
                <a:srgbClr val="DD8046"/>
              </a:buClr>
              <a:buSzPct val="60000"/>
              <a:buFont typeface="Wingdings"/>
              <a:buChar char=""/>
              <a:tabLst>
                <a:tab pos="333375" algn="l"/>
              </a:tabLst>
              <a:defRPr/>
            </a:pPr>
            <a:r>
              <a:rPr lang="de-DE" sz="7000" dirty="0"/>
              <a:t>Diatomic ideal gas: </a:t>
            </a:r>
            <a:r>
              <a:rPr lang="el-GR" sz="7000" i="1" dirty="0"/>
              <a:t>γ</a:t>
            </a:r>
            <a:r>
              <a:rPr lang="en-US" sz="7000" i="1" dirty="0"/>
              <a:t> = 1.4</a:t>
            </a:r>
            <a:endParaRPr lang="de-DE" sz="7000" dirty="0"/>
          </a:p>
          <a:p>
            <a:pPr marL="332740" marR="5080" lvl="0" indent="-320675" algn="just">
              <a:spcBef>
                <a:spcPts val="690"/>
              </a:spcBef>
              <a:buClr>
                <a:srgbClr val="DD8046"/>
              </a:buClr>
              <a:buSzPct val="60000"/>
              <a:buFont typeface="Wingdings"/>
              <a:buChar char=""/>
              <a:tabLst>
                <a:tab pos="333375" algn="l"/>
              </a:tabLst>
              <a:defRPr/>
            </a:pPr>
            <a:r>
              <a:rPr lang="de-DE" sz="7000" dirty="0"/>
              <a:t>Polyatomic ideal gas: </a:t>
            </a:r>
            <a:r>
              <a:rPr lang="el-GR" sz="7000" i="1" dirty="0"/>
              <a:t>γ</a:t>
            </a:r>
            <a:r>
              <a:rPr lang="en-US" sz="7000" i="1" dirty="0"/>
              <a:t> = 1.3333333</a:t>
            </a:r>
            <a:endParaRPr lang="de-DE" sz="7000" dirty="0">
              <a:solidFill>
                <a:prstClr val="black"/>
              </a:solidFill>
              <a:latin typeface="Carlito"/>
              <a:cs typeface="Carlito"/>
            </a:endParaRPr>
          </a:p>
          <a:p>
            <a:pPr marL="0" indent="0">
              <a:buNone/>
            </a:pPr>
            <a:br>
              <a:rPr lang="en-US" dirty="0"/>
            </a:br>
            <a:endParaRPr lang="en-US" dirty="0">
              <a:solidFill>
                <a:srgbClr val="00B050"/>
              </a:solidFill>
            </a:endParaRPr>
          </a:p>
        </p:txBody>
      </p:sp>
      <p:pic>
        <p:nvPicPr>
          <p:cNvPr id="5" name="Picture 4">
            <a:extLst>
              <a:ext uri="{FF2B5EF4-FFF2-40B4-BE49-F238E27FC236}">
                <a16:creationId xmlns:a16="http://schemas.microsoft.com/office/drawing/2014/main" id="{1C9E1CD7-F5F6-45D0-A52E-FB04C99CD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90" y="1352550"/>
            <a:ext cx="5510067" cy="3103862"/>
          </a:xfrm>
          <a:prstGeom prst="rect">
            <a:avLst/>
          </a:prstGeom>
        </p:spPr>
      </p:pic>
      <p:pic>
        <p:nvPicPr>
          <p:cNvPr id="6" name="Picture 5">
            <a:extLst>
              <a:ext uri="{FF2B5EF4-FFF2-40B4-BE49-F238E27FC236}">
                <a16:creationId xmlns:a16="http://schemas.microsoft.com/office/drawing/2014/main" id="{A8DDCF2A-0541-43B3-BFE1-510F27BB2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923" y="3603009"/>
            <a:ext cx="3145494" cy="3103862"/>
          </a:xfrm>
          <a:prstGeom prst="rect">
            <a:avLst/>
          </a:prstGeom>
        </p:spPr>
      </p:pic>
    </p:spTree>
    <p:extLst>
      <p:ext uri="{BB962C8B-B14F-4D97-AF65-F5344CB8AC3E}">
        <p14:creationId xmlns:p14="http://schemas.microsoft.com/office/powerpoint/2010/main" val="2083776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D5DB-0C94-4A35-9A25-164581A183F0}"/>
              </a:ext>
            </a:extLst>
          </p:cNvPr>
          <p:cNvSpPr>
            <a:spLocks noGrp="1"/>
          </p:cNvSpPr>
          <p:nvPr>
            <p:ph type="title"/>
          </p:nvPr>
        </p:nvSpPr>
        <p:spPr/>
        <p:txBody>
          <a:bodyPr/>
          <a:lstStyle/>
          <a:p>
            <a:r>
              <a:rPr lang="en-US" dirty="0"/>
              <a:t>Laws of Thermodynamics:</a:t>
            </a:r>
          </a:p>
        </p:txBody>
      </p:sp>
      <p:sp>
        <p:nvSpPr>
          <p:cNvPr id="3" name="Content Placeholder 2">
            <a:extLst>
              <a:ext uri="{FF2B5EF4-FFF2-40B4-BE49-F238E27FC236}">
                <a16:creationId xmlns:a16="http://schemas.microsoft.com/office/drawing/2014/main" id="{8FE1F843-6C8C-411B-8335-E78CD1784F6E}"/>
              </a:ext>
            </a:extLst>
          </p:cNvPr>
          <p:cNvSpPr>
            <a:spLocks noGrp="1"/>
          </p:cNvSpPr>
          <p:nvPr>
            <p:ph idx="1"/>
          </p:nvPr>
        </p:nvSpPr>
        <p:spPr/>
        <p:txBody>
          <a:bodyPr/>
          <a:lstStyle/>
          <a:p>
            <a:endParaRPr lang="en-US" dirty="0"/>
          </a:p>
        </p:txBody>
      </p:sp>
      <p:sp>
        <p:nvSpPr>
          <p:cNvPr id="4" name="object 2">
            <a:extLst>
              <a:ext uri="{FF2B5EF4-FFF2-40B4-BE49-F238E27FC236}">
                <a16:creationId xmlns:a16="http://schemas.microsoft.com/office/drawing/2014/main" id="{042A582B-BB08-4E6E-A006-8078E29C0769}"/>
              </a:ext>
            </a:extLst>
          </p:cNvPr>
          <p:cNvSpPr/>
          <p:nvPr/>
        </p:nvSpPr>
        <p:spPr>
          <a:xfrm>
            <a:off x="838200" y="1843137"/>
            <a:ext cx="9144000" cy="533400"/>
          </a:xfrm>
          <a:custGeom>
            <a:avLst/>
            <a:gdLst/>
            <a:ahLst/>
            <a:cxnLst/>
            <a:rect l="l" t="t" r="r" b="b"/>
            <a:pathLst>
              <a:path w="9144000" h="533400">
                <a:moveTo>
                  <a:pt x="0" y="533400"/>
                </a:moveTo>
                <a:lnTo>
                  <a:pt x="9144000" y="533400"/>
                </a:lnTo>
                <a:lnTo>
                  <a:pt x="9144000" y="0"/>
                </a:lnTo>
                <a:lnTo>
                  <a:pt x="0" y="0"/>
                </a:lnTo>
                <a:lnTo>
                  <a:pt x="0" y="533400"/>
                </a:lnTo>
                <a:close/>
              </a:path>
            </a:pathLst>
          </a:custGeom>
          <a:solidFill>
            <a:srgbClr val="C0504D"/>
          </a:solidFill>
        </p:spPr>
        <p:txBody>
          <a:bodyPr wrap="square" lIns="0" tIns="0" rIns="0" bIns="0" rtlCol="0"/>
          <a:lstStyle/>
          <a:p>
            <a:endParaRPr/>
          </a:p>
        </p:txBody>
      </p:sp>
      <p:sp>
        <p:nvSpPr>
          <p:cNvPr id="5" name="object 3">
            <a:extLst>
              <a:ext uri="{FF2B5EF4-FFF2-40B4-BE49-F238E27FC236}">
                <a16:creationId xmlns:a16="http://schemas.microsoft.com/office/drawing/2014/main" id="{580F5F5E-BDB4-4634-BF47-19C97EB0BBA6}"/>
              </a:ext>
            </a:extLst>
          </p:cNvPr>
          <p:cNvSpPr txBox="1"/>
          <p:nvPr/>
        </p:nvSpPr>
        <p:spPr>
          <a:xfrm>
            <a:off x="2050694" y="1883523"/>
            <a:ext cx="4559300" cy="546100"/>
          </a:xfrm>
          <a:prstGeom prst="rect">
            <a:avLst/>
          </a:prstGeom>
        </p:spPr>
        <p:txBody>
          <a:bodyPr vert="horz" wrap="square" lIns="0" tIns="0" rIns="0" bIns="0" rtlCol="0">
            <a:spAutoFit/>
          </a:bodyPr>
          <a:lstStyle/>
          <a:p>
            <a:pPr>
              <a:lnSpc>
                <a:spcPts val="4079"/>
              </a:lnSpc>
            </a:pPr>
            <a:r>
              <a:rPr sz="4300" spc="-405" dirty="0">
                <a:latin typeface="Arial"/>
                <a:cs typeface="Arial"/>
              </a:rPr>
              <a:t>BME </a:t>
            </a:r>
            <a:r>
              <a:rPr sz="4300" spc="-100" dirty="0">
                <a:latin typeface="Arial"/>
                <a:cs typeface="Arial"/>
              </a:rPr>
              <a:t>lecture </a:t>
            </a:r>
            <a:r>
              <a:rPr sz="4300" spc="-65" dirty="0">
                <a:latin typeface="Arial"/>
                <a:cs typeface="Arial"/>
              </a:rPr>
              <a:t>final</a:t>
            </a:r>
            <a:r>
              <a:rPr sz="4300" spc="-225" dirty="0">
                <a:latin typeface="Arial"/>
                <a:cs typeface="Arial"/>
              </a:rPr>
              <a:t> </a:t>
            </a:r>
            <a:r>
              <a:rPr sz="4300" dirty="0">
                <a:latin typeface="Arial"/>
                <a:cs typeface="Arial"/>
              </a:rPr>
              <a:t>ter</a:t>
            </a:r>
            <a:endParaRPr sz="4300">
              <a:latin typeface="Arial"/>
              <a:cs typeface="Arial"/>
            </a:endParaRPr>
          </a:p>
        </p:txBody>
      </p:sp>
      <p:sp>
        <p:nvSpPr>
          <p:cNvPr id="6" name="object 4">
            <a:extLst>
              <a:ext uri="{FF2B5EF4-FFF2-40B4-BE49-F238E27FC236}">
                <a16:creationId xmlns:a16="http://schemas.microsoft.com/office/drawing/2014/main" id="{4458341B-ECFB-4AE7-9862-5E5089749AB5}"/>
              </a:ext>
            </a:extLst>
          </p:cNvPr>
          <p:cNvSpPr txBox="1"/>
          <p:nvPr/>
        </p:nvSpPr>
        <p:spPr>
          <a:xfrm>
            <a:off x="6609412" y="1883523"/>
            <a:ext cx="2161540" cy="546100"/>
          </a:xfrm>
          <a:prstGeom prst="rect">
            <a:avLst/>
          </a:prstGeom>
        </p:spPr>
        <p:txBody>
          <a:bodyPr vert="horz" wrap="square" lIns="0" tIns="0" rIns="0" bIns="0" rtlCol="0">
            <a:spAutoFit/>
          </a:bodyPr>
          <a:lstStyle/>
          <a:p>
            <a:pPr>
              <a:lnSpc>
                <a:spcPts val="4079"/>
              </a:lnSpc>
            </a:pPr>
            <a:r>
              <a:rPr sz="4300" spc="-155" dirty="0">
                <a:latin typeface="Arial"/>
                <a:cs typeface="Arial"/>
              </a:rPr>
              <a:t>m</a:t>
            </a:r>
            <a:r>
              <a:rPr sz="4300" spc="-295" dirty="0">
                <a:latin typeface="Arial"/>
                <a:cs typeface="Arial"/>
              </a:rPr>
              <a:t> </a:t>
            </a:r>
            <a:r>
              <a:rPr sz="4300" spc="-175" dirty="0">
                <a:latin typeface="Arial"/>
                <a:cs typeface="Arial"/>
              </a:rPr>
              <a:t>week:1</a:t>
            </a:r>
            <a:endParaRPr sz="4300">
              <a:latin typeface="Arial"/>
              <a:cs typeface="Arial"/>
            </a:endParaRPr>
          </a:p>
        </p:txBody>
      </p:sp>
      <p:sp>
        <p:nvSpPr>
          <p:cNvPr id="7" name="object 6">
            <a:extLst>
              <a:ext uri="{FF2B5EF4-FFF2-40B4-BE49-F238E27FC236}">
                <a16:creationId xmlns:a16="http://schemas.microsoft.com/office/drawing/2014/main" id="{6D8771E0-911A-4302-8439-DC8B3522056E}"/>
              </a:ext>
            </a:extLst>
          </p:cNvPr>
          <p:cNvSpPr/>
          <p:nvPr/>
        </p:nvSpPr>
        <p:spPr>
          <a:xfrm>
            <a:off x="838201" y="1843138"/>
            <a:ext cx="5929343" cy="4357751"/>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950F11BE-E48E-4F79-8529-6AE951F18A93}"/>
              </a:ext>
            </a:extLst>
          </p:cNvPr>
          <p:cNvSpPr/>
          <p:nvPr/>
        </p:nvSpPr>
        <p:spPr>
          <a:xfrm>
            <a:off x="6580759" y="1843138"/>
            <a:ext cx="3401440" cy="1357249"/>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FC17EF47-034C-4AA4-A405-0EA7D8FEFB0B}"/>
              </a:ext>
            </a:extLst>
          </p:cNvPr>
          <p:cNvSpPr/>
          <p:nvPr/>
        </p:nvSpPr>
        <p:spPr>
          <a:xfrm>
            <a:off x="6624702" y="3200386"/>
            <a:ext cx="3357499" cy="307187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9823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B89ED-9E05-4027-97D8-C477209374EB}"/>
              </a:ext>
            </a:extLst>
          </p:cNvPr>
          <p:cNvSpPr>
            <a:spLocks noGrp="1"/>
          </p:cNvSpPr>
          <p:nvPr>
            <p:ph type="title"/>
          </p:nvPr>
        </p:nvSpPr>
        <p:spPr/>
        <p:txBody>
          <a:bodyPr/>
          <a:lstStyle/>
          <a:p>
            <a:r>
              <a:rPr lang="en-US" dirty="0"/>
              <a:t>Zeroth Law of Thermodynamics</a:t>
            </a:r>
          </a:p>
        </p:txBody>
      </p:sp>
      <p:pic>
        <p:nvPicPr>
          <p:cNvPr id="5" name="Content Placeholder 4">
            <a:extLst>
              <a:ext uri="{FF2B5EF4-FFF2-40B4-BE49-F238E27FC236}">
                <a16:creationId xmlns:a16="http://schemas.microsoft.com/office/drawing/2014/main" id="{58422209-7B6D-4E7F-AD86-5D629713CF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68" y="1690688"/>
            <a:ext cx="11337812" cy="4388400"/>
          </a:xfrm>
        </p:spPr>
      </p:pic>
    </p:spTree>
    <p:extLst>
      <p:ext uri="{BB962C8B-B14F-4D97-AF65-F5344CB8AC3E}">
        <p14:creationId xmlns:p14="http://schemas.microsoft.com/office/powerpoint/2010/main" val="1034155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4218-8405-4CD5-A506-109CF8A8C89F}"/>
              </a:ext>
            </a:extLst>
          </p:cNvPr>
          <p:cNvSpPr>
            <a:spLocks noGrp="1"/>
          </p:cNvSpPr>
          <p:nvPr>
            <p:ph type="title"/>
          </p:nvPr>
        </p:nvSpPr>
        <p:spPr/>
        <p:txBody>
          <a:bodyPr/>
          <a:lstStyle/>
          <a:p>
            <a:r>
              <a:rPr lang="en-US" dirty="0"/>
              <a:t>First Law of Thermodynamics</a:t>
            </a:r>
          </a:p>
        </p:txBody>
      </p:sp>
      <p:pic>
        <p:nvPicPr>
          <p:cNvPr id="5" name="Content Placeholder 4">
            <a:extLst>
              <a:ext uri="{FF2B5EF4-FFF2-40B4-BE49-F238E27FC236}">
                <a16:creationId xmlns:a16="http://schemas.microsoft.com/office/drawing/2014/main" id="{0B8FA0E0-99BC-45F8-8859-284303FB22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93741"/>
            <a:ext cx="7568300" cy="3941823"/>
          </a:xfrm>
        </p:spPr>
      </p:pic>
      <p:pic>
        <p:nvPicPr>
          <p:cNvPr id="7" name="Picture 6">
            <a:extLst>
              <a:ext uri="{FF2B5EF4-FFF2-40B4-BE49-F238E27FC236}">
                <a16:creationId xmlns:a16="http://schemas.microsoft.com/office/drawing/2014/main" id="{D194B09D-5673-4CA8-BB42-53CFF9D2E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620" y="4241860"/>
            <a:ext cx="6199891" cy="2616139"/>
          </a:xfrm>
          <a:prstGeom prst="rect">
            <a:avLst/>
          </a:prstGeom>
        </p:spPr>
      </p:pic>
    </p:spTree>
    <p:extLst>
      <p:ext uri="{BB962C8B-B14F-4D97-AF65-F5344CB8AC3E}">
        <p14:creationId xmlns:p14="http://schemas.microsoft.com/office/powerpoint/2010/main" val="703417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9107-0FC5-4F8F-BAAF-5F4DE6CBA39B}"/>
              </a:ext>
            </a:extLst>
          </p:cNvPr>
          <p:cNvSpPr>
            <a:spLocks noGrp="1"/>
          </p:cNvSpPr>
          <p:nvPr>
            <p:ph type="title"/>
          </p:nvPr>
        </p:nvSpPr>
        <p:spPr/>
        <p:txBody>
          <a:bodyPr/>
          <a:lstStyle/>
          <a:p>
            <a:r>
              <a:rPr lang="en-US" dirty="0"/>
              <a:t>Second Law of Thermodynamics</a:t>
            </a:r>
          </a:p>
        </p:txBody>
      </p:sp>
      <p:pic>
        <p:nvPicPr>
          <p:cNvPr id="5" name="Content Placeholder 4">
            <a:extLst>
              <a:ext uri="{FF2B5EF4-FFF2-40B4-BE49-F238E27FC236}">
                <a16:creationId xmlns:a16="http://schemas.microsoft.com/office/drawing/2014/main" id="{2DD5489A-9F38-4A75-845C-4AFA993347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361390"/>
            <a:ext cx="5618871" cy="5495257"/>
          </a:xfrm>
        </p:spPr>
      </p:pic>
      <p:pic>
        <p:nvPicPr>
          <p:cNvPr id="3" name="Picture 2">
            <a:extLst>
              <a:ext uri="{FF2B5EF4-FFF2-40B4-BE49-F238E27FC236}">
                <a16:creationId xmlns:a16="http://schemas.microsoft.com/office/drawing/2014/main" id="{B7707DC9-2F5E-4162-85C3-395ED28D63DC}"/>
              </a:ext>
            </a:extLst>
          </p:cNvPr>
          <p:cNvPicPr>
            <a:picLocks noChangeAspect="1"/>
          </p:cNvPicPr>
          <p:nvPr/>
        </p:nvPicPr>
        <p:blipFill>
          <a:blip r:embed="rId3"/>
          <a:stretch>
            <a:fillRect/>
          </a:stretch>
        </p:blipFill>
        <p:spPr>
          <a:xfrm>
            <a:off x="7087112" y="1361390"/>
            <a:ext cx="4657725" cy="4714875"/>
          </a:xfrm>
          <a:prstGeom prst="rect">
            <a:avLst/>
          </a:prstGeom>
        </p:spPr>
      </p:pic>
    </p:spTree>
    <p:extLst>
      <p:ext uri="{BB962C8B-B14F-4D97-AF65-F5344CB8AC3E}">
        <p14:creationId xmlns:p14="http://schemas.microsoft.com/office/powerpoint/2010/main" val="3652370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AF6F6-7285-4A27-90A7-83B8E5AB744D}"/>
              </a:ext>
            </a:extLst>
          </p:cNvPr>
          <p:cNvSpPr>
            <a:spLocks noGrp="1"/>
          </p:cNvSpPr>
          <p:nvPr>
            <p:ph type="title"/>
          </p:nvPr>
        </p:nvSpPr>
        <p:spPr/>
        <p:txBody>
          <a:bodyPr/>
          <a:lstStyle/>
          <a:p>
            <a:r>
              <a:rPr lang="en-US" dirty="0"/>
              <a:t>Explain why this happens:</a:t>
            </a:r>
          </a:p>
        </p:txBody>
      </p:sp>
      <p:pic>
        <p:nvPicPr>
          <p:cNvPr id="5" name="Content Placeholder 4">
            <a:extLst>
              <a:ext uri="{FF2B5EF4-FFF2-40B4-BE49-F238E27FC236}">
                <a16:creationId xmlns:a16="http://schemas.microsoft.com/office/drawing/2014/main" id="{007F8DB1-D6B1-4BA3-8F6C-E203DCDD8B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2813" y="1690688"/>
            <a:ext cx="7856099" cy="3947592"/>
          </a:xfrm>
        </p:spPr>
      </p:pic>
      <p:sp>
        <p:nvSpPr>
          <p:cNvPr id="3" name="TextBox 2">
            <a:extLst>
              <a:ext uri="{FF2B5EF4-FFF2-40B4-BE49-F238E27FC236}">
                <a16:creationId xmlns:a16="http://schemas.microsoft.com/office/drawing/2014/main" id="{1D6BB4E0-D051-4204-9EF8-19B65BBFB4A6}"/>
              </a:ext>
            </a:extLst>
          </p:cNvPr>
          <p:cNvSpPr txBox="1"/>
          <p:nvPr/>
        </p:nvSpPr>
        <p:spPr>
          <a:xfrm>
            <a:off x="838199" y="5846544"/>
            <a:ext cx="10289345" cy="646331"/>
          </a:xfrm>
          <a:prstGeom prst="rect">
            <a:avLst/>
          </a:prstGeom>
          <a:noFill/>
        </p:spPr>
        <p:txBody>
          <a:bodyPr wrap="square" rtlCol="0">
            <a:spAutoFit/>
          </a:bodyPr>
          <a:lstStyle/>
          <a:p>
            <a:r>
              <a:rPr lang="en-US" dirty="0"/>
              <a:t>Remember the train animation shown earlier? Is it possible to happen that a tennis ball is resting at ground and suddenly it start to shake and bounce on its own up and down? Or are you playing the video reverse?</a:t>
            </a:r>
          </a:p>
        </p:txBody>
      </p:sp>
    </p:spTree>
    <p:extLst>
      <p:ext uri="{BB962C8B-B14F-4D97-AF65-F5344CB8AC3E}">
        <p14:creationId xmlns:p14="http://schemas.microsoft.com/office/powerpoint/2010/main" val="372348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FBAE-59CD-4F4D-9243-9D607B4C6E1C}"/>
              </a:ext>
            </a:extLst>
          </p:cNvPr>
          <p:cNvSpPr>
            <a:spLocks noGrp="1"/>
          </p:cNvSpPr>
          <p:nvPr>
            <p:ph type="title"/>
          </p:nvPr>
        </p:nvSpPr>
        <p:spPr/>
        <p:txBody>
          <a:bodyPr/>
          <a:lstStyle/>
          <a:p>
            <a:r>
              <a:rPr lang="en-US" dirty="0"/>
              <a:t>Micro-State vs. Macro-State</a:t>
            </a:r>
          </a:p>
        </p:txBody>
      </p:sp>
      <p:pic>
        <p:nvPicPr>
          <p:cNvPr id="5" name="Content Placeholder 4">
            <a:extLst>
              <a:ext uri="{FF2B5EF4-FFF2-40B4-BE49-F238E27FC236}">
                <a16:creationId xmlns:a16="http://schemas.microsoft.com/office/drawing/2014/main" id="{CCB66D4B-B586-441A-B6A8-EEDF69DAA0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3863" y="1498078"/>
            <a:ext cx="8695703" cy="4994797"/>
          </a:xfrm>
        </p:spPr>
      </p:pic>
    </p:spTree>
    <p:extLst>
      <p:ext uri="{BB962C8B-B14F-4D97-AF65-F5344CB8AC3E}">
        <p14:creationId xmlns:p14="http://schemas.microsoft.com/office/powerpoint/2010/main" val="366275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196337" y="2874518"/>
          <a:ext cx="8035922" cy="894587"/>
        </p:xfrm>
        <a:graphic>
          <a:graphicData uri="http://schemas.openxmlformats.org/drawingml/2006/table">
            <a:tbl>
              <a:tblPr firstRow="1" bandRow="1">
                <a:tableStyleId>{2D5ABB26-0587-4C30-8999-92F81FD0307C}</a:tableStyleId>
              </a:tblPr>
              <a:tblGrid>
                <a:gridCol w="2808605">
                  <a:extLst>
                    <a:ext uri="{9D8B030D-6E8A-4147-A177-3AD203B41FA5}">
                      <a16:colId xmlns:a16="http://schemas.microsoft.com/office/drawing/2014/main" val="20000"/>
                    </a:ext>
                  </a:extLst>
                </a:gridCol>
                <a:gridCol w="1435099">
                  <a:extLst>
                    <a:ext uri="{9D8B030D-6E8A-4147-A177-3AD203B41FA5}">
                      <a16:colId xmlns:a16="http://schemas.microsoft.com/office/drawing/2014/main" val="20001"/>
                    </a:ext>
                  </a:extLst>
                </a:gridCol>
                <a:gridCol w="2983864">
                  <a:extLst>
                    <a:ext uri="{9D8B030D-6E8A-4147-A177-3AD203B41FA5}">
                      <a16:colId xmlns:a16="http://schemas.microsoft.com/office/drawing/2014/main" val="20002"/>
                    </a:ext>
                  </a:extLst>
                </a:gridCol>
                <a:gridCol w="808354">
                  <a:extLst>
                    <a:ext uri="{9D8B030D-6E8A-4147-A177-3AD203B41FA5}">
                      <a16:colId xmlns:a16="http://schemas.microsoft.com/office/drawing/2014/main" val="20003"/>
                    </a:ext>
                  </a:extLst>
                </a:gridCol>
              </a:tblGrid>
              <a:tr h="447293">
                <a:tc>
                  <a:txBody>
                    <a:bodyPr/>
                    <a:lstStyle/>
                    <a:p>
                      <a:pPr marL="351790" indent="-320040">
                        <a:lnSpc>
                          <a:spcPts val="3045"/>
                        </a:lnSpc>
                        <a:buClr>
                          <a:srgbClr val="DD8046"/>
                        </a:buClr>
                        <a:buSzPct val="59375"/>
                        <a:buFont typeface="Wingdings"/>
                        <a:buChar char=""/>
                        <a:tabLst>
                          <a:tab pos="351790" algn="l"/>
                        </a:tabLst>
                      </a:pPr>
                      <a:r>
                        <a:rPr sz="3200" b="1" spc="-20" dirty="0">
                          <a:latin typeface="Carlito"/>
                          <a:cs typeface="Carlito"/>
                        </a:rPr>
                        <a:t>BOUNDARY</a:t>
                      </a:r>
                      <a:r>
                        <a:rPr sz="3200" spc="-20" dirty="0">
                          <a:latin typeface="Carlito"/>
                          <a:cs typeface="Carlito"/>
                        </a:rPr>
                        <a:t>-</a:t>
                      </a:r>
                      <a:endParaRPr sz="3200">
                        <a:latin typeface="Carlito"/>
                        <a:cs typeface="Carlito"/>
                      </a:endParaRPr>
                    </a:p>
                  </a:txBody>
                  <a:tcPr marL="0" marR="0" marT="0" marB="0"/>
                </a:tc>
                <a:tc>
                  <a:txBody>
                    <a:bodyPr/>
                    <a:lstStyle/>
                    <a:p>
                      <a:pPr marL="15240">
                        <a:lnSpc>
                          <a:spcPts val="3045"/>
                        </a:lnSpc>
                      </a:pPr>
                      <a:r>
                        <a:rPr sz="3200" spc="-30" dirty="0">
                          <a:latin typeface="Carlito"/>
                          <a:cs typeface="Carlito"/>
                        </a:rPr>
                        <a:t>System</a:t>
                      </a:r>
                      <a:endParaRPr sz="3200">
                        <a:latin typeface="Carlito"/>
                        <a:cs typeface="Carlito"/>
                      </a:endParaRPr>
                    </a:p>
                  </a:txBody>
                  <a:tcPr marL="0" marR="0" marT="0" marB="0"/>
                </a:tc>
                <a:tc>
                  <a:txBody>
                    <a:bodyPr/>
                    <a:lstStyle/>
                    <a:p>
                      <a:pPr algn="ctr">
                        <a:lnSpc>
                          <a:spcPts val="3045"/>
                        </a:lnSpc>
                        <a:tabLst>
                          <a:tab pos="664210" algn="l"/>
                        </a:tabLst>
                      </a:pPr>
                      <a:r>
                        <a:rPr sz="3200" dirty="0">
                          <a:latin typeface="Carlito"/>
                          <a:cs typeface="Carlito"/>
                        </a:rPr>
                        <a:t>&amp;	</a:t>
                      </a:r>
                      <a:r>
                        <a:rPr sz="3200" spc="-10" dirty="0">
                          <a:latin typeface="Carlito"/>
                          <a:cs typeface="Carlito"/>
                        </a:rPr>
                        <a:t>Surrounding</a:t>
                      </a:r>
                      <a:endParaRPr sz="3200">
                        <a:latin typeface="Carlito"/>
                        <a:cs typeface="Carlito"/>
                      </a:endParaRPr>
                    </a:p>
                  </a:txBody>
                  <a:tcPr marL="0" marR="0" marT="0" marB="0"/>
                </a:tc>
                <a:tc>
                  <a:txBody>
                    <a:bodyPr/>
                    <a:lstStyle/>
                    <a:p>
                      <a:pPr marR="24130" algn="r">
                        <a:lnSpc>
                          <a:spcPts val="3045"/>
                        </a:lnSpc>
                      </a:pPr>
                      <a:r>
                        <a:rPr sz="3200" spc="5" dirty="0">
                          <a:latin typeface="Carlito"/>
                          <a:cs typeface="Carlito"/>
                        </a:rPr>
                        <a:t>a</a:t>
                      </a:r>
                      <a:r>
                        <a:rPr sz="3200" spc="-55" dirty="0">
                          <a:latin typeface="Carlito"/>
                          <a:cs typeface="Carlito"/>
                        </a:rPr>
                        <a:t>r</a:t>
                      </a:r>
                      <a:r>
                        <a:rPr sz="3200" dirty="0">
                          <a:latin typeface="Carlito"/>
                          <a:cs typeface="Carlito"/>
                        </a:rPr>
                        <a:t>e</a:t>
                      </a:r>
                      <a:endParaRPr sz="3200">
                        <a:latin typeface="Carlito"/>
                        <a:cs typeface="Carlito"/>
                      </a:endParaRPr>
                    </a:p>
                  </a:txBody>
                  <a:tcPr marL="0" marR="0" marT="0" marB="0"/>
                </a:tc>
                <a:extLst>
                  <a:ext uri="{0D108BD9-81ED-4DB2-BD59-A6C34878D82A}">
                    <a16:rowId xmlns:a16="http://schemas.microsoft.com/office/drawing/2014/main" val="10000"/>
                  </a:ext>
                </a:extLst>
              </a:tr>
              <a:tr h="447294">
                <a:tc>
                  <a:txBody>
                    <a:bodyPr/>
                    <a:lstStyle/>
                    <a:p>
                      <a:pPr marL="351790">
                        <a:lnSpc>
                          <a:spcPts val="3360"/>
                        </a:lnSpc>
                        <a:tabLst>
                          <a:tab pos="2398395" algn="l"/>
                        </a:tabLst>
                      </a:pPr>
                      <a:r>
                        <a:rPr sz="3200" spc="-5" dirty="0">
                          <a:latin typeface="Carlito"/>
                          <a:cs typeface="Carlito"/>
                        </a:rPr>
                        <a:t>sepa</a:t>
                      </a:r>
                      <a:r>
                        <a:rPr sz="3200" spc="-70" dirty="0">
                          <a:latin typeface="Carlito"/>
                          <a:cs typeface="Carlito"/>
                        </a:rPr>
                        <a:t>r</a:t>
                      </a:r>
                      <a:r>
                        <a:rPr sz="3200" spc="-25" dirty="0">
                          <a:latin typeface="Carlito"/>
                          <a:cs typeface="Carlito"/>
                        </a:rPr>
                        <a:t>a</a:t>
                      </a:r>
                      <a:r>
                        <a:rPr sz="3200" spc="-45" dirty="0">
                          <a:latin typeface="Carlito"/>
                          <a:cs typeface="Carlito"/>
                        </a:rPr>
                        <a:t>t</a:t>
                      </a:r>
                      <a:r>
                        <a:rPr sz="3200" spc="-15" dirty="0">
                          <a:latin typeface="Carlito"/>
                          <a:cs typeface="Carlito"/>
                        </a:rPr>
                        <a:t>e</a:t>
                      </a:r>
                      <a:r>
                        <a:rPr sz="3200" dirty="0">
                          <a:latin typeface="Carlito"/>
                          <a:cs typeface="Carlito"/>
                        </a:rPr>
                        <a:t>d	</a:t>
                      </a:r>
                      <a:r>
                        <a:rPr sz="3200" spc="-20" dirty="0">
                          <a:latin typeface="Carlito"/>
                          <a:cs typeface="Carlito"/>
                        </a:rPr>
                        <a:t>by</a:t>
                      </a:r>
                      <a:endParaRPr sz="3200">
                        <a:latin typeface="Carlito"/>
                        <a:cs typeface="Carlito"/>
                      </a:endParaRPr>
                    </a:p>
                  </a:txBody>
                  <a:tcPr marL="0" marR="0" marT="0" marB="0"/>
                </a:tc>
                <a:tc>
                  <a:txBody>
                    <a:bodyPr/>
                    <a:lstStyle/>
                    <a:p>
                      <a:pPr marL="393700">
                        <a:lnSpc>
                          <a:spcPts val="3360"/>
                        </a:lnSpc>
                      </a:pPr>
                      <a:r>
                        <a:rPr sz="3200" spc="-5" dirty="0">
                          <a:latin typeface="Carlito"/>
                          <a:cs typeface="Carlito"/>
                        </a:rPr>
                        <a:t>some</a:t>
                      </a:r>
                      <a:endParaRPr sz="3200">
                        <a:latin typeface="Carlito"/>
                        <a:cs typeface="Carlito"/>
                      </a:endParaRPr>
                    </a:p>
                  </a:txBody>
                  <a:tcPr marL="0" marR="0" marT="0" marB="0"/>
                </a:tc>
                <a:tc>
                  <a:txBody>
                    <a:bodyPr/>
                    <a:lstStyle/>
                    <a:p>
                      <a:pPr marL="6985" algn="ctr">
                        <a:lnSpc>
                          <a:spcPts val="3360"/>
                        </a:lnSpc>
                        <a:tabLst>
                          <a:tab pos="2058035" algn="l"/>
                        </a:tabLst>
                      </a:pPr>
                      <a:r>
                        <a:rPr sz="3200" dirty="0">
                          <a:latin typeface="Carlito"/>
                          <a:cs typeface="Carlito"/>
                        </a:rPr>
                        <a:t>Imaginary	Or</a:t>
                      </a:r>
                      <a:endParaRPr sz="3200">
                        <a:latin typeface="Carlito"/>
                        <a:cs typeface="Carlito"/>
                      </a:endParaRPr>
                    </a:p>
                  </a:txBody>
                  <a:tcPr marL="0" marR="0" marT="0" marB="0"/>
                </a:tc>
                <a:tc>
                  <a:txBody>
                    <a:bodyPr/>
                    <a:lstStyle/>
                    <a:p>
                      <a:pPr marR="24130" algn="r">
                        <a:lnSpc>
                          <a:spcPts val="3360"/>
                        </a:lnSpc>
                      </a:pPr>
                      <a:r>
                        <a:rPr sz="3200" spc="-40" dirty="0">
                          <a:latin typeface="Carlito"/>
                          <a:cs typeface="Carlito"/>
                        </a:rPr>
                        <a:t>r</a:t>
                      </a:r>
                      <a:r>
                        <a:rPr sz="3200" dirty="0">
                          <a:latin typeface="Carlito"/>
                          <a:cs typeface="Carlito"/>
                        </a:rPr>
                        <a:t>eal</a:t>
                      </a:r>
                      <a:endParaRPr sz="3200">
                        <a:latin typeface="Carlito"/>
                        <a:cs typeface="Carlito"/>
                      </a:endParaRPr>
                    </a:p>
                  </a:txBody>
                  <a:tcPr marL="0" marR="0" marT="0" marB="0"/>
                </a:tc>
                <a:extLst>
                  <a:ext uri="{0D108BD9-81ED-4DB2-BD59-A6C34878D82A}">
                    <a16:rowId xmlns:a16="http://schemas.microsoft.com/office/drawing/2014/main" val="10001"/>
                  </a:ext>
                </a:extLst>
              </a:tr>
            </a:tbl>
          </a:graphicData>
        </a:graphic>
      </p:graphicFrame>
      <p:sp>
        <p:nvSpPr>
          <p:cNvPr id="3" name="object 3"/>
          <p:cNvSpPr txBox="1"/>
          <p:nvPr/>
        </p:nvSpPr>
        <p:spPr>
          <a:xfrm>
            <a:off x="2215387" y="441402"/>
            <a:ext cx="7366000" cy="38080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3200" b="1" i="0" u="none" strike="noStrike" kern="1200" cap="none" spc="-25" normalizeH="0" baseline="0" noProof="0" dirty="0">
                <a:ln>
                  <a:noFill/>
                </a:ln>
                <a:solidFill>
                  <a:srgbClr val="775F54"/>
                </a:solidFill>
                <a:effectLst/>
                <a:uLnTx/>
                <a:uFillTx/>
                <a:latin typeface="Carlito"/>
                <a:ea typeface="+mn-ea"/>
                <a:cs typeface="Carlito"/>
              </a:rPr>
              <a:t>SYSTEM, </a:t>
            </a:r>
            <a:r>
              <a:rPr kumimoji="0" sz="3200" b="1" i="0" u="none" strike="noStrike" kern="1200" cap="none" spc="-5" normalizeH="0" baseline="0" noProof="0" dirty="0">
                <a:ln>
                  <a:noFill/>
                </a:ln>
                <a:solidFill>
                  <a:srgbClr val="775F54"/>
                </a:solidFill>
                <a:effectLst/>
                <a:uLnTx/>
                <a:uFillTx/>
                <a:latin typeface="Carlito"/>
                <a:ea typeface="+mn-ea"/>
                <a:cs typeface="Carlito"/>
              </a:rPr>
              <a:t>SURROUNDING ,UNIVERSE</a:t>
            </a:r>
            <a:endParaRPr kumimoji="0" sz="32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4350" b="0" i="0" u="none" strike="noStrike" kern="1200" cap="none" spc="0" normalizeH="0" baseline="0" noProof="0">
              <a:ln>
                <a:noFill/>
              </a:ln>
              <a:solidFill>
                <a:prstClr val="black"/>
              </a:solidFill>
              <a:effectLst/>
              <a:uLnTx/>
              <a:uFillTx/>
              <a:latin typeface="Carlito"/>
              <a:ea typeface="+mn-ea"/>
              <a:cs typeface="Carlito"/>
            </a:endParaRPr>
          </a:p>
          <a:p>
            <a:pPr marL="332740" marR="0" lvl="0" indent="-320040" algn="l" defTabSz="914400" rtl="0" eaLnBrk="1" fontAlgn="auto" latinLnBrk="0" hangingPunct="1">
              <a:lnSpc>
                <a:spcPct val="100000"/>
              </a:lnSpc>
              <a:spcBef>
                <a:spcPts val="0"/>
              </a:spcBef>
              <a:spcAft>
                <a:spcPts val="0"/>
              </a:spcAft>
              <a:buClr>
                <a:srgbClr val="DD8046"/>
              </a:buClr>
              <a:buSzPct val="59375"/>
              <a:buFont typeface="Wingdings"/>
              <a:buChar char=""/>
              <a:tabLst>
                <a:tab pos="332740" algn="l"/>
              </a:tabLst>
              <a:defRPr/>
            </a:pPr>
            <a:r>
              <a:rPr kumimoji="0" sz="3200" b="1" i="0" u="none" strike="noStrike" kern="1200" cap="none" spc="-20" normalizeH="0" baseline="0" noProof="0" dirty="0">
                <a:ln>
                  <a:noFill/>
                </a:ln>
                <a:solidFill>
                  <a:prstClr val="black"/>
                </a:solidFill>
                <a:effectLst/>
                <a:uLnTx/>
                <a:uFillTx/>
                <a:latin typeface="Carlito"/>
                <a:ea typeface="+mn-ea"/>
                <a:cs typeface="Carlito"/>
              </a:rPr>
              <a:t>SYSTEM</a:t>
            </a:r>
            <a:r>
              <a:rPr kumimoji="0" sz="3200" b="0" i="0" u="none" strike="noStrike" kern="1200" cap="none" spc="-20" normalizeH="0" baseline="0" noProof="0" dirty="0">
                <a:ln>
                  <a:noFill/>
                </a:ln>
                <a:solidFill>
                  <a:prstClr val="black"/>
                </a:solidFill>
                <a:effectLst/>
                <a:uLnTx/>
                <a:uFillTx/>
                <a:latin typeface="Carlito"/>
                <a:ea typeface="+mn-ea"/>
                <a:cs typeface="Carlito"/>
              </a:rPr>
              <a:t>-Area </a:t>
            </a:r>
            <a:r>
              <a:rPr kumimoji="0" sz="3200" b="0" i="0" u="none" strike="noStrike" kern="1200" cap="none" spc="-5" normalizeH="0" baseline="0" noProof="0" dirty="0">
                <a:ln>
                  <a:noFill/>
                </a:ln>
                <a:solidFill>
                  <a:prstClr val="black"/>
                </a:solidFill>
                <a:effectLst/>
                <a:uLnTx/>
                <a:uFillTx/>
                <a:latin typeface="Carlito"/>
                <a:ea typeface="+mn-ea"/>
                <a:cs typeface="Carlito"/>
              </a:rPr>
              <a:t>under thermodynamic</a:t>
            </a:r>
            <a:r>
              <a:rPr kumimoji="0" sz="3200" b="0" i="0" u="none" strike="noStrike" kern="1200" cap="none" spc="30" normalizeH="0" baseline="0" noProof="0" dirty="0">
                <a:ln>
                  <a:noFill/>
                </a:ln>
                <a:solidFill>
                  <a:prstClr val="black"/>
                </a:solidFill>
                <a:effectLst/>
                <a:uLnTx/>
                <a:uFillTx/>
                <a:latin typeface="Carlito"/>
                <a:ea typeface="+mn-ea"/>
                <a:cs typeface="Carlito"/>
              </a:rPr>
              <a:t> </a:t>
            </a:r>
            <a:r>
              <a:rPr kumimoji="0" sz="3200" b="0" i="0" u="none" strike="noStrike" kern="1200" cap="none" spc="-10" normalizeH="0" baseline="0" noProof="0" dirty="0">
                <a:ln>
                  <a:noFill/>
                </a:ln>
                <a:solidFill>
                  <a:prstClr val="black"/>
                </a:solidFill>
                <a:effectLst/>
                <a:uLnTx/>
                <a:uFillTx/>
                <a:latin typeface="Carlito"/>
                <a:ea typeface="+mn-ea"/>
                <a:cs typeface="Carlito"/>
              </a:rPr>
              <a:t>study</a:t>
            </a:r>
            <a:endParaRPr kumimoji="0" sz="3200" b="0" i="0" u="none" strike="noStrike" kern="1200" cap="none" spc="0" normalizeH="0" baseline="0" noProof="0">
              <a:ln>
                <a:noFill/>
              </a:ln>
              <a:solidFill>
                <a:prstClr val="black"/>
              </a:solidFill>
              <a:effectLst/>
              <a:uLnTx/>
              <a:uFillTx/>
              <a:latin typeface="Carlito"/>
              <a:ea typeface="+mn-ea"/>
              <a:cs typeface="Carlito"/>
            </a:endParaRPr>
          </a:p>
          <a:p>
            <a:pPr marL="332740" marR="0" lvl="0" indent="-320040" algn="l" defTabSz="914400" rtl="0" eaLnBrk="1" fontAlgn="auto" latinLnBrk="0" hangingPunct="1">
              <a:lnSpc>
                <a:spcPct val="100000"/>
              </a:lnSpc>
              <a:spcBef>
                <a:spcPts val="700"/>
              </a:spcBef>
              <a:spcAft>
                <a:spcPts val="0"/>
              </a:spcAft>
              <a:buClr>
                <a:srgbClr val="DD8046"/>
              </a:buClr>
              <a:buSzPct val="59375"/>
              <a:buFont typeface="Wingdings"/>
              <a:buChar char=""/>
              <a:tabLst>
                <a:tab pos="332740" algn="l"/>
              </a:tabLst>
              <a:defRPr/>
            </a:pPr>
            <a:r>
              <a:rPr kumimoji="0" sz="3200" b="1" i="0" u="none" strike="noStrike" kern="1200" cap="none" spc="-5" normalizeH="0" baseline="0" noProof="0" dirty="0">
                <a:ln>
                  <a:noFill/>
                </a:ln>
                <a:solidFill>
                  <a:prstClr val="black"/>
                </a:solidFill>
                <a:effectLst/>
                <a:uLnTx/>
                <a:uFillTx/>
                <a:latin typeface="Carlito"/>
                <a:ea typeface="+mn-ea"/>
                <a:cs typeface="Carlito"/>
              </a:rPr>
              <a:t>SURROUNDING </a:t>
            </a:r>
            <a:r>
              <a:rPr kumimoji="0" sz="3200" b="0" i="0" u="none" strike="noStrike" kern="1200" cap="none" spc="-185" normalizeH="0" baseline="0" noProof="0" dirty="0">
                <a:ln>
                  <a:noFill/>
                </a:ln>
                <a:solidFill>
                  <a:prstClr val="black"/>
                </a:solidFill>
                <a:effectLst/>
                <a:uLnTx/>
                <a:uFillTx/>
                <a:latin typeface="Arial"/>
                <a:ea typeface="+mn-ea"/>
                <a:cs typeface="Arial"/>
              </a:rPr>
              <a:t>– </a:t>
            </a:r>
            <a:r>
              <a:rPr kumimoji="0" sz="3200" b="0" i="0" u="none" strike="noStrike" kern="1200" cap="none" spc="-10" normalizeH="0" baseline="0" noProof="0" dirty="0">
                <a:ln>
                  <a:noFill/>
                </a:ln>
                <a:solidFill>
                  <a:prstClr val="black"/>
                </a:solidFill>
                <a:effectLst/>
                <a:uLnTx/>
                <a:uFillTx/>
                <a:latin typeface="Carlito"/>
                <a:ea typeface="+mn-ea"/>
                <a:cs typeface="Carlito"/>
              </a:rPr>
              <a:t>Area </a:t>
            </a:r>
            <a:r>
              <a:rPr kumimoji="0" sz="3200" b="0" i="0" u="none" strike="noStrike" kern="1200" cap="none" spc="-5" normalizeH="0" baseline="0" noProof="0" dirty="0">
                <a:ln>
                  <a:noFill/>
                </a:ln>
                <a:solidFill>
                  <a:prstClr val="black"/>
                </a:solidFill>
                <a:effectLst/>
                <a:uLnTx/>
                <a:uFillTx/>
                <a:latin typeface="Carlito"/>
                <a:ea typeface="+mn-ea"/>
                <a:cs typeface="Carlito"/>
              </a:rPr>
              <a:t>outside </a:t>
            </a:r>
            <a:r>
              <a:rPr kumimoji="0" sz="3200" b="0" i="0" u="none" strike="noStrike" kern="1200" cap="none" spc="0" normalizeH="0" baseline="0" noProof="0" dirty="0">
                <a:ln>
                  <a:noFill/>
                </a:ln>
                <a:solidFill>
                  <a:prstClr val="black"/>
                </a:solidFill>
                <a:effectLst/>
                <a:uLnTx/>
                <a:uFillTx/>
                <a:latin typeface="Carlito"/>
                <a:ea typeface="+mn-ea"/>
                <a:cs typeface="Carlito"/>
              </a:rPr>
              <a:t>the</a:t>
            </a:r>
            <a:r>
              <a:rPr kumimoji="0" sz="3200" b="0" i="0" u="none" strike="noStrike" kern="1200" cap="none" spc="-35" normalizeH="0" baseline="0" noProof="0" dirty="0">
                <a:ln>
                  <a:noFill/>
                </a:ln>
                <a:solidFill>
                  <a:prstClr val="black"/>
                </a:solidFill>
                <a:effectLst/>
                <a:uLnTx/>
                <a:uFillTx/>
                <a:latin typeface="Carlito"/>
                <a:ea typeface="+mn-ea"/>
                <a:cs typeface="Carlito"/>
              </a:rPr>
              <a:t> </a:t>
            </a:r>
            <a:r>
              <a:rPr kumimoji="0" sz="3200" b="0" i="0" u="none" strike="noStrike" kern="1200" cap="none" spc="-30" normalizeH="0" baseline="0" noProof="0" dirty="0">
                <a:ln>
                  <a:noFill/>
                </a:ln>
                <a:solidFill>
                  <a:prstClr val="black"/>
                </a:solidFill>
                <a:effectLst/>
                <a:uLnTx/>
                <a:uFillTx/>
                <a:latin typeface="Carlito"/>
                <a:ea typeface="+mn-ea"/>
                <a:cs typeface="Carlito"/>
              </a:rPr>
              <a:t>system</a:t>
            </a:r>
            <a:endParaRPr kumimoji="0" sz="32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3650" b="0" i="0" u="none" strike="noStrike" kern="1200" cap="none" spc="0" normalizeH="0" baseline="0" noProof="0">
              <a:ln>
                <a:noFill/>
              </a:ln>
              <a:solidFill>
                <a:prstClr val="black"/>
              </a:solidFill>
              <a:effectLst/>
              <a:uLnTx/>
              <a:uFillTx/>
              <a:latin typeface="Carlito"/>
              <a:ea typeface="+mn-ea"/>
              <a:cs typeface="Carlito"/>
            </a:endParaRPr>
          </a:p>
          <a:p>
            <a:pPr marL="332740" marR="0" lvl="0" indent="0" algn="l" defTabSz="914400" rtl="0" eaLnBrk="1" fontAlgn="auto" latinLnBrk="0" hangingPunct="1">
              <a:lnSpc>
                <a:spcPct val="100000"/>
              </a:lnSpc>
              <a:spcBef>
                <a:spcPts val="0"/>
              </a:spcBef>
              <a:spcAft>
                <a:spcPts val="0"/>
              </a:spcAft>
              <a:buClrTx/>
              <a:buSzTx/>
              <a:buFontTx/>
              <a:buNone/>
              <a:tabLst/>
              <a:defRPr/>
            </a:pPr>
            <a:r>
              <a:rPr kumimoji="0" sz="3200" b="0" i="0" u="none" strike="noStrike" kern="1200" cap="none" spc="-15" normalizeH="0" baseline="0" noProof="0" dirty="0">
                <a:ln>
                  <a:noFill/>
                </a:ln>
                <a:solidFill>
                  <a:prstClr val="black"/>
                </a:solidFill>
                <a:effectLst/>
                <a:uLnTx/>
                <a:uFillTx/>
                <a:latin typeface="Carlito"/>
                <a:ea typeface="+mn-ea"/>
                <a:cs typeface="Carlito"/>
              </a:rPr>
              <a:t>Surface/Layer/Partition</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
        <p:nvSpPr>
          <p:cNvPr id="4" name="object 4"/>
          <p:cNvSpPr txBox="1"/>
          <p:nvPr/>
        </p:nvSpPr>
        <p:spPr>
          <a:xfrm>
            <a:off x="2215388" y="4313301"/>
            <a:ext cx="4714875" cy="1001394"/>
          </a:xfrm>
          <a:prstGeom prst="rect">
            <a:avLst/>
          </a:prstGeom>
        </p:spPr>
        <p:txBody>
          <a:bodyPr vert="horz" wrap="square" lIns="0" tIns="12700" rIns="0" bIns="0" rtlCol="0">
            <a:spAutoFit/>
          </a:bodyPr>
          <a:lstStyle/>
          <a:p>
            <a:pPr marL="332740" marR="5080" lvl="0" indent="-320040" algn="l" defTabSz="914400" rtl="0" eaLnBrk="1" fontAlgn="auto" latinLnBrk="0" hangingPunct="1">
              <a:lnSpc>
                <a:spcPct val="100000"/>
              </a:lnSpc>
              <a:spcBef>
                <a:spcPts val="100"/>
              </a:spcBef>
              <a:spcAft>
                <a:spcPts val="0"/>
              </a:spcAft>
              <a:buClr>
                <a:srgbClr val="DD8046"/>
              </a:buClr>
              <a:buSzPct val="59375"/>
              <a:buFont typeface="Wingdings"/>
              <a:buChar char=""/>
              <a:tabLst>
                <a:tab pos="332740" algn="l"/>
                <a:tab pos="2333625" algn="l"/>
                <a:tab pos="2844800" algn="l"/>
                <a:tab pos="4330700" algn="l"/>
              </a:tabLst>
              <a:defRPr/>
            </a:pPr>
            <a:r>
              <a:rPr kumimoji="0" sz="3200" b="1" i="0" u="none" strike="noStrike" kern="1200" cap="none" spc="-5" normalizeH="0" baseline="0" noProof="0" dirty="0">
                <a:ln>
                  <a:noFill/>
                </a:ln>
                <a:solidFill>
                  <a:prstClr val="black"/>
                </a:solidFill>
                <a:effectLst/>
                <a:uLnTx/>
                <a:uFillTx/>
                <a:latin typeface="Carlito"/>
                <a:ea typeface="+mn-ea"/>
                <a:cs typeface="Carlito"/>
              </a:rPr>
              <a:t>UNIVERSE	</a:t>
            </a:r>
            <a:r>
              <a:rPr kumimoji="0" sz="3200" b="0" i="0" u="none" strike="noStrike" kern="1200" cap="none" spc="-185" normalizeH="0" baseline="0" noProof="0" dirty="0">
                <a:ln>
                  <a:noFill/>
                </a:ln>
                <a:solidFill>
                  <a:prstClr val="black"/>
                </a:solidFill>
                <a:effectLst/>
                <a:uLnTx/>
                <a:uFillTx/>
                <a:latin typeface="Arial"/>
                <a:ea typeface="+mn-ea"/>
                <a:cs typeface="Arial"/>
              </a:rPr>
              <a:t>–	</a:t>
            </a:r>
            <a:r>
              <a:rPr kumimoji="0" sz="3200" b="0" i="0" u="none" strike="noStrike" kern="1200" cap="none" spc="-25" normalizeH="0" baseline="0" noProof="0" dirty="0">
                <a:ln>
                  <a:noFill/>
                </a:ln>
                <a:solidFill>
                  <a:prstClr val="black"/>
                </a:solidFill>
                <a:effectLst/>
                <a:uLnTx/>
                <a:uFillTx/>
                <a:latin typeface="Carlito"/>
                <a:ea typeface="+mn-ea"/>
                <a:cs typeface="Carlito"/>
              </a:rPr>
              <a:t>System	</a:t>
            </a:r>
            <a:r>
              <a:rPr kumimoji="0" sz="3200" b="0" i="0" u="none" strike="noStrike" kern="1200" cap="none" spc="0" normalizeH="0" baseline="0" noProof="0" dirty="0">
                <a:ln>
                  <a:noFill/>
                </a:ln>
                <a:solidFill>
                  <a:prstClr val="black"/>
                </a:solidFill>
                <a:effectLst/>
                <a:uLnTx/>
                <a:uFillTx/>
                <a:latin typeface="Carlito"/>
                <a:ea typeface="+mn-ea"/>
                <a:cs typeface="Carlito"/>
              </a:rPr>
              <a:t>&amp;  </a:t>
            </a:r>
            <a:r>
              <a:rPr kumimoji="0" sz="3200" b="0" i="0" u="none" strike="noStrike" kern="1200" cap="none" spc="-10" normalizeH="0" baseline="0" noProof="0" dirty="0">
                <a:ln>
                  <a:noFill/>
                </a:ln>
                <a:solidFill>
                  <a:prstClr val="black"/>
                </a:solidFill>
                <a:effectLst/>
                <a:uLnTx/>
                <a:uFillTx/>
                <a:latin typeface="Carlito"/>
                <a:ea typeface="+mn-ea"/>
                <a:cs typeface="Carlito"/>
              </a:rPr>
              <a:t>together </a:t>
            </a:r>
            <a:r>
              <a:rPr kumimoji="0" sz="3200" b="0" i="0" u="none" strike="noStrike" kern="1200" cap="none" spc="-5" normalizeH="0" baseline="0" noProof="0" dirty="0">
                <a:ln>
                  <a:noFill/>
                </a:ln>
                <a:solidFill>
                  <a:prstClr val="black"/>
                </a:solidFill>
                <a:effectLst/>
                <a:uLnTx/>
                <a:uFillTx/>
                <a:latin typeface="Carlito"/>
                <a:ea typeface="+mn-ea"/>
                <a:cs typeface="Carlito"/>
              </a:rPr>
              <a:t>is called</a:t>
            </a:r>
            <a:r>
              <a:rPr kumimoji="0" sz="3200" b="0" i="0" u="none" strike="noStrike" kern="1200" cap="none" spc="-60" normalizeH="0" baseline="0" noProof="0" dirty="0">
                <a:ln>
                  <a:noFill/>
                </a:ln>
                <a:solidFill>
                  <a:prstClr val="black"/>
                </a:solidFill>
                <a:effectLst/>
                <a:uLnTx/>
                <a:uFillTx/>
                <a:latin typeface="Carlito"/>
                <a:ea typeface="+mn-ea"/>
                <a:cs typeface="Carlito"/>
              </a:rPr>
              <a:t> </a:t>
            </a:r>
            <a:r>
              <a:rPr kumimoji="0" sz="3200" b="0" i="0" u="none" strike="noStrike" kern="1200" cap="none" spc="-15" normalizeH="0" baseline="0" noProof="0" dirty="0">
                <a:ln>
                  <a:noFill/>
                </a:ln>
                <a:solidFill>
                  <a:prstClr val="black"/>
                </a:solidFill>
                <a:effectLst/>
                <a:uLnTx/>
                <a:uFillTx/>
                <a:latin typeface="Carlito"/>
                <a:ea typeface="+mn-ea"/>
                <a:cs typeface="Carlito"/>
              </a:rPr>
              <a:t>Universe</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
        <p:nvSpPr>
          <p:cNvPr id="5" name="object 5"/>
          <p:cNvSpPr txBox="1"/>
          <p:nvPr/>
        </p:nvSpPr>
        <p:spPr>
          <a:xfrm>
            <a:off x="7120510" y="4313302"/>
            <a:ext cx="3090545" cy="51371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2513330" algn="l"/>
              </a:tabLst>
              <a:defRPr/>
            </a:pPr>
            <a:r>
              <a:rPr kumimoji="0" sz="3200" b="0" i="0" u="none" strike="noStrike" kern="1200" cap="none" spc="-5" normalizeH="0" baseline="0" noProof="0" dirty="0">
                <a:ln>
                  <a:noFill/>
                </a:ln>
                <a:solidFill>
                  <a:prstClr val="black"/>
                </a:solidFill>
                <a:effectLst/>
                <a:uLnTx/>
                <a:uFillTx/>
                <a:latin typeface="Carlito"/>
                <a:ea typeface="+mn-ea"/>
                <a:cs typeface="Carlito"/>
              </a:rPr>
              <a:t>Sur</a:t>
            </a:r>
            <a:r>
              <a:rPr kumimoji="0" sz="3200" b="0" i="0" u="none" strike="noStrike" kern="1200" cap="none" spc="-50" normalizeH="0" baseline="0" noProof="0" dirty="0">
                <a:ln>
                  <a:noFill/>
                </a:ln>
                <a:solidFill>
                  <a:prstClr val="black"/>
                </a:solidFill>
                <a:effectLst/>
                <a:uLnTx/>
                <a:uFillTx/>
                <a:latin typeface="Carlito"/>
                <a:ea typeface="+mn-ea"/>
                <a:cs typeface="Carlito"/>
              </a:rPr>
              <a:t>r</a:t>
            </a:r>
            <a:r>
              <a:rPr kumimoji="0" sz="3200" b="0" i="0" u="none" strike="noStrike" kern="1200" cap="none" spc="-5" normalizeH="0" baseline="0" noProof="0" dirty="0">
                <a:ln>
                  <a:noFill/>
                </a:ln>
                <a:solidFill>
                  <a:prstClr val="black"/>
                </a:solidFill>
                <a:effectLst/>
                <a:uLnTx/>
                <a:uFillTx/>
                <a:latin typeface="Carlito"/>
                <a:ea typeface="+mn-ea"/>
                <a:cs typeface="Carlito"/>
              </a:rPr>
              <a:t>ounding</a:t>
            </a:r>
            <a:r>
              <a:rPr kumimoji="0" sz="3200" b="0" i="0" u="none" strike="noStrike" kern="1200" cap="none" spc="0" normalizeH="0" baseline="0" noProof="0" dirty="0">
                <a:ln>
                  <a:noFill/>
                </a:ln>
                <a:solidFill>
                  <a:prstClr val="black"/>
                </a:solidFill>
                <a:effectLst/>
                <a:uLnTx/>
                <a:uFillTx/>
                <a:latin typeface="Carlito"/>
                <a:ea typeface="+mn-ea"/>
                <a:cs typeface="Carlito"/>
              </a:rPr>
              <a:t>s	</a:t>
            </a:r>
            <a:r>
              <a:rPr kumimoji="0" sz="3200" b="0" i="0" u="none" strike="noStrike" kern="1200" cap="none" spc="-5" normalizeH="0" baseline="0" noProof="0" dirty="0">
                <a:ln>
                  <a:noFill/>
                </a:ln>
                <a:solidFill>
                  <a:prstClr val="black"/>
                </a:solidFill>
                <a:effectLst/>
                <a:uLnTx/>
                <a:uFillTx/>
                <a:latin typeface="Carlito"/>
                <a:ea typeface="+mn-ea"/>
                <a:cs typeface="Carlito"/>
              </a:rPr>
              <a:t>put</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87C6-686B-40A1-89F6-5DA6E2E1E9B8}"/>
              </a:ext>
            </a:extLst>
          </p:cNvPr>
          <p:cNvSpPr>
            <a:spLocks noGrp="1"/>
          </p:cNvSpPr>
          <p:nvPr>
            <p:ph type="title"/>
          </p:nvPr>
        </p:nvSpPr>
        <p:spPr>
          <a:xfrm>
            <a:off x="1" y="365125"/>
            <a:ext cx="11353800" cy="1325563"/>
          </a:xfrm>
        </p:spPr>
        <p:txBody>
          <a:bodyPr/>
          <a:lstStyle/>
          <a:p>
            <a:r>
              <a:rPr lang="en-US" dirty="0"/>
              <a:t>Probability</a:t>
            </a:r>
          </a:p>
        </p:txBody>
      </p:sp>
      <p:pic>
        <p:nvPicPr>
          <p:cNvPr id="5" name="Content Placeholder 4">
            <a:extLst>
              <a:ext uri="{FF2B5EF4-FFF2-40B4-BE49-F238E27FC236}">
                <a16:creationId xmlns:a16="http://schemas.microsoft.com/office/drawing/2014/main" id="{E8019226-53A0-4560-9A30-4393589E83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5472" y="391716"/>
            <a:ext cx="9093591" cy="6074568"/>
          </a:xfrm>
        </p:spPr>
      </p:pic>
      <p:pic>
        <p:nvPicPr>
          <p:cNvPr id="3" name="Picture 2">
            <a:extLst>
              <a:ext uri="{FF2B5EF4-FFF2-40B4-BE49-F238E27FC236}">
                <a16:creationId xmlns:a16="http://schemas.microsoft.com/office/drawing/2014/main" id="{7273BFD7-6F9E-4894-85B5-D13EA4E431D8}"/>
              </a:ext>
            </a:extLst>
          </p:cNvPr>
          <p:cNvPicPr>
            <a:picLocks noChangeAspect="1"/>
          </p:cNvPicPr>
          <p:nvPr/>
        </p:nvPicPr>
        <p:blipFill>
          <a:blip r:embed="rId3"/>
          <a:stretch>
            <a:fillRect/>
          </a:stretch>
        </p:blipFill>
        <p:spPr>
          <a:xfrm>
            <a:off x="332937" y="1690688"/>
            <a:ext cx="2621683" cy="1704682"/>
          </a:xfrm>
          <a:prstGeom prst="rect">
            <a:avLst/>
          </a:prstGeom>
        </p:spPr>
      </p:pic>
      <p:pic>
        <p:nvPicPr>
          <p:cNvPr id="6" name="Picture 5">
            <a:extLst>
              <a:ext uri="{FF2B5EF4-FFF2-40B4-BE49-F238E27FC236}">
                <a16:creationId xmlns:a16="http://schemas.microsoft.com/office/drawing/2014/main" id="{9726DDFF-0C98-4F4F-AAF2-3B9E74BFE4D6}"/>
              </a:ext>
            </a:extLst>
          </p:cNvPr>
          <p:cNvPicPr>
            <a:picLocks noChangeAspect="1"/>
          </p:cNvPicPr>
          <p:nvPr/>
        </p:nvPicPr>
        <p:blipFill>
          <a:blip r:embed="rId3"/>
          <a:stretch>
            <a:fillRect/>
          </a:stretch>
        </p:blipFill>
        <p:spPr>
          <a:xfrm rot="10800000">
            <a:off x="332937" y="4178324"/>
            <a:ext cx="2621683" cy="1704682"/>
          </a:xfrm>
          <a:prstGeom prst="rect">
            <a:avLst/>
          </a:prstGeom>
        </p:spPr>
      </p:pic>
    </p:spTree>
    <p:extLst>
      <p:ext uri="{BB962C8B-B14F-4D97-AF65-F5344CB8AC3E}">
        <p14:creationId xmlns:p14="http://schemas.microsoft.com/office/powerpoint/2010/main" val="148296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E7951EB-C475-46B4-A677-A7BEE2DD15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7917"/>
            <a:ext cx="12170652" cy="5022166"/>
          </a:xfrm>
        </p:spPr>
      </p:pic>
    </p:spTree>
    <p:extLst>
      <p:ext uri="{BB962C8B-B14F-4D97-AF65-F5344CB8AC3E}">
        <p14:creationId xmlns:p14="http://schemas.microsoft.com/office/powerpoint/2010/main" val="2514301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CBF7-DB8A-47C8-8481-8F3D431A2350}"/>
              </a:ext>
            </a:extLst>
          </p:cNvPr>
          <p:cNvSpPr>
            <a:spLocks noGrp="1"/>
          </p:cNvSpPr>
          <p:nvPr>
            <p:ph type="title"/>
          </p:nvPr>
        </p:nvSpPr>
        <p:spPr>
          <a:xfrm>
            <a:off x="838200" y="13433"/>
            <a:ext cx="10515600" cy="1325563"/>
          </a:xfrm>
        </p:spPr>
        <p:txBody>
          <a:bodyPr/>
          <a:lstStyle/>
          <a:p>
            <a:r>
              <a:rPr lang="en-US" dirty="0"/>
              <a:t>All Energy Transmission is Inefficient:</a:t>
            </a:r>
          </a:p>
        </p:txBody>
      </p:sp>
      <p:pic>
        <p:nvPicPr>
          <p:cNvPr id="5" name="Content Placeholder 4">
            <a:extLst>
              <a:ext uri="{FF2B5EF4-FFF2-40B4-BE49-F238E27FC236}">
                <a16:creationId xmlns:a16="http://schemas.microsoft.com/office/drawing/2014/main" id="{886123BA-D795-4969-8842-0E2DD94A6A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4460" y="1179145"/>
            <a:ext cx="9403080" cy="5313730"/>
          </a:xfrm>
        </p:spPr>
      </p:pic>
    </p:spTree>
    <p:extLst>
      <p:ext uri="{BB962C8B-B14F-4D97-AF65-F5344CB8AC3E}">
        <p14:creationId xmlns:p14="http://schemas.microsoft.com/office/powerpoint/2010/main" val="773881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C7310-B621-4302-A9F9-71CB91204C7F}"/>
              </a:ext>
            </a:extLst>
          </p:cNvPr>
          <p:cNvSpPr>
            <a:spLocks noGrp="1"/>
          </p:cNvSpPr>
          <p:nvPr>
            <p:ph type="title"/>
          </p:nvPr>
        </p:nvSpPr>
        <p:spPr/>
        <p:txBody>
          <a:bodyPr/>
          <a:lstStyle/>
          <a:p>
            <a:r>
              <a:rPr lang="en-US" dirty="0"/>
              <a:t>Third Law of Thermodynamics</a:t>
            </a:r>
          </a:p>
        </p:txBody>
      </p:sp>
      <p:pic>
        <p:nvPicPr>
          <p:cNvPr id="5" name="Content Placeholder 4">
            <a:extLst>
              <a:ext uri="{FF2B5EF4-FFF2-40B4-BE49-F238E27FC236}">
                <a16:creationId xmlns:a16="http://schemas.microsoft.com/office/drawing/2014/main" id="{77792B4C-4F75-48A4-A5DC-0DA119FFE4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4929" y="1563770"/>
            <a:ext cx="6105598" cy="4929105"/>
          </a:xfrm>
        </p:spPr>
      </p:pic>
      <p:pic>
        <p:nvPicPr>
          <p:cNvPr id="7" name="Picture 6">
            <a:extLst>
              <a:ext uri="{FF2B5EF4-FFF2-40B4-BE49-F238E27FC236}">
                <a16:creationId xmlns:a16="http://schemas.microsoft.com/office/drawing/2014/main" id="{40571F86-8BDF-4BAF-9BA6-F5DBE72C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20" y="1864021"/>
            <a:ext cx="5710880" cy="3430209"/>
          </a:xfrm>
          <a:prstGeom prst="rect">
            <a:avLst/>
          </a:prstGeom>
        </p:spPr>
      </p:pic>
    </p:spTree>
    <p:extLst>
      <p:ext uri="{BB962C8B-B14F-4D97-AF65-F5344CB8AC3E}">
        <p14:creationId xmlns:p14="http://schemas.microsoft.com/office/powerpoint/2010/main" val="3374211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32D6-60BE-4F1C-BB39-5BEBF1B9A60A}"/>
              </a:ext>
            </a:extLst>
          </p:cNvPr>
          <p:cNvSpPr>
            <a:spLocks noGrp="1"/>
          </p:cNvSpPr>
          <p:nvPr>
            <p:ph type="title"/>
          </p:nvPr>
        </p:nvSpPr>
        <p:spPr/>
        <p:txBody>
          <a:bodyPr/>
          <a:lstStyle/>
          <a:p>
            <a:r>
              <a:rPr lang="en-US" dirty="0"/>
              <a:t>Third Law of Thermodynamics</a:t>
            </a:r>
          </a:p>
        </p:txBody>
      </p:sp>
      <p:pic>
        <p:nvPicPr>
          <p:cNvPr id="5" name="Content Placeholder 4">
            <a:extLst>
              <a:ext uri="{FF2B5EF4-FFF2-40B4-BE49-F238E27FC236}">
                <a16:creationId xmlns:a16="http://schemas.microsoft.com/office/drawing/2014/main" id="{C8E21195-EC57-43A6-ACFC-4A0B2BC969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877219"/>
            <a:ext cx="9753600" cy="4248150"/>
          </a:xfrm>
        </p:spPr>
      </p:pic>
    </p:spTree>
    <p:extLst>
      <p:ext uri="{BB962C8B-B14F-4D97-AF65-F5344CB8AC3E}">
        <p14:creationId xmlns:p14="http://schemas.microsoft.com/office/powerpoint/2010/main" val="2135142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7AFAF-D5F7-4F81-A4C5-DBCC7B04F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5876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EF9DF23-E070-4EBB-BEAB-3033B1CCAD62}"/>
                  </a:ext>
                </a:extLst>
              </p:cNvPr>
              <p:cNvSpPr/>
              <p:nvPr/>
            </p:nvSpPr>
            <p:spPr>
              <a:xfrm>
                <a:off x="0" y="145857"/>
                <a:ext cx="12192000" cy="6566285"/>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Question</a:t>
                </a:r>
                <a:r>
                  <a:rPr lang="en-US" dirty="0">
                    <a:latin typeface="Calibri" panose="020F0502020204030204" pitchFamily="34" charset="0"/>
                    <a:ea typeface="Calibri" panose="020F0502020204030204" pitchFamily="34" charset="0"/>
                    <a:cs typeface="Times New Roman" panose="02020603050405020304" pitchFamily="18" charset="0"/>
                  </a:rPr>
                  <a:t>: Calculate the change in entropy to convert 1kg of 0</a:t>
                </a:r>
                <a:r>
                  <a:rPr lang="en-US" baseline="30000" dirty="0">
                    <a:latin typeface="Calibri" panose="020F0502020204030204" pitchFamily="34" charset="0"/>
                    <a:ea typeface="Calibri" panose="020F0502020204030204" pitchFamily="34" charset="0"/>
                    <a:cs typeface="Times New Roman" panose="02020603050405020304" pitchFamily="18" charset="0"/>
                  </a:rPr>
                  <a:t>o</a:t>
                </a:r>
                <a:r>
                  <a:rPr lang="en-US" dirty="0">
                    <a:latin typeface="Calibri" panose="020F0502020204030204" pitchFamily="34" charset="0"/>
                    <a:ea typeface="Calibri" panose="020F0502020204030204" pitchFamily="34" charset="0"/>
                    <a:cs typeface="Times New Roman" panose="02020603050405020304" pitchFamily="18" charset="0"/>
                  </a:rPr>
                  <a:t>C ice into 100</a:t>
                </a:r>
                <a:r>
                  <a:rPr lang="en-US" baseline="30000" dirty="0">
                    <a:latin typeface="Calibri" panose="020F0502020204030204" pitchFamily="34" charset="0"/>
                    <a:ea typeface="Calibri" panose="020F0502020204030204" pitchFamily="34" charset="0"/>
                    <a:cs typeface="Times New Roman" panose="02020603050405020304" pitchFamily="18" charset="0"/>
                  </a:rPr>
                  <a:t>o</a:t>
                </a:r>
                <a:r>
                  <a:rPr lang="en-US" dirty="0">
                    <a:latin typeface="Calibri" panose="020F0502020204030204" pitchFamily="34" charset="0"/>
                    <a:ea typeface="Calibri" panose="020F0502020204030204" pitchFamily="34" charset="0"/>
                    <a:cs typeface="Times New Roman" panose="02020603050405020304" pitchFamily="18" charset="0"/>
                  </a:rPr>
                  <a:t>C steam at 1 atm pressure.</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hlinkClick r:id="rId2"/>
                  </a:rPr>
                  <a:t> https://rashidedu.files.wordpress.com/2016/05/1-thermodynamics.pdf</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Solution</a:t>
                </a:r>
                <a:r>
                  <a:rPr lang="en-US"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Change in entropy to convert 0</a:t>
                </a:r>
                <a:r>
                  <a:rPr lang="en-US" baseline="30000" dirty="0">
                    <a:latin typeface="Calibri" panose="020F0502020204030204" pitchFamily="34" charset="0"/>
                    <a:ea typeface="Calibri" panose="020F0502020204030204" pitchFamily="34" charset="0"/>
                    <a:cs typeface="Times New Roman" panose="02020603050405020304" pitchFamily="18" charset="0"/>
                  </a:rPr>
                  <a:t>o</a:t>
                </a:r>
                <a:r>
                  <a:rPr lang="en-US" dirty="0">
                    <a:latin typeface="Calibri" panose="020F0502020204030204" pitchFamily="34" charset="0"/>
                    <a:ea typeface="Calibri" panose="020F0502020204030204" pitchFamily="34" charset="0"/>
                    <a:cs typeface="Times New Roman" panose="02020603050405020304" pitchFamily="18" charset="0"/>
                  </a:rPr>
                  <a:t>C ice into 0</a:t>
                </a:r>
                <a:r>
                  <a:rPr lang="en-US" baseline="30000" dirty="0">
                    <a:latin typeface="Calibri" panose="020F0502020204030204" pitchFamily="34" charset="0"/>
                    <a:ea typeface="Calibri" panose="020F0502020204030204" pitchFamily="34" charset="0"/>
                    <a:cs typeface="Times New Roman" panose="02020603050405020304" pitchFamily="18" charset="0"/>
                  </a:rPr>
                  <a:t>o</a:t>
                </a:r>
                <a:r>
                  <a:rPr lang="en-US" dirty="0">
                    <a:latin typeface="Calibri" panose="020F0502020204030204" pitchFamily="34" charset="0"/>
                    <a:ea typeface="Calibri" panose="020F0502020204030204" pitchFamily="34" charset="0"/>
                    <a:cs typeface="Times New Roman" panose="02020603050405020304" pitchFamily="18" charset="0"/>
                  </a:rPr>
                  <a:t>C water:</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𝑑</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𝑆</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𝑑𝑄</m:t>
                          </m:r>
                        </m:num>
                        <m:den>
                          <m:r>
                            <a:rPr lang="en-US" i="1">
                              <a:latin typeface="Cambria Math" panose="02040503050406030204" pitchFamily="18" charset="0"/>
                              <a:ea typeface="Calibri" panose="020F0502020204030204" pitchFamily="34" charset="0"/>
                              <a:cs typeface="Times New Roman" panose="02020603050405020304" pitchFamily="18" charset="0"/>
                            </a:rPr>
                            <m:t>𝑇</m:t>
                          </m:r>
                        </m:den>
                      </m:f>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𝑚</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𝐿</m:t>
                              </m:r>
                            </m:e>
                            <m:sub>
                              <m:r>
                                <a:rPr lang="en-US" i="1">
                                  <a:latin typeface="Cambria Math" panose="02040503050406030204" pitchFamily="18" charset="0"/>
                                  <a:ea typeface="Times New Roman" panose="02020603050405020304" pitchFamily="18" charset="0"/>
                                  <a:cs typeface="Times New Roman" panose="02020603050405020304" pitchFamily="18" charset="0"/>
                                </a:rPr>
                                <m:t>𝑓</m:t>
                              </m:r>
                            </m:sub>
                          </m:sSub>
                        </m:num>
                        <m:den>
                          <m:r>
                            <a:rPr lang="en-US" i="1">
                              <a:latin typeface="Cambria Math" panose="02040503050406030204" pitchFamily="18" charset="0"/>
                              <a:ea typeface="Times New Roman" panose="02020603050405020304" pitchFamily="18" charset="0"/>
                              <a:cs typeface="Times New Roman" panose="02020603050405020304" pitchFamily="18" charset="0"/>
                            </a:rPr>
                            <m:t>𝑇</m:t>
                          </m:r>
                        </m:den>
                      </m:f>
                      <m:r>
                        <a:rPr lang="en-US" i="1">
                          <a:latin typeface="Cambria Math" panose="02040503050406030204" pitchFamily="18" charset="0"/>
                          <a:ea typeface="Times New Roman" panose="02020603050405020304" pitchFamily="18" charset="0"/>
                          <a:cs typeface="Times New Roman" panose="02020603050405020304" pitchFamily="18" charset="0"/>
                        </a:rPr>
                        <m:t>= </m:t>
                      </m:r>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1 </m:t>
                          </m:r>
                          <m:r>
                            <a:rPr lang="en-US" i="1">
                              <a:latin typeface="Cambria Math" panose="02040503050406030204" pitchFamily="18" charset="0"/>
                              <a:ea typeface="Times New Roman" panose="02020603050405020304" pitchFamily="18" charset="0"/>
                              <a:cs typeface="Times New Roman" panose="02020603050405020304" pitchFamily="18" charset="0"/>
                            </a:rPr>
                            <m:t>𝑘𝑔</m:t>
                          </m:r>
                          <m:r>
                            <a:rPr lang="en-US" i="1">
                              <a:latin typeface="Cambria Math" panose="02040503050406030204" pitchFamily="18" charset="0"/>
                              <a:ea typeface="Times New Roman" panose="02020603050405020304" pitchFamily="18" charset="0"/>
                              <a:cs typeface="Times New Roman" panose="02020603050405020304" pitchFamily="18" charset="0"/>
                            </a:rPr>
                            <m:t>. 336 </m:t>
                          </m:r>
                          <m:r>
                            <a:rPr lang="en-US" i="1">
                              <a:latin typeface="Cambria Math" panose="02040503050406030204" pitchFamily="18" charset="0"/>
                              <a:ea typeface="Times New Roman" panose="02020603050405020304" pitchFamily="18" charset="0"/>
                              <a:cs typeface="Times New Roman" panose="02020603050405020304" pitchFamily="18" charset="0"/>
                            </a:rPr>
                            <m:t>𝑘𝐽</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𝑘𝑔</m:t>
                          </m:r>
                          <m:r>
                            <a:rPr lang="en-US" i="1">
                              <a:latin typeface="Cambria Math" panose="02040503050406030204" pitchFamily="18" charset="0"/>
                              <a:ea typeface="Times New Roman" panose="02020603050405020304" pitchFamily="18" charset="0"/>
                              <a:cs typeface="Times New Roman" panose="02020603050405020304" pitchFamily="18" charset="0"/>
                            </a:rPr>
                            <m:t> </m:t>
                          </m:r>
                        </m:num>
                        <m:den>
                          <m:r>
                            <a:rPr lang="en-US" i="1">
                              <a:latin typeface="Cambria Math" panose="02040503050406030204" pitchFamily="18" charset="0"/>
                              <a:ea typeface="Times New Roman" panose="02020603050405020304" pitchFamily="18" charset="0"/>
                              <a:cs typeface="Times New Roman" panose="02020603050405020304" pitchFamily="18" charset="0"/>
                            </a:rPr>
                            <m:t>273 </m:t>
                          </m:r>
                          <m:r>
                            <a:rPr lang="en-US" i="1">
                              <a:latin typeface="Cambria Math" panose="02040503050406030204" pitchFamily="18" charset="0"/>
                              <a:ea typeface="Times New Roman" panose="02020603050405020304" pitchFamily="18" charset="0"/>
                              <a:cs typeface="Times New Roman" panose="02020603050405020304" pitchFamily="18" charset="0"/>
                            </a:rPr>
                            <m:t>𝐾</m:t>
                          </m:r>
                        </m:den>
                      </m:f>
                      <m:r>
                        <a:rPr lang="en-US" i="1">
                          <a:latin typeface="Cambria Math" panose="02040503050406030204" pitchFamily="18" charset="0"/>
                          <a:ea typeface="Times New Roman" panose="02020603050405020304" pitchFamily="18" charset="0"/>
                          <a:cs typeface="Times New Roman" panose="02020603050405020304" pitchFamily="18" charset="0"/>
                        </a:rPr>
                        <m:t>=1.23077 </m:t>
                      </m:r>
                      <m:r>
                        <a:rPr lang="en-US" i="1">
                          <a:latin typeface="Cambria Math" panose="02040503050406030204" pitchFamily="18" charset="0"/>
                          <a:ea typeface="Times New Roman" panose="02020603050405020304" pitchFamily="18" charset="0"/>
                          <a:cs typeface="Times New Roman" panose="02020603050405020304" pitchFamily="18" charset="0"/>
                        </a:rPr>
                        <m:t>𝑘𝐽</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𝐾</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Change in entropy to convert 0</a:t>
                </a:r>
                <a:r>
                  <a:rPr lang="en-US" baseline="30000" dirty="0">
                    <a:latin typeface="Calibri" panose="020F0502020204030204" pitchFamily="34" charset="0"/>
                    <a:ea typeface="Calibri" panose="020F0502020204030204" pitchFamily="34" charset="0"/>
                    <a:cs typeface="Times New Roman" panose="02020603050405020304" pitchFamily="18" charset="0"/>
                  </a:rPr>
                  <a:t>o</a:t>
                </a:r>
                <a:r>
                  <a:rPr lang="en-US" dirty="0">
                    <a:latin typeface="Calibri" panose="020F0502020204030204" pitchFamily="34" charset="0"/>
                    <a:ea typeface="Calibri" panose="020F0502020204030204" pitchFamily="34" charset="0"/>
                    <a:cs typeface="Times New Roman" panose="02020603050405020304" pitchFamily="18" charset="0"/>
                  </a:rPr>
                  <a:t>C water into 100</a:t>
                </a:r>
                <a:r>
                  <a:rPr lang="en-US" baseline="30000" dirty="0">
                    <a:latin typeface="Calibri" panose="020F0502020204030204" pitchFamily="34" charset="0"/>
                    <a:ea typeface="Calibri" panose="020F0502020204030204" pitchFamily="34" charset="0"/>
                    <a:cs typeface="Times New Roman" panose="02020603050405020304" pitchFamily="18" charset="0"/>
                  </a:rPr>
                  <a:t>o</a:t>
                </a:r>
                <a:r>
                  <a:rPr lang="en-US" dirty="0">
                    <a:latin typeface="Calibri" panose="020F0502020204030204" pitchFamily="34" charset="0"/>
                    <a:ea typeface="Calibri" panose="020F0502020204030204" pitchFamily="34" charset="0"/>
                    <a:cs typeface="Times New Roman" panose="02020603050405020304" pitchFamily="18" charset="0"/>
                  </a:rPr>
                  <a:t>C water:</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𝑑</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𝑆</m:t>
                          </m:r>
                        </m:e>
                        <m:sub>
                          <m:r>
                            <a:rPr lang="en-US" i="1">
                              <a:latin typeface="Cambria Math" panose="02040503050406030204" pitchFamily="18" charset="0"/>
                              <a:ea typeface="Calibri" panose="020F0502020204030204" pitchFamily="34" charset="0"/>
                              <a:cs typeface="Times New Roman" panose="02020603050405020304" pitchFamily="18" charset="0"/>
                            </a:rPr>
                            <m:t>2</m:t>
                          </m:r>
                        </m:sub>
                      </m:sSub>
                      <m:r>
                        <a:rPr lang="en-US" i="1">
                          <a:latin typeface="Cambria Math" panose="02040503050406030204" pitchFamily="18" charset="0"/>
                          <a:ea typeface="Calibri" panose="020F0502020204030204" pitchFamily="34" charset="0"/>
                          <a:cs typeface="Times New Roman" panose="02020603050405020304" pitchFamily="18" charset="0"/>
                        </a:rPr>
                        <m:t>= </m:t>
                      </m:r>
                      <m:nary>
                        <m:naryPr>
                          <m:limLoc m:val="subSup"/>
                          <m:ctrlPr>
                            <a:rPr lang="en-US" i="1">
                              <a:latin typeface="Cambria Math" panose="02040503050406030204" pitchFamily="18" charset="0"/>
                              <a:ea typeface="Calibri" panose="020F0502020204030204" pitchFamily="34" charset="0"/>
                              <a:cs typeface="Times New Roman" panose="02020603050405020304" pitchFamily="18" charset="0"/>
                            </a:rPr>
                          </m:ctrlPr>
                        </m:naryPr>
                        <m: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𝑇</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sub>
                        <m:sup>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𝑇</m:t>
                              </m:r>
                            </m:e>
                            <m:sub>
                              <m:r>
                                <a:rPr lang="en-US" i="1">
                                  <a:latin typeface="Cambria Math" panose="02040503050406030204" pitchFamily="18" charset="0"/>
                                  <a:ea typeface="Calibri" panose="020F0502020204030204" pitchFamily="34" charset="0"/>
                                  <a:cs typeface="Times New Roman" panose="02020603050405020304" pitchFamily="18" charset="0"/>
                                </a:rPr>
                                <m:t>2</m:t>
                              </m:r>
                            </m:sub>
                          </m:sSub>
                        </m:sup>
                        <m:e>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𝑑𝑄</m:t>
                              </m:r>
                            </m:num>
                            <m:den>
                              <m:r>
                                <a:rPr lang="en-US" i="1">
                                  <a:latin typeface="Cambria Math" panose="02040503050406030204" pitchFamily="18" charset="0"/>
                                  <a:ea typeface="Calibri" panose="020F0502020204030204" pitchFamily="34" charset="0"/>
                                  <a:cs typeface="Times New Roman" panose="02020603050405020304" pitchFamily="18" charset="0"/>
                                </a:rPr>
                                <m:t>𝑇</m:t>
                              </m:r>
                            </m:den>
                          </m:f>
                        </m:e>
                      </m:nary>
                      <m:r>
                        <a:rPr lang="en-US" i="1">
                          <a:latin typeface="Cambria Math" panose="02040503050406030204" pitchFamily="18" charset="0"/>
                          <a:ea typeface="Calibri" panose="020F0502020204030204" pitchFamily="34" charset="0"/>
                          <a:cs typeface="Times New Roman" panose="02020603050405020304" pitchFamily="18" charset="0"/>
                        </a:rPr>
                        <m:t>= </m:t>
                      </m:r>
                      <m:nary>
                        <m:naryPr>
                          <m:limLoc m:val="subSup"/>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273</m:t>
                          </m:r>
                        </m:sub>
                        <m:sup>
                          <m:r>
                            <a:rPr lang="en-US" i="1">
                              <a:latin typeface="Cambria Math" panose="02040503050406030204" pitchFamily="18" charset="0"/>
                              <a:ea typeface="Calibri" panose="020F0502020204030204" pitchFamily="34" charset="0"/>
                              <a:cs typeface="Times New Roman" panose="02020603050405020304" pitchFamily="18" charset="0"/>
                            </a:rPr>
                            <m:t>373</m:t>
                          </m:r>
                        </m:sup>
                        <m:e>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𝑚𝑐𝑑𝑇</m:t>
                              </m:r>
                            </m:num>
                            <m:den>
                              <m:r>
                                <a:rPr lang="en-US" i="1">
                                  <a:latin typeface="Cambria Math" panose="02040503050406030204" pitchFamily="18" charset="0"/>
                                  <a:ea typeface="Calibri" panose="020F0502020204030204" pitchFamily="34" charset="0"/>
                                  <a:cs typeface="Times New Roman" panose="02020603050405020304" pitchFamily="18" charset="0"/>
                                </a:rPr>
                                <m:t>𝑇</m:t>
                              </m:r>
                            </m:den>
                          </m:f>
                        </m:e>
                      </m:nary>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𝑚𝑐</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func>
                            <m:funcPr>
                              <m:ctrlPr>
                                <a:rPr lang="en-US" i="1">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a:latin typeface="Cambria Math" panose="02040503050406030204" pitchFamily="18" charset="0"/>
                                  <a:ea typeface="Calibri" panose="020F0502020204030204" pitchFamily="34" charset="0"/>
                                  <a:cs typeface="Times New Roman" panose="02020603050405020304" pitchFamily="18" charset="0"/>
                                </a:rPr>
                                <m:t>ln</m:t>
                              </m:r>
                            </m:fName>
                            <m:e>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en-US" i="1">
                                      <a:latin typeface="Cambria Math" panose="02040503050406030204" pitchFamily="18" charset="0"/>
                                      <a:ea typeface="Calibri" panose="020F0502020204030204" pitchFamily="34" charset="0"/>
                                      <a:cs typeface="Times New Roman" panose="02020603050405020304" pitchFamily="18" charset="0"/>
                                    </a:rPr>
                                    <m:t>373</m:t>
                                  </m:r>
                                </m:e>
                              </m:d>
                            </m:e>
                          </m:func>
                          <m:r>
                            <a:rPr lang="en-US"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a:latin typeface="Cambria Math" panose="02040503050406030204" pitchFamily="18" charset="0"/>
                              <a:ea typeface="Calibri" panose="020F0502020204030204" pitchFamily="34" charset="0"/>
                              <a:cs typeface="Times New Roman" panose="02020603050405020304" pitchFamily="18" charset="0"/>
                            </a:rPr>
                            <m:t>ln</m:t>
                          </m:r>
                          <m:r>
                            <a:rPr lang="en-US">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(273)</m:t>
                          </m:r>
                        </m:e>
                      </m:d>
                      <m:r>
                        <a:rPr lang="en-US" i="1">
                          <a:latin typeface="Cambria Math" panose="02040503050406030204" pitchFamily="18" charset="0"/>
                          <a:ea typeface="Calibri" panose="020F0502020204030204" pitchFamily="34" charset="0"/>
                          <a:cs typeface="Times New Roman" panose="02020603050405020304" pitchFamily="18" charset="0"/>
                        </a:rPr>
                        <m:t>=1.</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en-US" i="1">
                              <a:latin typeface="Cambria Math" panose="02040503050406030204" pitchFamily="18" charset="0"/>
                              <a:ea typeface="Calibri" panose="020F0502020204030204" pitchFamily="34" charset="0"/>
                              <a:cs typeface="Times New Roman" panose="02020603050405020304" pitchFamily="18" charset="0"/>
                            </a:rPr>
                            <m:t>4.2</m:t>
                          </m:r>
                        </m:e>
                      </m:d>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𝑙𝑛</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373</m:t>
                              </m:r>
                            </m:num>
                            <m:den>
                              <m:r>
                                <a:rPr lang="en-US" i="1">
                                  <a:latin typeface="Cambria Math" panose="02040503050406030204" pitchFamily="18" charset="0"/>
                                  <a:ea typeface="Calibri" panose="020F0502020204030204" pitchFamily="34" charset="0"/>
                                  <a:cs typeface="Times New Roman" panose="02020603050405020304" pitchFamily="18" charset="0"/>
                                </a:rPr>
                                <m:t>273</m:t>
                              </m:r>
                            </m:den>
                          </m:f>
                        </m:e>
                      </m:d>
                      <m:r>
                        <a:rPr lang="en-US" i="1">
                          <a:latin typeface="Cambria Math" panose="02040503050406030204" pitchFamily="18" charset="0"/>
                          <a:ea typeface="Calibri" panose="020F0502020204030204" pitchFamily="34" charset="0"/>
                          <a:cs typeface="Times New Roman" panose="02020603050405020304" pitchFamily="18" charset="0"/>
                        </a:rPr>
                        <m:t>= 1.31085 </m:t>
                      </m:r>
                      <m:r>
                        <a:rPr lang="en-US" i="1">
                          <a:latin typeface="Cambria Math" panose="02040503050406030204" pitchFamily="18" charset="0"/>
                          <a:ea typeface="Calibri" panose="020F0502020204030204" pitchFamily="34" charset="0"/>
                          <a:cs typeface="Times New Roman" panose="02020603050405020304" pitchFamily="18" charset="0"/>
                        </a:rPr>
                        <m:t>𝑘𝐽</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𝐾</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Change in entropy to convert 100</a:t>
                </a:r>
                <a:r>
                  <a:rPr lang="en-US" baseline="30000" dirty="0">
                    <a:latin typeface="Calibri" panose="020F0502020204030204" pitchFamily="34" charset="0"/>
                    <a:ea typeface="Calibri" panose="020F0502020204030204" pitchFamily="34" charset="0"/>
                    <a:cs typeface="Times New Roman" panose="02020603050405020304" pitchFamily="18" charset="0"/>
                  </a:rPr>
                  <a:t>o</a:t>
                </a:r>
                <a:r>
                  <a:rPr lang="en-US" dirty="0">
                    <a:latin typeface="Calibri" panose="020F0502020204030204" pitchFamily="34" charset="0"/>
                    <a:ea typeface="Calibri" panose="020F0502020204030204" pitchFamily="34" charset="0"/>
                    <a:cs typeface="Times New Roman" panose="02020603050405020304" pitchFamily="18" charset="0"/>
                  </a:rPr>
                  <a:t>C water into 100</a:t>
                </a:r>
                <a:r>
                  <a:rPr lang="en-US" baseline="30000" dirty="0">
                    <a:latin typeface="Calibri" panose="020F0502020204030204" pitchFamily="34" charset="0"/>
                    <a:ea typeface="Calibri" panose="020F0502020204030204" pitchFamily="34" charset="0"/>
                    <a:cs typeface="Times New Roman" panose="02020603050405020304" pitchFamily="18" charset="0"/>
                  </a:rPr>
                  <a:t>o</a:t>
                </a:r>
                <a:r>
                  <a:rPr lang="en-US" dirty="0">
                    <a:latin typeface="Calibri" panose="020F0502020204030204" pitchFamily="34" charset="0"/>
                    <a:ea typeface="Calibri" panose="020F0502020204030204" pitchFamily="34" charset="0"/>
                    <a:cs typeface="Times New Roman" panose="02020603050405020304" pitchFamily="18" charset="0"/>
                  </a:rPr>
                  <a:t>C steam:</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𝑑</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𝑆</m:t>
                          </m:r>
                        </m:e>
                        <m:sub>
                          <m:r>
                            <a:rPr lang="en-US" i="1">
                              <a:latin typeface="Cambria Math" panose="02040503050406030204" pitchFamily="18" charset="0"/>
                              <a:ea typeface="Calibri" panose="020F0502020204030204" pitchFamily="34" charset="0"/>
                              <a:cs typeface="Times New Roman" panose="02020603050405020304" pitchFamily="18" charset="0"/>
                            </a:rPr>
                            <m:t>3</m:t>
                          </m:r>
                        </m:sub>
                      </m:sSub>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𝑑𝑄</m:t>
                          </m:r>
                        </m:num>
                        <m:den>
                          <m:r>
                            <a:rPr lang="en-US" i="1">
                              <a:latin typeface="Cambria Math" panose="02040503050406030204" pitchFamily="18" charset="0"/>
                              <a:ea typeface="Calibri" panose="020F0502020204030204" pitchFamily="34" charset="0"/>
                              <a:cs typeface="Times New Roman" panose="02020603050405020304" pitchFamily="18" charset="0"/>
                            </a:rPr>
                            <m:t>𝑇</m:t>
                          </m:r>
                        </m:den>
                      </m:f>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𝑚</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𝐿</m:t>
                              </m:r>
                            </m:e>
                            <m:sub>
                              <m:r>
                                <a:rPr lang="en-US" i="1">
                                  <a:latin typeface="Cambria Math" panose="02040503050406030204" pitchFamily="18" charset="0"/>
                                  <a:ea typeface="Times New Roman" panose="02020603050405020304" pitchFamily="18" charset="0"/>
                                  <a:cs typeface="Times New Roman" panose="02020603050405020304" pitchFamily="18" charset="0"/>
                                </a:rPr>
                                <m:t>𝑣</m:t>
                              </m:r>
                            </m:sub>
                          </m:sSub>
                        </m:num>
                        <m:den>
                          <m:r>
                            <a:rPr lang="en-US" i="1">
                              <a:latin typeface="Cambria Math" panose="02040503050406030204" pitchFamily="18" charset="0"/>
                              <a:ea typeface="Times New Roman" panose="02020603050405020304" pitchFamily="18" charset="0"/>
                              <a:cs typeface="Times New Roman" panose="02020603050405020304" pitchFamily="18" charset="0"/>
                            </a:rPr>
                            <m:t>𝑇</m:t>
                          </m:r>
                        </m:den>
                      </m:f>
                      <m:r>
                        <a:rPr lang="en-US" i="1">
                          <a:latin typeface="Cambria Math" panose="02040503050406030204" pitchFamily="18" charset="0"/>
                          <a:ea typeface="Times New Roman" panose="02020603050405020304" pitchFamily="18" charset="0"/>
                          <a:cs typeface="Times New Roman" panose="02020603050405020304" pitchFamily="18" charset="0"/>
                        </a:rPr>
                        <m:t>= </m:t>
                      </m:r>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1 </m:t>
                          </m:r>
                          <m:r>
                            <a:rPr lang="en-US" i="1">
                              <a:latin typeface="Cambria Math" panose="02040503050406030204" pitchFamily="18" charset="0"/>
                              <a:ea typeface="Times New Roman" panose="02020603050405020304" pitchFamily="18" charset="0"/>
                              <a:cs typeface="Times New Roman" panose="02020603050405020304" pitchFamily="18" charset="0"/>
                            </a:rPr>
                            <m:t>𝑘𝑔</m:t>
                          </m:r>
                          <m:r>
                            <a:rPr lang="en-US" i="1">
                              <a:latin typeface="Cambria Math" panose="02040503050406030204" pitchFamily="18" charset="0"/>
                              <a:ea typeface="Times New Roman" panose="02020603050405020304" pitchFamily="18" charset="0"/>
                              <a:cs typeface="Times New Roman" panose="02020603050405020304" pitchFamily="18" charset="0"/>
                            </a:rPr>
                            <m:t>. 2257 </m:t>
                          </m:r>
                          <m:r>
                            <a:rPr lang="en-US" i="1">
                              <a:latin typeface="Cambria Math" panose="02040503050406030204" pitchFamily="18" charset="0"/>
                              <a:ea typeface="Times New Roman" panose="02020603050405020304" pitchFamily="18" charset="0"/>
                              <a:cs typeface="Times New Roman" panose="02020603050405020304" pitchFamily="18" charset="0"/>
                            </a:rPr>
                            <m:t>𝑘𝐽</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𝑘𝑔</m:t>
                          </m:r>
                          <m:r>
                            <a:rPr lang="en-US" i="1">
                              <a:latin typeface="Cambria Math" panose="02040503050406030204" pitchFamily="18" charset="0"/>
                              <a:ea typeface="Times New Roman" panose="02020603050405020304" pitchFamily="18" charset="0"/>
                              <a:cs typeface="Times New Roman" panose="02020603050405020304" pitchFamily="18" charset="0"/>
                            </a:rPr>
                            <m:t> </m:t>
                          </m:r>
                        </m:num>
                        <m:den>
                          <m:r>
                            <a:rPr lang="en-US" i="1">
                              <a:latin typeface="Cambria Math" panose="02040503050406030204" pitchFamily="18" charset="0"/>
                              <a:ea typeface="Times New Roman" panose="02020603050405020304" pitchFamily="18" charset="0"/>
                              <a:cs typeface="Times New Roman" panose="02020603050405020304" pitchFamily="18" charset="0"/>
                            </a:rPr>
                            <m:t>373 </m:t>
                          </m:r>
                          <m:r>
                            <a:rPr lang="en-US" i="1">
                              <a:latin typeface="Cambria Math" panose="02040503050406030204" pitchFamily="18" charset="0"/>
                              <a:ea typeface="Times New Roman" panose="02020603050405020304" pitchFamily="18" charset="0"/>
                              <a:cs typeface="Times New Roman" panose="02020603050405020304" pitchFamily="18" charset="0"/>
                            </a:rPr>
                            <m:t>𝐾</m:t>
                          </m:r>
                        </m:den>
                      </m:f>
                      <m:r>
                        <a:rPr lang="en-US" i="1">
                          <a:latin typeface="Cambria Math" panose="02040503050406030204" pitchFamily="18" charset="0"/>
                          <a:ea typeface="Times New Roman" panose="02020603050405020304" pitchFamily="18" charset="0"/>
                          <a:cs typeface="Times New Roman" panose="02020603050405020304" pitchFamily="18" charset="0"/>
                        </a:rPr>
                        <m:t>=6.05094 </m:t>
                      </m:r>
                      <m:r>
                        <a:rPr lang="en-US" i="1">
                          <a:latin typeface="Cambria Math" panose="02040503050406030204" pitchFamily="18" charset="0"/>
                          <a:ea typeface="Times New Roman" panose="02020603050405020304" pitchFamily="18" charset="0"/>
                          <a:cs typeface="Times New Roman" panose="02020603050405020304" pitchFamily="18" charset="0"/>
                        </a:rPr>
                        <m:t>𝑘𝐽</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𝐾</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Total change in entropy = 8.6 kJ/kg</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EEF9DF23-E070-4EBB-BEAB-3033B1CCAD62}"/>
                  </a:ext>
                </a:extLst>
              </p:cNvPr>
              <p:cNvSpPr>
                <a:spLocks noRot="1" noChangeAspect="1" noMove="1" noResize="1" noEditPoints="1" noAdjustHandles="1" noChangeArrowheads="1" noChangeShapeType="1" noTextEdit="1"/>
              </p:cNvSpPr>
              <p:nvPr/>
            </p:nvSpPr>
            <p:spPr>
              <a:xfrm>
                <a:off x="0" y="145857"/>
                <a:ext cx="12192000" cy="6566285"/>
              </a:xfrm>
              <a:prstGeom prst="rect">
                <a:avLst/>
              </a:prstGeom>
              <a:blipFill>
                <a:blip r:embed="rId3"/>
                <a:stretch>
                  <a:fillRect l="-500" t="-464" b="-557"/>
                </a:stretch>
              </a:blipFill>
            </p:spPr>
            <p:txBody>
              <a:bodyPr/>
              <a:lstStyle/>
              <a:p>
                <a:r>
                  <a:rPr lang="en-US">
                    <a:noFill/>
                  </a:rPr>
                  <a:t> </a:t>
                </a:r>
              </a:p>
            </p:txBody>
          </p:sp>
        </mc:Fallback>
      </mc:AlternateContent>
    </p:spTree>
    <p:extLst>
      <p:ext uri="{BB962C8B-B14F-4D97-AF65-F5344CB8AC3E}">
        <p14:creationId xmlns:p14="http://schemas.microsoft.com/office/powerpoint/2010/main" val="1243251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53870" y="110490"/>
            <a:ext cx="8324850" cy="2798202"/>
          </a:xfrm>
          <a:prstGeom prst="rect">
            <a:avLst/>
          </a:prstGeom>
        </p:spPr>
        <p:txBody>
          <a:bodyPr vert="horz" wrap="square" lIns="0" tIns="12700" rIns="0" bIns="0" rtlCol="0">
            <a:spAutoFit/>
          </a:bodyPr>
          <a:lstStyle/>
          <a:p>
            <a:pPr marL="12700">
              <a:spcBef>
                <a:spcPts val="100"/>
              </a:spcBef>
            </a:pPr>
            <a:r>
              <a:rPr b="1" spc="-5" dirty="0">
                <a:solidFill>
                  <a:prstClr val="black"/>
                </a:solidFill>
                <a:latin typeface="Arial"/>
                <a:cs typeface="Arial"/>
              </a:rPr>
              <a:t>Entropy and </a:t>
            </a:r>
            <a:r>
              <a:rPr b="1" dirty="0">
                <a:solidFill>
                  <a:prstClr val="black"/>
                </a:solidFill>
                <a:latin typeface="Arial"/>
                <a:cs typeface="Arial"/>
              </a:rPr>
              <a:t>the </a:t>
            </a:r>
            <a:r>
              <a:rPr b="1" spc="-5" dirty="0">
                <a:solidFill>
                  <a:prstClr val="black"/>
                </a:solidFill>
                <a:latin typeface="Arial"/>
                <a:cs typeface="Arial"/>
              </a:rPr>
              <a:t>Clausius</a:t>
            </a:r>
            <a:r>
              <a:rPr b="1" spc="-35" dirty="0">
                <a:solidFill>
                  <a:prstClr val="black"/>
                </a:solidFill>
                <a:latin typeface="Arial"/>
                <a:cs typeface="Arial"/>
              </a:rPr>
              <a:t> </a:t>
            </a:r>
            <a:r>
              <a:rPr b="1" spc="-5" dirty="0">
                <a:solidFill>
                  <a:prstClr val="black"/>
                </a:solidFill>
                <a:latin typeface="Arial"/>
                <a:cs typeface="Arial"/>
              </a:rPr>
              <a:t>Inequality</a:t>
            </a:r>
            <a:endParaRPr>
              <a:solidFill>
                <a:prstClr val="black"/>
              </a:solidFill>
              <a:latin typeface="Arial"/>
              <a:cs typeface="Arial"/>
            </a:endParaRPr>
          </a:p>
          <a:p>
            <a:pPr>
              <a:spcBef>
                <a:spcPts val="30"/>
              </a:spcBef>
            </a:pPr>
            <a:endParaRPr sz="1850">
              <a:solidFill>
                <a:prstClr val="black"/>
              </a:solidFill>
              <a:latin typeface="Arial"/>
              <a:cs typeface="Arial"/>
            </a:endParaRPr>
          </a:p>
          <a:p>
            <a:pPr marL="12700" marR="5080">
              <a:tabLst>
                <a:tab pos="2231390" algn="l"/>
                <a:tab pos="7109459" algn="l"/>
              </a:tabLst>
            </a:pPr>
            <a:r>
              <a:rPr dirty="0">
                <a:solidFill>
                  <a:prstClr val="black"/>
                </a:solidFill>
                <a:latin typeface="Arial"/>
                <a:cs typeface="Arial"/>
              </a:rPr>
              <a:t>The </a:t>
            </a:r>
            <a:r>
              <a:rPr spc="-5" dirty="0">
                <a:solidFill>
                  <a:prstClr val="black"/>
                </a:solidFill>
                <a:latin typeface="Arial"/>
                <a:cs typeface="Arial"/>
              </a:rPr>
              <a:t>second law of </a:t>
            </a:r>
            <a:r>
              <a:rPr spc="-10" dirty="0">
                <a:solidFill>
                  <a:prstClr val="black"/>
                </a:solidFill>
                <a:latin typeface="Arial"/>
                <a:cs typeface="Arial"/>
              </a:rPr>
              <a:t>thermodynamics leads </a:t>
            </a:r>
            <a:r>
              <a:rPr spc="-5" dirty="0">
                <a:solidFill>
                  <a:prstClr val="black"/>
                </a:solidFill>
                <a:latin typeface="Arial"/>
                <a:cs typeface="Arial"/>
              </a:rPr>
              <a:t>to </a:t>
            </a:r>
            <a:r>
              <a:rPr dirty="0">
                <a:solidFill>
                  <a:prstClr val="black"/>
                </a:solidFill>
                <a:latin typeface="Arial"/>
                <a:cs typeface="Arial"/>
              </a:rPr>
              <a:t>the </a:t>
            </a:r>
            <a:r>
              <a:rPr spc="-10" dirty="0">
                <a:solidFill>
                  <a:prstClr val="black"/>
                </a:solidFill>
                <a:latin typeface="Arial"/>
                <a:cs typeface="Arial"/>
              </a:rPr>
              <a:t>definition of </a:t>
            </a:r>
            <a:r>
              <a:rPr dirty="0">
                <a:solidFill>
                  <a:prstClr val="black"/>
                </a:solidFill>
                <a:latin typeface="Arial"/>
                <a:cs typeface="Arial"/>
              </a:rPr>
              <a:t>a </a:t>
            </a:r>
            <a:r>
              <a:rPr spc="-10" dirty="0">
                <a:solidFill>
                  <a:prstClr val="black"/>
                </a:solidFill>
                <a:latin typeface="Arial"/>
                <a:cs typeface="Arial"/>
              </a:rPr>
              <a:t>new property </a:t>
            </a:r>
            <a:r>
              <a:rPr spc="-5" dirty="0">
                <a:solidFill>
                  <a:prstClr val="black"/>
                </a:solidFill>
                <a:latin typeface="Arial"/>
                <a:cs typeface="Arial"/>
              </a:rPr>
              <a:t>called  </a:t>
            </a:r>
            <a:r>
              <a:rPr spc="-10" dirty="0">
                <a:solidFill>
                  <a:prstClr val="black"/>
                </a:solidFill>
                <a:latin typeface="Arial"/>
                <a:cs typeface="Arial"/>
              </a:rPr>
              <a:t>entropy, </a:t>
            </a:r>
            <a:r>
              <a:rPr dirty="0">
                <a:solidFill>
                  <a:prstClr val="black"/>
                </a:solidFill>
                <a:latin typeface="Arial"/>
                <a:cs typeface="Arial"/>
              </a:rPr>
              <a:t>a </a:t>
            </a:r>
            <a:r>
              <a:rPr spc="-5" dirty="0">
                <a:solidFill>
                  <a:prstClr val="black"/>
                </a:solidFill>
                <a:latin typeface="Arial"/>
                <a:cs typeface="Arial"/>
              </a:rPr>
              <a:t>quantitative measure of microscopic disorder </a:t>
            </a:r>
            <a:r>
              <a:rPr spc="-10" dirty="0">
                <a:solidFill>
                  <a:prstClr val="black"/>
                </a:solidFill>
                <a:latin typeface="Arial"/>
                <a:cs typeface="Arial"/>
              </a:rPr>
              <a:t>for</a:t>
            </a:r>
            <a:r>
              <a:rPr spc="100" dirty="0">
                <a:solidFill>
                  <a:prstClr val="black"/>
                </a:solidFill>
                <a:latin typeface="Arial"/>
                <a:cs typeface="Arial"/>
              </a:rPr>
              <a:t> </a:t>
            </a:r>
            <a:r>
              <a:rPr dirty="0">
                <a:solidFill>
                  <a:prstClr val="black"/>
                </a:solidFill>
                <a:latin typeface="Arial"/>
                <a:cs typeface="Arial"/>
              </a:rPr>
              <a:t>a</a:t>
            </a:r>
            <a:r>
              <a:rPr spc="5" dirty="0">
                <a:solidFill>
                  <a:prstClr val="black"/>
                </a:solidFill>
                <a:latin typeface="Arial"/>
                <a:cs typeface="Arial"/>
              </a:rPr>
              <a:t> </a:t>
            </a:r>
            <a:r>
              <a:rPr spc="-10" dirty="0">
                <a:solidFill>
                  <a:prstClr val="black"/>
                </a:solidFill>
                <a:latin typeface="Arial"/>
                <a:cs typeface="Arial"/>
              </a:rPr>
              <a:t>system.	</a:t>
            </a:r>
            <a:r>
              <a:rPr spc="-5" dirty="0">
                <a:solidFill>
                  <a:prstClr val="black"/>
                </a:solidFill>
                <a:latin typeface="Arial"/>
                <a:cs typeface="Arial"/>
              </a:rPr>
              <a:t>Entropy is</a:t>
            </a:r>
            <a:r>
              <a:rPr spc="-120" dirty="0">
                <a:solidFill>
                  <a:prstClr val="black"/>
                </a:solidFill>
                <a:latin typeface="Arial"/>
                <a:cs typeface="Arial"/>
              </a:rPr>
              <a:t> </a:t>
            </a:r>
            <a:r>
              <a:rPr dirty="0">
                <a:solidFill>
                  <a:prstClr val="black"/>
                </a:solidFill>
                <a:latin typeface="Arial"/>
                <a:cs typeface="Arial"/>
              </a:rPr>
              <a:t>a  </a:t>
            </a:r>
            <a:r>
              <a:rPr spc="-5" dirty="0">
                <a:solidFill>
                  <a:prstClr val="black"/>
                </a:solidFill>
                <a:latin typeface="Arial"/>
                <a:cs typeface="Arial"/>
              </a:rPr>
              <a:t>measure </a:t>
            </a:r>
            <a:r>
              <a:rPr spc="-10" dirty="0">
                <a:solidFill>
                  <a:prstClr val="black"/>
                </a:solidFill>
                <a:latin typeface="Arial"/>
                <a:cs typeface="Arial"/>
              </a:rPr>
              <a:t>of energy that </a:t>
            </a:r>
            <a:r>
              <a:rPr spc="-5" dirty="0">
                <a:solidFill>
                  <a:prstClr val="black"/>
                </a:solidFill>
                <a:latin typeface="Arial"/>
                <a:cs typeface="Arial"/>
              </a:rPr>
              <a:t>is </a:t>
            </a:r>
            <a:r>
              <a:rPr spc="-10" dirty="0">
                <a:solidFill>
                  <a:prstClr val="black"/>
                </a:solidFill>
                <a:latin typeface="Arial"/>
                <a:cs typeface="Arial"/>
              </a:rPr>
              <a:t>no longer available </a:t>
            </a:r>
            <a:r>
              <a:rPr spc="-5" dirty="0">
                <a:solidFill>
                  <a:prstClr val="black"/>
                </a:solidFill>
                <a:latin typeface="Arial"/>
                <a:cs typeface="Arial"/>
              </a:rPr>
              <a:t>to perform </a:t>
            </a:r>
            <a:r>
              <a:rPr spc="-10" dirty="0">
                <a:solidFill>
                  <a:prstClr val="black"/>
                </a:solidFill>
                <a:latin typeface="Arial"/>
                <a:cs typeface="Arial"/>
              </a:rPr>
              <a:t>useful </a:t>
            </a:r>
            <a:r>
              <a:rPr spc="-15" dirty="0">
                <a:solidFill>
                  <a:prstClr val="black"/>
                </a:solidFill>
                <a:latin typeface="Arial"/>
                <a:cs typeface="Arial"/>
              </a:rPr>
              <a:t>work within </a:t>
            </a:r>
            <a:r>
              <a:rPr spc="-5" dirty="0">
                <a:solidFill>
                  <a:prstClr val="black"/>
                </a:solidFill>
                <a:latin typeface="Arial"/>
                <a:cs typeface="Arial"/>
              </a:rPr>
              <a:t>the  current</a:t>
            </a:r>
            <a:r>
              <a:rPr spc="5" dirty="0">
                <a:solidFill>
                  <a:prstClr val="black"/>
                </a:solidFill>
                <a:latin typeface="Arial"/>
                <a:cs typeface="Arial"/>
              </a:rPr>
              <a:t> </a:t>
            </a:r>
            <a:r>
              <a:rPr spc="-5" dirty="0">
                <a:solidFill>
                  <a:prstClr val="black"/>
                </a:solidFill>
                <a:latin typeface="Arial"/>
                <a:cs typeface="Arial"/>
              </a:rPr>
              <a:t>environment.	</a:t>
            </a:r>
            <a:r>
              <a:rPr spc="5" dirty="0">
                <a:solidFill>
                  <a:prstClr val="black"/>
                </a:solidFill>
                <a:latin typeface="Arial"/>
                <a:cs typeface="Arial"/>
              </a:rPr>
              <a:t>To </a:t>
            </a:r>
            <a:r>
              <a:rPr spc="-10" dirty="0">
                <a:solidFill>
                  <a:prstClr val="black"/>
                </a:solidFill>
                <a:latin typeface="Arial"/>
                <a:cs typeface="Arial"/>
              </a:rPr>
              <a:t>obtain </a:t>
            </a:r>
            <a:r>
              <a:rPr spc="-5" dirty="0">
                <a:solidFill>
                  <a:prstClr val="black"/>
                </a:solidFill>
                <a:latin typeface="Arial"/>
                <a:cs typeface="Arial"/>
              </a:rPr>
              <a:t>the </a:t>
            </a:r>
            <a:r>
              <a:rPr spc="-15" dirty="0">
                <a:solidFill>
                  <a:prstClr val="black"/>
                </a:solidFill>
                <a:latin typeface="Arial"/>
                <a:cs typeface="Arial"/>
              </a:rPr>
              <a:t>working </a:t>
            </a:r>
            <a:r>
              <a:rPr spc="-10" dirty="0">
                <a:solidFill>
                  <a:prstClr val="black"/>
                </a:solidFill>
                <a:latin typeface="Arial"/>
                <a:cs typeface="Arial"/>
              </a:rPr>
              <a:t>definition of entropy and, </a:t>
            </a:r>
            <a:r>
              <a:rPr spc="-5" dirty="0">
                <a:solidFill>
                  <a:prstClr val="black"/>
                </a:solidFill>
                <a:latin typeface="Arial"/>
                <a:cs typeface="Arial"/>
              </a:rPr>
              <a:t>thus, the  second </a:t>
            </a:r>
            <a:r>
              <a:rPr spc="-15" dirty="0">
                <a:solidFill>
                  <a:prstClr val="black"/>
                </a:solidFill>
                <a:latin typeface="Arial"/>
                <a:cs typeface="Arial"/>
              </a:rPr>
              <a:t>law, </a:t>
            </a:r>
            <a:r>
              <a:rPr spc="-5" dirty="0">
                <a:solidFill>
                  <a:prstClr val="black"/>
                </a:solidFill>
                <a:latin typeface="Arial"/>
                <a:cs typeface="Arial"/>
              </a:rPr>
              <a:t>let's derive the </a:t>
            </a:r>
            <a:r>
              <a:rPr spc="-10" dirty="0">
                <a:solidFill>
                  <a:prstClr val="black"/>
                </a:solidFill>
                <a:latin typeface="Arial"/>
                <a:cs typeface="Arial"/>
              </a:rPr>
              <a:t>Clausius</a:t>
            </a:r>
            <a:r>
              <a:rPr spc="-5" dirty="0">
                <a:solidFill>
                  <a:prstClr val="black"/>
                </a:solidFill>
                <a:latin typeface="Arial"/>
                <a:cs typeface="Arial"/>
              </a:rPr>
              <a:t> </a:t>
            </a:r>
            <a:r>
              <a:rPr spc="-10" dirty="0">
                <a:solidFill>
                  <a:prstClr val="black"/>
                </a:solidFill>
                <a:latin typeface="Arial"/>
                <a:cs typeface="Arial"/>
              </a:rPr>
              <a:t>inequality.</a:t>
            </a:r>
            <a:endParaRPr>
              <a:solidFill>
                <a:prstClr val="black"/>
              </a:solidFill>
              <a:latin typeface="Arial"/>
              <a:cs typeface="Arial"/>
            </a:endParaRPr>
          </a:p>
          <a:p>
            <a:pPr>
              <a:spcBef>
                <a:spcPts val="35"/>
              </a:spcBef>
            </a:pPr>
            <a:endParaRPr sz="1850">
              <a:solidFill>
                <a:prstClr val="black"/>
              </a:solidFill>
              <a:latin typeface="Arial"/>
              <a:cs typeface="Arial"/>
            </a:endParaRPr>
          </a:p>
          <a:p>
            <a:pPr marL="12700" marR="110489"/>
            <a:r>
              <a:rPr spc="-10" dirty="0">
                <a:solidFill>
                  <a:prstClr val="black"/>
                </a:solidFill>
                <a:latin typeface="Arial"/>
                <a:cs typeface="Arial"/>
              </a:rPr>
              <a:t>Consider </a:t>
            </a:r>
            <a:r>
              <a:rPr dirty="0">
                <a:solidFill>
                  <a:prstClr val="black"/>
                </a:solidFill>
                <a:latin typeface="Arial"/>
                <a:cs typeface="Arial"/>
              </a:rPr>
              <a:t>a </a:t>
            </a:r>
            <a:r>
              <a:rPr spc="-10" dirty="0">
                <a:solidFill>
                  <a:prstClr val="black"/>
                </a:solidFill>
                <a:latin typeface="Arial"/>
                <a:cs typeface="Arial"/>
              </a:rPr>
              <a:t>heat </a:t>
            </a:r>
            <a:r>
              <a:rPr spc="-5" dirty="0">
                <a:solidFill>
                  <a:prstClr val="black"/>
                </a:solidFill>
                <a:latin typeface="Arial"/>
                <a:cs typeface="Arial"/>
              </a:rPr>
              <a:t>reservoir giving </a:t>
            </a:r>
            <a:r>
              <a:rPr spc="-10" dirty="0">
                <a:solidFill>
                  <a:prstClr val="black"/>
                </a:solidFill>
                <a:latin typeface="Arial"/>
                <a:cs typeface="Arial"/>
              </a:rPr>
              <a:t>up heat </a:t>
            </a:r>
            <a:r>
              <a:rPr spc="-5" dirty="0">
                <a:solidFill>
                  <a:prstClr val="black"/>
                </a:solidFill>
                <a:latin typeface="Arial"/>
                <a:cs typeface="Arial"/>
              </a:rPr>
              <a:t>to </a:t>
            </a:r>
            <a:r>
              <a:rPr dirty="0">
                <a:solidFill>
                  <a:prstClr val="black"/>
                </a:solidFill>
                <a:latin typeface="Arial"/>
                <a:cs typeface="Arial"/>
              </a:rPr>
              <a:t>a </a:t>
            </a:r>
            <a:r>
              <a:rPr spc="-5" dirty="0">
                <a:solidFill>
                  <a:prstClr val="black"/>
                </a:solidFill>
                <a:latin typeface="Arial"/>
                <a:cs typeface="Arial"/>
              </a:rPr>
              <a:t>reversible </a:t>
            </a:r>
            <a:r>
              <a:rPr spc="-10" dirty="0">
                <a:solidFill>
                  <a:prstClr val="black"/>
                </a:solidFill>
                <a:latin typeface="Arial"/>
                <a:cs typeface="Arial"/>
              </a:rPr>
              <a:t>heat engine, </a:t>
            </a:r>
            <a:r>
              <a:rPr spc="-15" dirty="0">
                <a:solidFill>
                  <a:prstClr val="black"/>
                </a:solidFill>
                <a:latin typeface="Arial"/>
                <a:cs typeface="Arial"/>
              </a:rPr>
              <a:t>which </a:t>
            </a:r>
            <a:r>
              <a:rPr spc="-5" dirty="0">
                <a:solidFill>
                  <a:prstClr val="black"/>
                </a:solidFill>
                <a:latin typeface="Arial"/>
                <a:cs typeface="Arial"/>
              </a:rPr>
              <a:t>in turn  </a:t>
            </a:r>
            <a:r>
              <a:rPr spc="-10" dirty="0">
                <a:solidFill>
                  <a:prstClr val="black"/>
                </a:solidFill>
                <a:latin typeface="Arial"/>
                <a:cs typeface="Arial"/>
              </a:rPr>
              <a:t>gives </a:t>
            </a:r>
            <a:r>
              <a:rPr spc="-5" dirty="0">
                <a:solidFill>
                  <a:prstClr val="black"/>
                </a:solidFill>
                <a:latin typeface="Arial"/>
                <a:cs typeface="Arial"/>
              </a:rPr>
              <a:t>up </a:t>
            </a:r>
            <a:r>
              <a:rPr spc="-10" dirty="0">
                <a:solidFill>
                  <a:prstClr val="black"/>
                </a:solidFill>
                <a:latin typeface="Arial"/>
                <a:cs typeface="Arial"/>
              </a:rPr>
              <a:t>heat </a:t>
            </a:r>
            <a:r>
              <a:rPr spc="-5" dirty="0">
                <a:solidFill>
                  <a:prstClr val="black"/>
                </a:solidFill>
                <a:latin typeface="Arial"/>
                <a:cs typeface="Arial"/>
              </a:rPr>
              <a:t>to </a:t>
            </a:r>
            <a:r>
              <a:rPr dirty="0">
                <a:solidFill>
                  <a:prstClr val="black"/>
                </a:solidFill>
                <a:latin typeface="Arial"/>
                <a:cs typeface="Arial"/>
              </a:rPr>
              <a:t>a </a:t>
            </a:r>
            <a:r>
              <a:rPr spc="-10" dirty="0">
                <a:solidFill>
                  <a:prstClr val="black"/>
                </a:solidFill>
                <a:latin typeface="Arial"/>
                <a:cs typeface="Arial"/>
              </a:rPr>
              <a:t>piston-cylinder </a:t>
            </a:r>
            <a:r>
              <a:rPr spc="-5" dirty="0">
                <a:solidFill>
                  <a:prstClr val="black"/>
                </a:solidFill>
                <a:latin typeface="Arial"/>
                <a:cs typeface="Arial"/>
              </a:rPr>
              <a:t>device as </a:t>
            </a:r>
            <a:r>
              <a:rPr spc="-15" dirty="0">
                <a:solidFill>
                  <a:prstClr val="black"/>
                </a:solidFill>
                <a:latin typeface="Arial"/>
                <a:cs typeface="Arial"/>
              </a:rPr>
              <a:t>shown</a:t>
            </a:r>
            <a:r>
              <a:rPr spc="30" dirty="0">
                <a:solidFill>
                  <a:prstClr val="black"/>
                </a:solidFill>
                <a:latin typeface="Arial"/>
                <a:cs typeface="Arial"/>
              </a:rPr>
              <a:t> </a:t>
            </a:r>
            <a:r>
              <a:rPr spc="-15" dirty="0">
                <a:solidFill>
                  <a:prstClr val="black"/>
                </a:solidFill>
                <a:latin typeface="Arial"/>
                <a:cs typeface="Arial"/>
              </a:rPr>
              <a:t>below.</a:t>
            </a:r>
            <a:endParaRPr>
              <a:solidFill>
                <a:prstClr val="black"/>
              </a:solidFill>
              <a:latin typeface="Arial"/>
              <a:cs typeface="Arial"/>
            </a:endParaRPr>
          </a:p>
        </p:txBody>
      </p:sp>
      <p:sp>
        <p:nvSpPr>
          <p:cNvPr id="3" name="object 3"/>
          <p:cNvSpPr/>
          <p:nvPr/>
        </p:nvSpPr>
        <p:spPr>
          <a:xfrm>
            <a:off x="4800600" y="2895600"/>
            <a:ext cx="2694940" cy="38862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529579" y="3774440"/>
            <a:ext cx="445770" cy="0"/>
          </a:xfrm>
          <a:custGeom>
            <a:avLst/>
            <a:gdLst/>
            <a:ahLst/>
            <a:cxnLst/>
            <a:rect l="l" t="t" r="r" b="b"/>
            <a:pathLst>
              <a:path w="445770">
                <a:moveTo>
                  <a:pt x="0" y="0"/>
                </a:moveTo>
                <a:lnTo>
                  <a:pt x="445770" y="0"/>
                </a:lnTo>
              </a:path>
            </a:pathLst>
          </a:custGeom>
          <a:ln w="10160">
            <a:solidFill>
              <a:srgbClr val="000000"/>
            </a:solidFill>
          </a:ln>
        </p:spPr>
        <p:txBody>
          <a:bodyPr wrap="square" lIns="0" tIns="0" rIns="0" bIns="0" rtlCol="0"/>
          <a:lstStyle/>
          <a:p>
            <a:endParaRPr>
              <a:solidFill>
                <a:prstClr val="black"/>
              </a:solidFill>
              <a:latin typeface="Calibri"/>
            </a:endParaRPr>
          </a:p>
        </p:txBody>
      </p:sp>
      <p:sp>
        <p:nvSpPr>
          <p:cNvPr id="3" name="object 3"/>
          <p:cNvSpPr/>
          <p:nvPr/>
        </p:nvSpPr>
        <p:spPr>
          <a:xfrm>
            <a:off x="6256020" y="3774440"/>
            <a:ext cx="327660" cy="0"/>
          </a:xfrm>
          <a:custGeom>
            <a:avLst/>
            <a:gdLst/>
            <a:ahLst/>
            <a:cxnLst/>
            <a:rect l="l" t="t" r="r" b="b"/>
            <a:pathLst>
              <a:path w="327660">
                <a:moveTo>
                  <a:pt x="0" y="0"/>
                </a:moveTo>
                <a:lnTo>
                  <a:pt x="327659" y="0"/>
                </a:lnTo>
              </a:path>
            </a:pathLst>
          </a:custGeom>
          <a:ln w="10160">
            <a:solidFill>
              <a:srgbClr val="000000"/>
            </a:solidFill>
          </a:ln>
        </p:spPr>
        <p:txBody>
          <a:bodyPr wrap="square" lIns="0" tIns="0" rIns="0" bIns="0" rtlCol="0"/>
          <a:lstStyle/>
          <a:p>
            <a:endParaRPr>
              <a:solidFill>
                <a:prstClr val="black"/>
              </a:solidFill>
              <a:latin typeface="Calibri"/>
            </a:endParaRPr>
          </a:p>
        </p:txBody>
      </p:sp>
      <p:sp>
        <p:nvSpPr>
          <p:cNvPr id="4" name="object 4"/>
          <p:cNvSpPr txBox="1"/>
          <p:nvPr/>
        </p:nvSpPr>
        <p:spPr>
          <a:xfrm>
            <a:off x="1714500" y="156210"/>
            <a:ext cx="8573770" cy="3948429"/>
          </a:xfrm>
          <a:prstGeom prst="rect">
            <a:avLst/>
          </a:prstGeom>
        </p:spPr>
        <p:txBody>
          <a:bodyPr vert="horz" wrap="square" lIns="0" tIns="12700" rIns="0" bIns="0" rtlCol="0">
            <a:spAutoFit/>
          </a:bodyPr>
          <a:lstStyle/>
          <a:p>
            <a:pPr marL="50800" marR="43180">
              <a:spcBef>
                <a:spcPts val="100"/>
              </a:spcBef>
            </a:pPr>
            <a:r>
              <a:rPr dirty="0">
                <a:solidFill>
                  <a:prstClr val="black"/>
                </a:solidFill>
                <a:latin typeface="Arial"/>
                <a:cs typeface="Arial"/>
              </a:rPr>
              <a:t>We </a:t>
            </a:r>
            <a:r>
              <a:rPr spc="-10" dirty="0">
                <a:solidFill>
                  <a:prstClr val="black"/>
                </a:solidFill>
                <a:latin typeface="Arial"/>
                <a:cs typeface="Arial"/>
              </a:rPr>
              <a:t>apply </a:t>
            </a:r>
            <a:r>
              <a:rPr spc="-5" dirty="0">
                <a:solidFill>
                  <a:prstClr val="black"/>
                </a:solidFill>
                <a:latin typeface="Arial"/>
                <a:cs typeface="Arial"/>
              </a:rPr>
              <a:t>the first </a:t>
            </a:r>
            <a:r>
              <a:rPr spc="-10" dirty="0">
                <a:solidFill>
                  <a:prstClr val="black"/>
                </a:solidFill>
                <a:latin typeface="Arial"/>
                <a:cs typeface="Arial"/>
              </a:rPr>
              <a:t>law on </a:t>
            </a:r>
            <a:r>
              <a:rPr spc="-5" dirty="0">
                <a:solidFill>
                  <a:prstClr val="black"/>
                </a:solidFill>
                <a:latin typeface="Arial"/>
                <a:cs typeface="Arial"/>
              </a:rPr>
              <a:t>an incremental basis to </a:t>
            </a:r>
            <a:r>
              <a:rPr dirty="0">
                <a:solidFill>
                  <a:prstClr val="black"/>
                </a:solidFill>
                <a:latin typeface="Arial"/>
                <a:cs typeface="Arial"/>
              </a:rPr>
              <a:t>the </a:t>
            </a:r>
            <a:r>
              <a:rPr spc="-10" dirty="0">
                <a:solidFill>
                  <a:prstClr val="black"/>
                </a:solidFill>
                <a:latin typeface="Arial"/>
                <a:cs typeface="Arial"/>
              </a:rPr>
              <a:t>combined system composed of  </a:t>
            </a:r>
            <a:r>
              <a:rPr spc="-5" dirty="0">
                <a:solidFill>
                  <a:prstClr val="black"/>
                </a:solidFill>
                <a:latin typeface="Arial"/>
                <a:cs typeface="Arial"/>
              </a:rPr>
              <a:t>the </a:t>
            </a:r>
            <a:r>
              <a:rPr spc="-10" dirty="0">
                <a:solidFill>
                  <a:prstClr val="black"/>
                </a:solidFill>
                <a:latin typeface="Arial"/>
                <a:cs typeface="Arial"/>
              </a:rPr>
              <a:t>heat engine and </a:t>
            </a:r>
            <a:r>
              <a:rPr spc="-5" dirty="0">
                <a:solidFill>
                  <a:prstClr val="black"/>
                </a:solidFill>
                <a:latin typeface="Arial"/>
                <a:cs typeface="Arial"/>
              </a:rPr>
              <a:t>the</a:t>
            </a:r>
            <a:r>
              <a:rPr spc="15" dirty="0">
                <a:solidFill>
                  <a:prstClr val="black"/>
                </a:solidFill>
                <a:latin typeface="Arial"/>
                <a:cs typeface="Arial"/>
              </a:rPr>
              <a:t> </a:t>
            </a:r>
            <a:r>
              <a:rPr spc="-5" dirty="0">
                <a:solidFill>
                  <a:prstClr val="black"/>
                </a:solidFill>
                <a:latin typeface="Arial"/>
                <a:cs typeface="Arial"/>
              </a:rPr>
              <a:t>system.</a:t>
            </a:r>
            <a:endParaRPr>
              <a:solidFill>
                <a:prstClr val="black"/>
              </a:solidFill>
              <a:latin typeface="Arial"/>
              <a:cs typeface="Arial"/>
            </a:endParaRPr>
          </a:p>
          <a:p>
            <a:pPr marR="2950845" algn="r">
              <a:lnSpc>
                <a:spcPts val="1639"/>
              </a:lnSpc>
            </a:pPr>
            <a:r>
              <a:rPr sz="1650" i="1" spc="10" dirty="0">
                <a:solidFill>
                  <a:prstClr val="black"/>
                </a:solidFill>
                <a:latin typeface="Times New Roman"/>
                <a:cs typeface="Times New Roman"/>
              </a:rPr>
              <a:t>E</a:t>
            </a:r>
            <a:r>
              <a:rPr sz="1425" i="1" spc="15" baseline="-23391" dirty="0">
                <a:solidFill>
                  <a:prstClr val="black"/>
                </a:solidFill>
                <a:latin typeface="Times New Roman"/>
                <a:cs typeface="Times New Roman"/>
              </a:rPr>
              <a:t>in  </a:t>
            </a:r>
            <a:r>
              <a:rPr sz="1650" dirty="0">
                <a:solidFill>
                  <a:prstClr val="black"/>
                </a:solidFill>
                <a:latin typeface="Symbol"/>
                <a:cs typeface="Symbol"/>
              </a:rPr>
              <a:t></a:t>
            </a:r>
            <a:r>
              <a:rPr sz="1650" dirty="0">
                <a:solidFill>
                  <a:prstClr val="black"/>
                </a:solidFill>
                <a:latin typeface="Times New Roman"/>
                <a:cs typeface="Times New Roman"/>
              </a:rPr>
              <a:t> </a:t>
            </a:r>
            <a:r>
              <a:rPr sz="1650" i="1" spc="15" dirty="0">
                <a:solidFill>
                  <a:prstClr val="black"/>
                </a:solidFill>
                <a:latin typeface="Times New Roman"/>
                <a:cs typeface="Times New Roman"/>
              </a:rPr>
              <a:t>E</a:t>
            </a:r>
            <a:r>
              <a:rPr sz="1425" i="1" spc="22" baseline="-23391" dirty="0">
                <a:solidFill>
                  <a:prstClr val="black"/>
                </a:solidFill>
                <a:latin typeface="Times New Roman"/>
                <a:cs typeface="Times New Roman"/>
              </a:rPr>
              <a:t>out   </a:t>
            </a:r>
            <a:r>
              <a:rPr sz="1650" dirty="0">
                <a:solidFill>
                  <a:prstClr val="black"/>
                </a:solidFill>
                <a:latin typeface="Symbol"/>
                <a:cs typeface="Symbol"/>
              </a:rPr>
              <a:t></a:t>
            </a:r>
            <a:r>
              <a:rPr sz="1650" spc="-204" dirty="0">
                <a:solidFill>
                  <a:prstClr val="black"/>
                </a:solidFill>
                <a:latin typeface="Times New Roman"/>
                <a:cs typeface="Times New Roman"/>
              </a:rPr>
              <a:t> </a:t>
            </a:r>
            <a:r>
              <a:rPr sz="1650" spc="20" dirty="0">
                <a:solidFill>
                  <a:prstClr val="black"/>
                </a:solidFill>
                <a:latin typeface="Symbol"/>
                <a:cs typeface="Symbol"/>
              </a:rPr>
              <a:t></a:t>
            </a:r>
            <a:r>
              <a:rPr sz="1650" i="1" spc="20" dirty="0">
                <a:solidFill>
                  <a:prstClr val="black"/>
                </a:solidFill>
                <a:latin typeface="Times New Roman"/>
                <a:cs typeface="Times New Roman"/>
              </a:rPr>
              <a:t>E</a:t>
            </a:r>
            <a:r>
              <a:rPr sz="1425" i="1" spc="30" baseline="-23391" dirty="0">
                <a:solidFill>
                  <a:prstClr val="black"/>
                </a:solidFill>
                <a:latin typeface="Times New Roman"/>
                <a:cs typeface="Times New Roman"/>
              </a:rPr>
              <a:t>c</a:t>
            </a:r>
            <a:endParaRPr sz="1425" baseline="-23391">
              <a:solidFill>
                <a:prstClr val="black"/>
              </a:solidFill>
              <a:latin typeface="Times New Roman"/>
              <a:cs typeface="Times New Roman"/>
            </a:endParaRPr>
          </a:p>
          <a:p>
            <a:pPr marR="2980055" algn="r">
              <a:spcBef>
                <a:spcPts val="480"/>
              </a:spcBef>
            </a:pPr>
            <a:r>
              <a:rPr sz="1700" spc="-15" dirty="0">
                <a:solidFill>
                  <a:prstClr val="black"/>
                </a:solidFill>
                <a:latin typeface="Symbol"/>
                <a:cs typeface="Symbol"/>
              </a:rPr>
              <a:t></a:t>
            </a:r>
            <a:r>
              <a:rPr sz="1650" i="1" spc="-15" dirty="0">
                <a:solidFill>
                  <a:prstClr val="black"/>
                </a:solidFill>
                <a:latin typeface="Times New Roman"/>
                <a:cs typeface="Times New Roman"/>
              </a:rPr>
              <a:t>Q</a:t>
            </a:r>
            <a:r>
              <a:rPr sz="1425" i="1" spc="-22" baseline="-23391" dirty="0">
                <a:solidFill>
                  <a:prstClr val="black"/>
                </a:solidFill>
                <a:latin typeface="Times New Roman"/>
                <a:cs typeface="Times New Roman"/>
              </a:rPr>
              <a:t>R  </a:t>
            </a:r>
            <a:r>
              <a:rPr sz="1650" dirty="0">
                <a:solidFill>
                  <a:prstClr val="black"/>
                </a:solidFill>
                <a:latin typeface="Symbol"/>
                <a:cs typeface="Symbol"/>
              </a:rPr>
              <a:t></a:t>
            </a:r>
            <a:r>
              <a:rPr sz="1650" dirty="0">
                <a:solidFill>
                  <a:prstClr val="black"/>
                </a:solidFill>
                <a:latin typeface="Times New Roman"/>
                <a:cs typeface="Times New Roman"/>
              </a:rPr>
              <a:t> </a:t>
            </a:r>
            <a:r>
              <a:rPr sz="1650" spc="-35" dirty="0">
                <a:solidFill>
                  <a:prstClr val="black"/>
                </a:solidFill>
                <a:latin typeface="Times New Roman"/>
                <a:cs typeface="Times New Roman"/>
              </a:rPr>
              <a:t>(</a:t>
            </a:r>
            <a:r>
              <a:rPr sz="1700" spc="-35" dirty="0">
                <a:solidFill>
                  <a:prstClr val="black"/>
                </a:solidFill>
                <a:latin typeface="Symbol"/>
                <a:cs typeface="Symbol"/>
              </a:rPr>
              <a:t></a:t>
            </a:r>
            <a:r>
              <a:rPr sz="1650" i="1" spc="-35" dirty="0">
                <a:solidFill>
                  <a:prstClr val="black"/>
                </a:solidFill>
                <a:latin typeface="Times New Roman"/>
                <a:cs typeface="Times New Roman"/>
              </a:rPr>
              <a:t>W</a:t>
            </a:r>
            <a:r>
              <a:rPr sz="1425" i="1" spc="-52" baseline="-23391" dirty="0">
                <a:solidFill>
                  <a:prstClr val="black"/>
                </a:solidFill>
                <a:latin typeface="Times New Roman"/>
                <a:cs typeface="Times New Roman"/>
              </a:rPr>
              <a:t>rev  </a:t>
            </a:r>
            <a:r>
              <a:rPr sz="1650" dirty="0">
                <a:solidFill>
                  <a:prstClr val="black"/>
                </a:solidFill>
                <a:latin typeface="Symbol"/>
                <a:cs typeface="Symbol"/>
              </a:rPr>
              <a:t></a:t>
            </a:r>
            <a:r>
              <a:rPr sz="1650" dirty="0">
                <a:solidFill>
                  <a:prstClr val="black"/>
                </a:solidFill>
                <a:latin typeface="Times New Roman"/>
                <a:cs typeface="Times New Roman"/>
              </a:rPr>
              <a:t> </a:t>
            </a:r>
            <a:r>
              <a:rPr sz="1700" spc="-30" dirty="0">
                <a:solidFill>
                  <a:prstClr val="black"/>
                </a:solidFill>
                <a:latin typeface="Symbol"/>
                <a:cs typeface="Symbol"/>
              </a:rPr>
              <a:t></a:t>
            </a:r>
            <a:r>
              <a:rPr sz="1650" i="1" spc="-30" dirty="0">
                <a:solidFill>
                  <a:prstClr val="black"/>
                </a:solidFill>
                <a:latin typeface="Times New Roman"/>
                <a:cs typeface="Times New Roman"/>
              </a:rPr>
              <a:t>W</a:t>
            </a:r>
            <a:r>
              <a:rPr sz="1425" i="1" spc="-44" baseline="-23391" dirty="0">
                <a:solidFill>
                  <a:prstClr val="black"/>
                </a:solidFill>
                <a:latin typeface="Times New Roman"/>
                <a:cs typeface="Times New Roman"/>
              </a:rPr>
              <a:t>sys </a:t>
            </a:r>
            <a:r>
              <a:rPr sz="1650" dirty="0">
                <a:solidFill>
                  <a:prstClr val="black"/>
                </a:solidFill>
                <a:latin typeface="Times New Roman"/>
                <a:cs typeface="Times New Roman"/>
              </a:rPr>
              <a:t>) </a:t>
            </a:r>
            <a:r>
              <a:rPr sz="1650" dirty="0">
                <a:solidFill>
                  <a:prstClr val="black"/>
                </a:solidFill>
                <a:latin typeface="Symbol"/>
                <a:cs typeface="Symbol"/>
              </a:rPr>
              <a:t></a:t>
            </a:r>
            <a:r>
              <a:rPr sz="1650" spc="-254" dirty="0">
                <a:solidFill>
                  <a:prstClr val="black"/>
                </a:solidFill>
                <a:latin typeface="Times New Roman"/>
                <a:cs typeface="Times New Roman"/>
              </a:rPr>
              <a:t> </a:t>
            </a:r>
            <a:r>
              <a:rPr sz="1650" i="1" spc="20" dirty="0">
                <a:solidFill>
                  <a:prstClr val="black"/>
                </a:solidFill>
                <a:latin typeface="Times New Roman"/>
                <a:cs typeface="Times New Roman"/>
              </a:rPr>
              <a:t>dE</a:t>
            </a:r>
            <a:r>
              <a:rPr sz="1425" i="1" spc="30" baseline="-23391" dirty="0">
                <a:solidFill>
                  <a:prstClr val="black"/>
                </a:solidFill>
                <a:latin typeface="Times New Roman"/>
                <a:cs typeface="Times New Roman"/>
              </a:rPr>
              <a:t>c</a:t>
            </a:r>
            <a:endParaRPr sz="1425" baseline="-23391">
              <a:solidFill>
                <a:prstClr val="black"/>
              </a:solidFill>
              <a:latin typeface="Times New Roman"/>
              <a:cs typeface="Times New Roman"/>
            </a:endParaRPr>
          </a:p>
          <a:p>
            <a:pPr marL="52069" marR="426084">
              <a:lnSpc>
                <a:spcPct val="118100"/>
              </a:lnSpc>
              <a:spcBef>
                <a:spcPts val="1130"/>
              </a:spcBef>
              <a:tabLst>
                <a:tab pos="2015489" algn="l"/>
                <a:tab pos="4978400" algn="l"/>
              </a:tabLst>
            </a:pPr>
            <a:r>
              <a:rPr spc="-15" dirty="0">
                <a:solidFill>
                  <a:prstClr val="black"/>
                </a:solidFill>
                <a:latin typeface="Arial"/>
                <a:cs typeface="Arial"/>
              </a:rPr>
              <a:t>where </a:t>
            </a:r>
            <a:r>
              <a:rPr i="1" spc="-5" dirty="0">
                <a:solidFill>
                  <a:prstClr val="black"/>
                </a:solidFill>
                <a:latin typeface="Arial"/>
                <a:cs typeface="Arial"/>
              </a:rPr>
              <a:t>E</a:t>
            </a:r>
            <a:r>
              <a:rPr sz="1575" i="1" spc="-7" baseline="-29100" dirty="0">
                <a:solidFill>
                  <a:prstClr val="black"/>
                </a:solidFill>
                <a:latin typeface="Arial"/>
                <a:cs typeface="Arial"/>
              </a:rPr>
              <a:t>c  </a:t>
            </a:r>
            <a:r>
              <a:rPr spc="-5" dirty="0">
                <a:solidFill>
                  <a:prstClr val="black"/>
                </a:solidFill>
                <a:latin typeface="Arial"/>
                <a:cs typeface="Arial"/>
              </a:rPr>
              <a:t>is the </a:t>
            </a:r>
            <a:r>
              <a:rPr spc="-10" dirty="0">
                <a:solidFill>
                  <a:prstClr val="black"/>
                </a:solidFill>
                <a:latin typeface="Arial"/>
                <a:cs typeface="Arial"/>
              </a:rPr>
              <a:t>energy </a:t>
            </a:r>
            <a:r>
              <a:rPr spc="-5" dirty="0">
                <a:solidFill>
                  <a:prstClr val="black"/>
                </a:solidFill>
                <a:latin typeface="Arial"/>
                <a:cs typeface="Arial"/>
              </a:rPr>
              <a:t>of the</a:t>
            </a:r>
            <a:r>
              <a:rPr spc="-15" dirty="0">
                <a:solidFill>
                  <a:prstClr val="black"/>
                </a:solidFill>
                <a:latin typeface="Arial"/>
                <a:cs typeface="Arial"/>
              </a:rPr>
              <a:t> </a:t>
            </a:r>
            <a:r>
              <a:rPr spc="-5" dirty="0">
                <a:solidFill>
                  <a:prstClr val="black"/>
                </a:solidFill>
                <a:latin typeface="Arial"/>
                <a:cs typeface="Arial"/>
              </a:rPr>
              <a:t>combined</a:t>
            </a:r>
            <a:r>
              <a:rPr dirty="0">
                <a:solidFill>
                  <a:prstClr val="black"/>
                </a:solidFill>
                <a:latin typeface="Arial"/>
                <a:cs typeface="Arial"/>
              </a:rPr>
              <a:t> </a:t>
            </a:r>
            <a:r>
              <a:rPr spc="-10" dirty="0">
                <a:solidFill>
                  <a:prstClr val="black"/>
                </a:solidFill>
                <a:latin typeface="Arial"/>
                <a:cs typeface="Arial"/>
              </a:rPr>
              <a:t>system.	Let </a:t>
            </a:r>
            <a:r>
              <a:rPr i="1" spc="10" dirty="0">
                <a:solidFill>
                  <a:prstClr val="black"/>
                </a:solidFill>
                <a:latin typeface="Arial"/>
                <a:cs typeface="Arial"/>
              </a:rPr>
              <a:t>W</a:t>
            </a:r>
            <a:r>
              <a:rPr sz="1575" i="1" spc="15" baseline="-29100" dirty="0">
                <a:solidFill>
                  <a:prstClr val="black"/>
                </a:solidFill>
                <a:latin typeface="Arial"/>
                <a:cs typeface="Arial"/>
              </a:rPr>
              <a:t>c </a:t>
            </a:r>
            <a:r>
              <a:rPr spc="-10" dirty="0">
                <a:solidFill>
                  <a:prstClr val="black"/>
                </a:solidFill>
                <a:latin typeface="Arial"/>
                <a:cs typeface="Arial"/>
              </a:rPr>
              <a:t>be </a:t>
            </a:r>
            <a:r>
              <a:rPr dirty="0">
                <a:solidFill>
                  <a:prstClr val="black"/>
                </a:solidFill>
                <a:latin typeface="Arial"/>
                <a:cs typeface="Arial"/>
              </a:rPr>
              <a:t>the </a:t>
            </a:r>
            <a:r>
              <a:rPr spc="-15" dirty="0">
                <a:solidFill>
                  <a:prstClr val="black"/>
                </a:solidFill>
                <a:latin typeface="Arial"/>
                <a:cs typeface="Arial"/>
              </a:rPr>
              <a:t>work </a:t>
            </a:r>
            <a:r>
              <a:rPr spc="-10" dirty="0">
                <a:solidFill>
                  <a:prstClr val="black"/>
                </a:solidFill>
                <a:latin typeface="Arial"/>
                <a:cs typeface="Arial"/>
              </a:rPr>
              <a:t>done </a:t>
            </a:r>
            <a:r>
              <a:rPr spc="-5" dirty="0">
                <a:solidFill>
                  <a:prstClr val="black"/>
                </a:solidFill>
                <a:latin typeface="Arial"/>
                <a:cs typeface="Arial"/>
              </a:rPr>
              <a:t>by the  combined</a:t>
            </a:r>
            <a:r>
              <a:rPr dirty="0">
                <a:solidFill>
                  <a:prstClr val="black"/>
                </a:solidFill>
                <a:latin typeface="Arial"/>
                <a:cs typeface="Arial"/>
              </a:rPr>
              <a:t> </a:t>
            </a:r>
            <a:r>
              <a:rPr spc="-10" dirty="0">
                <a:solidFill>
                  <a:prstClr val="black"/>
                </a:solidFill>
                <a:latin typeface="Arial"/>
                <a:cs typeface="Arial"/>
              </a:rPr>
              <a:t>system.	</a:t>
            </a:r>
            <a:r>
              <a:rPr spc="-5" dirty="0">
                <a:solidFill>
                  <a:prstClr val="black"/>
                </a:solidFill>
                <a:latin typeface="Arial"/>
                <a:cs typeface="Arial"/>
              </a:rPr>
              <a:t>Then </a:t>
            </a:r>
            <a:r>
              <a:rPr dirty="0">
                <a:solidFill>
                  <a:prstClr val="black"/>
                </a:solidFill>
                <a:latin typeface="Arial"/>
                <a:cs typeface="Arial"/>
              </a:rPr>
              <a:t>the </a:t>
            </a:r>
            <a:r>
              <a:rPr spc="-5" dirty="0">
                <a:solidFill>
                  <a:prstClr val="black"/>
                </a:solidFill>
                <a:latin typeface="Arial"/>
                <a:cs typeface="Arial"/>
              </a:rPr>
              <a:t>first </a:t>
            </a:r>
            <a:r>
              <a:rPr spc="-10" dirty="0">
                <a:solidFill>
                  <a:prstClr val="black"/>
                </a:solidFill>
                <a:latin typeface="Arial"/>
                <a:cs typeface="Arial"/>
              </a:rPr>
              <a:t>law</a:t>
            </a:r>
            <a:r>
              <a:rPr spc="-40" dirty="0">
                <a:solidFill>
                  <a:prstClr val="black"/>
                </a:solidFill>
                <a:latin typeface="Arial"/>
                <a:cs typeface="Arial"/>
              </a:rPr>
              <a:t> </a:t>
            </a:r>
            <a:r>
              <a:rPr spc="-10" dirty="0">
                <a:solidFill>
                  <a:prstClr val="black"/>
                </a:solidFill>
                <a:latin typeface="Arial"/>
                <a:cs typeface="Arial"/>
              </a:rPr>
              <a:t>becomes</a:t>
            </a:r>
            <a:endParaRPr>
              <a:solidFill>
                <a:prstClr val="black"/>
              </a:solidFill>
              <a:latin typeface="Arial"/>
              <a:cs typeface="Arial"/>
            </a:endParaRPr>
          </a:p>
          <a:p>
            <a:pPr marL="3340100">
              <a:lnSpc>
                <a:spcPts val="2690"/>
              </a:lnSpc>
            </a:pPr>
            <a:r>
              <a:rPr sz="2300" spc="-85" dirty="0">
                <a:solidFill>
                  <a:prstClr val="black"/>
                </a:solidFill>
                <a:latin typeface="Symbol"/>
                <a:cs typeface="Symbol"/>
              </a:rPr>
              <a:t></a:t>
            </a:r>
            <a:r>
              <a:rPr sz="2200" i="1" spc="-85" dirty="0">
                <a:solidFill>
                  <a:prstClr val="black"/>
                </a:solidFill>
                <a:latin typeface="Times New Roman"/>
                <a:cs typeface="Times New Roman"/>
              </a:rPr>
              <a:t>W</a:t>
            </a:r>
            <a:r>
              <a:rPr sz="1950" i="1" spc="-127" baseline="-23504" dirty="0">
                <a:solidFill>
                  <a:prstClr val="black"/>
                </a:solidFill>
                <a:latin typeface="Times New Roman"/>
                <a:cs typeface="Times New Roman"/>
              </a:rPr>
              <a:t>c </a:t>
            </a:r>
            <a:r>
              <a:rPr sz="2200" spc="10" dirty="0">
                <a:solidFill>
                  <a:prstClr val="black"/>
                </a:solidFill>
                <a:latin typeface="Symbol"/>
                <a:cs typeface="Symbol"/>
              </a:rPr>
              <a:t></a:t>
            </a:r>
            <a:r>
              <a:rPr sz="2200" spc="10" dirty="0">
                <a:solidFill>
                  <a:prstClr val="black"/>
                </a:solidFill>
                <a:latin typeface="Times New Roman"/>
                <a:cs typeface="Times New Roman"/>
              </a:rPr>
              <a:t> </a:t>
            </a:r>
            <a:r>
              <a:rPr sz="2300" spc="-55" dirty="0">
                <a:solidFill>
                  <a:prstClr val="black"/>
                </a:solidFill>
                <a:latin typeface="Symbol"/>
                <a:cs typeface="Symbol"/>
              </a:rPr>
              <a:t></a:t>
            </a:r>
            <a:r>
              <a:rPr sz="2200" i="1" spc="-55" dirty="0">
                <a:solidFill>
                  <a:prstClr val="black"/>
                </a:solidFill>
                <a:latin typeface="Times New Roman"/>
                <a:cs typeface="Times New Roman"/>
              </a:rPr>
              <a:t>W</a:t>
            </a:r>
            <a:r>
              <a:rPr sz="1950" i="1" spc="-82" baseline="-23504" dirty="0">
                <a:solidFill>
                  <a:prstClr val="black"/>
                </a:solidFill>
                <a:latin typeface="Times New Roman"/>
                <a:cs typeface="Times New Roman"/>
              </a:rPr>
              <a:t>rev </a:t>
            </a:r>
            <a:r>
              <a:rPr sz="2200" spc="10" dirty="0">
                <a:solidFill>
                  <a:prstClr val="black"/>
                </a:solidFill>
                <a:latin typeface="Symbol"/>
                <a:cs typeface="Symbol"/>
              </a:rPr>
              <a:t></a:t>
            </a:r>
            <a:r>
              <a:rPr sz="2200" spc="-240" dirty="0">
                <a:solidFill>
                  <a:prstClr val="black"/>
                </a:solidFill>
                <a:latin typeface="Times New Roman"/>
                <a:cs typeface="Times New Roman"/>
              </a:rPr>
              <a:t> </a:t>
            </a:r>
            <a:r>
              <a:rPr sz="2300" spc="-50" dirty="0">
                <a:solidFill>
                  <a:prstClr val="black"/>
                </a:solidFill>
                <a:latin typeface="Symbol"/>
                <a:cs typeface="Symbol"/>
              </a:rPr>
              <a:t></a:t>
            </a:r>
            <a:r>
              <a:rPr sz="2200" i="1" spc="-50" dirty="0">
                <a:solidFill>
                  <a:prstClr val="black"/>
                </a:solidFill>
                <a:latin typeface="Times New Roman"/>
                <a:cs typeface="Times New Roman"/>
              </a:rPr>
              <a:t>W</a:t>
            </a:r>
            <a:r>
              <a:rPr sz="1950" i="1" spc="-75" baseline="-23504" dirty="0">
                <a:solidFill>
                  <a:prstClr val="black"/>
                </a:solidFill>
                <a:latin typeface="Times New Roman"/>
                <a:cs typeface="Times New Roman"/>
              </a:rPr>
              <a:t>sys</a:t>
            </a:r>
            <a:endParaRPr sz="1950" baseline="-23504">
              <a:solidFill>
                <a:prstClr val="black"/>
              </a:solidFill>
              <a:latin typeface="Times New Roman"/>
              <a:cs typeface="Times New Roman"/>
            </a:endParaRPr>
          </a:p>
          <a:p>
            <a:pPr marL="3340100">
              <a:spcBef>
                <a:spcPts val="860"/>
              </a:spcBef>
            </a:pPr>
            <a:r>
              <a:rPr sz="2300" spc="-25" dirty="0">
                <a:solidFill>
                  <a:prstClr val="black"/>
                </a:solidFill>
                <a:latin typeface="Symbol"/>
                <a:cs typeface="Symbol"/>
              </a:rPr>
              <a:t></a:t>
            </a:r>
            <a:r>
              <a:rPr sz="2200" i="1" spc="-25" dirty="0">
                <a:solidFill>
                  <a:prstClr val="black"/>
                </a:solidFill>
                <a:latin typeface="Times New Roman"/>
                <a:cs typeface="Times New Roman"/>
              </a:rPr>
              <a:t>Q</a:t>
            </a:r>
            <a:r>
              <a:rPr sz="1950" i="1" spc="-37" baseline="-23504" dirty="0">
                <a:solidFill>
                  <a:prstClr val="black"/>
                </a:solidFill>
                <a:latin typeface="Times New Roman"/>
                <a:cs typeface="Times New Roman"/>
              </a:rPr>
              <a:t>R </a:t>
            </a:r>
            <a:r>
              <a:rPr sz="2200" spc="10" dirty="0">
                <a:solidFill>
                  <a:prstClr val="black"/>
                </a:solidFill>
                <a:latin typeface="Symbol"/>
                <a:cs typeface="Symbol"/>
              </a:rPr>
              <a:t></a:t>
            </a:r>
            <a:r>
              <a:rPr sz="2200" spc="10" dirty="0">
                <a:solidFill>
                  <a:prstClr val="black"/>
                </a:solidFill>
                <a:latin typeface="Times New Roman"/>
                <a:cs typeface="Times New Roman"/>
              </a:rPr>
              <a:t> </a:t>
            </a:r>
            <a:r>
              <a:rPr sz="2300" spc="-85" dirty="0">
                <a:solidFill>
                  <a:prstClr val="black"/>
                </a:solidFill>
                <a:latin typeface="Symbol"/>
                <a:cs typeface="Symbol"/>
              </a:rPr>
              <a:t></a:t>
            </a:r>
            <a:r>
              <a:rPr sz="2200" i="1" spc="-85" dirty="0">
                <a:solidFill>
                  <a:prstClr val="black"/>
                </a:solidFill>
                <a:latin typeface="Times New Roman"/>
                <a:cs typeface="Times New Roman"/>
              </a:rPr>
              <a:t>W</a:t>
            </a:r>
            <a:r>
              <a:rPr sz="1950" i="1" spc="-127" baseline="-23504" dirty="0">
                <a:solidFill>
                  <a:prstClr val="black"/>
                </a:solidFill>
                <a:latin typeface="Times New Roman"/>
                <a:cs typeface="Times New Roman"/>
              </a:rPr>
              <a:t>c </a:t>
            </a:r>
            <a:r>
              <a:rPr sz="2200" spc="10" dirty="0">
                <a:solidFill>
                  <a:prstClr val="black"/>
                </a:solidFill>
                <a:latin typeface="Symbol"/>
                <a:cs typeface="Symbol"/>
              </a:rPr>
              <a:t></a:t>
            </a:r>
            <a:r>
              <a:rPr sz="2200" spc="-225" dirty="0">
                <a:solidFill>
                  <a:prstClr val="black"/>
                </a:solidFill>
                <a:latin typeface="Times New Roman"/>
                <a:cs typeface="Times New Roman"/>
              </a:rPr>
              <a:t> </a:t>
            </a:r>
            <a:r>
              <a:rPr sz="2200" i="1" spc="25" dirty="0">
                <a:solidFill>
                  <a:prstClr val="black"/>
                </a:solidFill>
                <a:latin typeface="Times New Roman"/>
                <a:cs typeface="Times New Roman"/>
              </a:rPr>
              <a:t>dE</a:t>
            </a:r>
            <a:r>
              <a:rPr sz="1950" i="1" spc="37" baseline="-23504" dirty="0">
                <a:solidFill>
                  <a:prstClr val="black"/>
                </a:solidFill>
                <a:latin typeface="Times New Roman"/>
                <a:cs typeface="Times New Roman"/>
              </a:rPr>
              <a:t>c</a:t>
            </a:r>
            <a:endParaRPr sz="1950" baseline="-23504">
              <a:solidFill>
                <a:prstClr val="black"/>
              </a:solidFill>
              <a:latin typeface="Times New Roman"/>
              <a:cs typeface="Times New Roman"/>
            </a:endParaRPr>
          </a:p>
          <a:p>
            <a:pPr marL="59055">
              <a:spcBef>
                <a:spcPts val="1900"/>
              </a:spcBef>
            </a:pPr>
            <a:r>
              <a:rPr spc="-5" dirty="0">
                <a:solidFill>
                  <a:prstClr val="black"/>
                </a:solidFill>
                <a:latin typeface="Arial"/>
                <a:cs typeface="Arial"/>
              </a:rPr>
              <a:t>If </a:t>
            </a:r>
            <a:r>
              <a:rPr spc="-20" dirty="0">
                <a:solidFill>
                  <a:prstClr val="black"/>
                </a:solidFill>
                <a:latin typeface="Arial"/>
                <a:cs typeface="Arial"/>
              </a:rPr>
              <a:t>we </a:t>
            </a:r>
            <a:r>
              <a:rPr spc="-5" dirty="0">
                <a:solidFill>
                  <a:prstClr val="black"/>
                </a:solidFill>
                <a:latin typeface="Arial"/>
                <a:cs typeface="Arial"/>
              </a:rPr>
              <a:t>assume that the </a:t>
            </a:r>
            <a:r>
              <a:rPr spc="-10" dirty="0">
                <a:solidFill>
                  <a:prstClr val="black"/>
                </a:solidFill>
                <a:latin typeface="Arial"/>
                <a:cs typeface="Arial"/>
              </a:rPr>
              <a:t>engine </a:t>
            </a:r>
            <a:r>
              <a:rPr spc="-5" dirty="0">
                <a:solidFill>
                  <a:prstClr val="black"/>
                </a:solidFill>
                <a:latin typeface="Arial"/>
                <a:cs typeface="Arial"/>
              </a:rPr>
              <a:t>is </a:t>
            </a:r>
            <a:r>
              <a:rPr spc="-10" dirty="0">
                <a:solidFill>
                  <a:prstClr val="black"/>
                </a:solidFill>
                <a:latin typeface="Arial"/>
                <a:cs typeface="Arial"/>
              </a:rPr>
              <a:t>totally </a:t>
            </a:r>
            <a:r>
              <a:rPr spc="-5" dirty="0">
                <a:solidFill>
                  <a:prstClr val="black"/>
                </a:solidFill>
                <a:latin typeface="Arial"/>
                <a:cs typeface="Arial"/>
              </a:rPr>
              <a:t>reversible,</a:t>
            </a:r>
            <a:r>
              <a:rPr spc="15" dirty="0">
                <a:solidFill>
                  <a:prstClr val="black"/>
                </a:solidFill>
                <a:latin typeface="Arial"/>
                <a:cs typeface="Arial"/>
              </a:rPr>
              <a:t> </a:t>
            </a:r>
            <a:r>
              <a:rPr spc="-5" dirty="0">
                <a:solidFill>
                  <a:prstClr val="black"/>
                </a:solidFill>
                <a:latin typeface="Arial"/>
                <a:cs typeface="Arial"/>
              </a:rPr>
              <a:t>then</a:t>
            </a:r>
            <a:endParaRPr>
              <a:solidFill>
                <a:prstClr val="black"/>
              </a:solidFill>
              <a:latin typeface="Arial"/>
              <a:cs typeface="Arial"/>
            </a:endParaRPr>
          </a:p>
          <a:p>
            <a:pPr marL="3816350" marR="3709670" algn="ctr">
              <a:lnSpc>
                <a:spcPts val="2870"/>
              </a:lnSpc>
              <a:spcBef>
                <a:spcPts val="229"/>
              </a:spcBef>
              <a:tabLst>
                <a:tab pos="4525645" algn="l"/>
              </a:tabLst>
            </a:pPr>
            <a:r>
              <a:rPr sz="2100" spc="-25" dirty="0">
                <a:solidFill>
                  <a:prstClr val="black"/>
                </a:solidFill>
                <a:latin typeface="Symbol"/>
                <a:cs typeface="Symbol"/>
              </a:rPr>
              <a:t></a:t>
            </a:r>
            <a:r>
              <a:rPr sz="2000" i="1" spc="-25" dirty="0">
                <a:solidFill>
                  <a:prstClr val="black"/>
                </a:solidFill>
                <a:latin typeface="Times New Roman"/>
                <a:cs typeface="Times New Roman"/>
              </a:rPr>
              <a:t>Q</a:t>
            </a:r>
            <a:r>
              <a:rPr i="1" spc="-37" baseline="-23148" dirty="0">
                <a:solidFill>
                  <a:prstClr val="black"/>
                </a:solidFill>
                <a:latin typeface="Times New Roman"/>
                <a:cs typeface="Times New Roman"/>
              </a:rPr>
              <a:t>R</a:t>
            </a:r>
            <a:r>
              <a:rPr i="1" spc="-7" baseline="-23148" dirty="0">
                <a:solidFill>
                  <a:prstClr val="black"/>
                </a:solidFill>
                <a:latin typeface="Times New Roman"/>
                <a:cs typeface="Times New Roman"/>
              </a:rPr>
              <a:t> </a:t>
            </a:r>
            <a:r>
              <a:rPr sz="3000" spc="22" baseline="-36111" dirty="0">
                <a:solidFill>
                  <a:prstClr val="black"/>
                </a:solidFill>
                <a:latin typeface="Symbol"/>
                <a:cs typeface="Symbol"/>
              </a:rPr>
              <a:t></a:t>
            </a:r>
            <a:r>
              <a:rPr sz="3000" spc="44" baseline="-36111" dirty="0">
                <a:solidFill>
                  <a:prstClr val="black"/>
                </a:solidFill>
                <a:latin typeface="Times New Roman"/>
                <a:cs typeface="Times New Roman"/>
              </a:rPr>
              <a:t> </a:t>
            </a:r>
            <a:r>
              <a:rPr sz="2100" spc="-15" dirty="0">
                <a:solidFill>
                  <a:prstClr val="black"/>
                </a:solidFill>
                <a:latin typeface="Symbol"/>
                <a:cs typeface="Symbol"/>
              </a:rPr>
              <a:t></a:t>
            </a:r>
            <a:r>
              <a:rPr sz="2000" i="1" spc="-15" dirty="0">
                <a:solidFill>
                  <a:prstClr val="black"/>
                </a:solidFill>
                <a:latin typeface="Times New Roman"/>
                <a:cs typeface="Times New Roman"/>
              </a:rPr>
              <a:t>Q </a:t>
            </a:r>
            <a:r>
              <a:rPr sz="2000" i="1" spc="5" dirty="0">
                <a:solidFill>
                  <a:prstClr val="black"/>
                </a:solidFill>
                <a:latin typeface="Times New Roman"/>
                <a:cs typeface="Times New Roman"/>
              </a:rPr>
              <a:t> </a:t>
            </a:r>
            <a:r>
              <a:rPr sz="2000" i="1" spc="-70" dirty="0">
                <a:solidFill>
                  <a:prstClr val="black"/>
                </a:solidFill>
                <a:latin typeface="Times New Roman"/>
                <a:cs typeface="Times New Roman"/>
              </a:rPr>
              <a:t>T</a:t>
            </a:r>
            <a:r>
              <a:rPr i="1" spc="-104" baseline="-23148" dirty="0">
                <a:solidFill>
                  <a:prstClr val="black"/>
                </a:solidFill>
                <a:latin typeface="Times New Roman"/>
                <a:cs typeface="Times New Roman"/>
              </a:rPr>
              <a:t>R	</a:t>
            </a:r>
            <a:r>
              <a:rPr sz="2000" i="1" spc="15" dirty="0">
                <a:solidFill>
                  <a:prstClr val="black"/>
                </a:solidFill>
                <a:latin typeface="Times New Roman"/>
                <a:cs typeface="Times New Roman"/>
              </a:rPr>
              <a:t>T</a:t>
            </a:r>
            <a:endParaRPr sz="2000">
              <a:solidFill>
                <a:prstClr val="black"/>
              </a:solidFill>
              <a:latin typeface="Times New Roman"/>
              <a:cs typeface="Times New Roman"/>
            </a:endParaRPr>
          </a:p>
        </p:txBody>
      </p:sp>
      <p:sp>
        <p:nvSpPr>
          <p:cNvPr id="5" name="object 5"/>
          <p:cNvSpPr txBox="1"/>
          <p:nvPr/>
        </p:nvSpPr>
        <p:spPr>
          <a:xfrm>
            <a:off x="5539740" y="4312692"/>
            <a:ext cx="339090" cy="346075"/>
          </a:xfrm>
          <a:prstGeom prst="rect">
            <a:avLst/>
          </a:prstGeom>
        </p:spPr>
        <p:txBody>
          <a:bodyPr vert="horz" wrap="square" lIns="0" tIns="12700" rIns="0" bIns="0" rtlCol="0">
            <a:spAutoFit/>
          </a:bodyPr>
          <a:lstStyle/>
          <a:p>
            <a:pPr marL="12700">
              <a:spcBef>
                <a:spcPts val="100"/>
              </a:spcBef>
            </a:pPr>
            <a:r>
              <a:rPr sz="2100" spc="-40" dirty="0">
                <a:solidFill>
                  <a:prstClr val="black"/>
                </a:solidFill>
                <a:latin typeface="Symbol"/>
                <a:cs typeface="Symbol"/>
              </a:rPr>
              <a:t></a:t>
            </a:r>
            <a:r>
              <a:rPr sz="2000" i="1" spc="20" dirty="0">
                <a:solidFill>
                  <a:prstClr val="black"/>
                </a:solidFill>
                <a:latin typeface="Times New Roman"/>
                <a:cs typeface="Times New Roman"/>
              </a:rPr>
              <a:t>Q</a:t>
            </a:r>
            <a:endParaRPr sz="2000">
              <a:solidFill>
                <a:prstClr val="black"/>
              </a:solidFill>
              <a:latin typeface="Times New Roman"/>
              <a:cs typeface="Times New Roman"/>
            </a:endParaRPr>
          </a:p>
        </p:txBody>
      </p:sp>
      <p:sp>
        <p:nvSpPr>
          <p:cNvPr id="6" name="object 6"/>
          <p:cNvSpPr txBox="1"/>
          <p:nvPr/>
        </p:nvSpPr>
        <p:spPr>
          <a:xfrm>
            <a:off x="6605271" y="4521200"/>
            <a:ext cx="169545" cy="335280"/>
          </a:xfrm>
          <a:prstGeom prst="rect">
            <a:avLst/>
          </a:prstGeom>
        </p:spPr>
        <p:txBody>
          <a:bodyPr vert="horz" wrap="square" lIns="0" tIns="16510" rIns="0" bIns="0" rtlCol="0">
            <a:spAutoFit/>
          </a:bodyPr>
          <a:lstStyle/>
          <a:p>
            <a:pPr marL="12700">
              <a:spcBef>
                <a:spcPts val="130"/>
              </a:spcBef>
            </a:pPr>
            <a:r>
              <a:rPr sz="2000" i="1" spc="15" dirty="0">
                <a:solidFill>
                  <a:prstClr val="black"/>
                </a:solidFill>
                <a:latin typeface="Times New Roman"/>
                <a:cs typeface="Times New Roman"/>
              </a:rPr>
              <a:t>T</a:t>
            </a:r>
            <a:endParaRPr sz="2000">
              <a:solidFill>
                <a:prstClr val="black"/>
              </a:solidFill>
              <a:latin typeface="Times New Roman"/>
              <a:cs typeface="Times New Roman"/>
            </a:endParaRPr>
          </a:p>
        </p:txBody>
      </p:sp>
      <p:sp>
        <p:nvSpPr>
          <p:cNvPr id="7" name="object 7"/>
          <p:cNvSpPr txBox="1"/>
          <p:nvPr/>
        </p:nvSpPr>
        <p:spPr>
          <a:xfrm>
            <a:off x="5848351" y="4493259"/>
            <a:ext cx="630555" cy="196208"/>
          </a:xfrm>
          <a:prstGeom prst="rect">
            <a:avLst/>
          </a:prstGeom>
        </p:spPr>
        <p:txBody>
          <a:bodyPr vert="horz" wrap="square" lIns="0" tIns="11430" rIns="0" bIns="0" rtlCol="0">
            <a:spAutoFit/>
          </a:bodyPr>
          <a:lstStyle/>
          <a:p>
            <a:pPr marL="12700">
              <a:spcBef>
                <a:spcPts val="90"/>
              </a:spcBef>
              <a:tabLst>
                <a:tab pos="525145" algn="l"/>
              </a:tabLst>
            </a:pPr>
            <a:r>
              <a:rPr sz="1200" i="1" spc="-10" dirty="0">
                <a:solidFill>
                  <a:prstClr val="black"/>
                </a:solidFill>
                <a:latin typeface="Times New Roman"/>
                <a:cs typeface="Times New Roman"/>
              </a:rPr>
              <a:t>R	R</a:t>
            </a:r>
            <a:endParaRPr sz="1200">
              <a:solidFill>
                <a:prstClr val="black"/>
              </a:solidFill>
              <a:latin typeface="Times New Roman"/>
              <a:cs typeface="Times New Roman"/>
            </a:endParaRPr>
          </a:p>
        </p:txBody>
      </p:sp>
      <p:sp>
        <p:nvSpPr>
          <p:cNvPr id="8" name="object 8"/>
          <p:cNvSpPr txBox="1"/>
          <p:nvPr/>
        </p:nvSpPr>
        <p:spPr>
          <a:xfrm>
            <a:off x="6007100" y="4147592"/>
            <a:ext cx="881380" cy="346075"/>
          </a:xfrm>
          <a:prstGeom prst="rect">
            <a:avLst/>
          </a:prstGeom>
        </p:spPr>
        <p:txBody>
          <a:bodyPr vert="horz" wrap="square" lIns="0" tIns="12700" rIns="0" bIns="0" rtlCol="0">
            <a:spAutoFit/>
          </a:bodyPr>
          <a:lstStyle/>
          <a:p>
            <a:pPr marL="38100">
              <a:spcBef>
                <a:spcPts val="100"/>
              </a:spcBef>
              <a:tabLst>
                <a:tab pos="530225" algn="l"/>
              </a:tabLst>
            </a:pPr>
            <a:r>
              <a:rPr sz="3000" spc="22" baseline="-36111" dirty="0">
                <a:solidFill>
                  <a:prstClr val="black"/>
                </a:solidFill>
                <a:latin typeface="Symbol"/>
                <a:cs typeface="Symbol"/>
              </a:rPr>
              <a:t></a:t>
            </a:r>
            <a:r>
              <a:rPr sz="3000" spc="-30" baseline="-36111" dirty="0">
                <a:solidFill>
                  <a:prstClr val="black"/>
                </a:solidFill>
                <a:latin typeface="Times New Roman"/>
                <a:cs typeface="Times New Roman"/>
              </a:rPr>
              <a:t> </a:t>
            </a:r>
            <a:r>
              <a:rPr sz="3000" i="1" spc="22" baseline="-36111" dirty="0">
                <a:solidFill>
                  <a:prstClr val="black"/>
                </a:solidFill>
                <a:latin typeface="Times New Roman"/>
                <a:cs typeface="Times New Roman"/>
              </a:rPr>
              <a:t>T	</a:t>
            </a:r>
            <a:r>
              <a:rPr sz="2100" u="sng" spc="-15" dirty="0">
                <a:solidFill>
                  <a:prstClr val="black"/>
                </a:solidFill>
                <a:uFill>
                  <a:solidFill>
                    <a:srgbClr val="000000"/>
                  </a:solidFill>
                </a:uFill>
                <a:latin typeface="Symbol"/>
                <a:cs typeface="Symbol"/>
              </a:rPr>
              <a:t></a:t>
            </a:r>
            <a:r>
              <a:rPr sz="2000" i="1" u="sng" spc="-15" dirty="0">
                <a:solidFill>
                  <a:prstClr val="black"/>
                </a:solidFill>
                <a:uFill>
                  <a:solidFill>
                    <a:srgbClr val="000000"/>
                  </a:solidFill>
                </a:uFill>
                <a:latin typeface="Times New Roman"/>
                <a:cs typeface="Times New Roman"/>
              </a:rPr>
              <a:t>Q</a:t>
            </a:r>
            <a:endParaRPr sz="2000">
              <a:solidFill>
                <a:prstClr val="black"/>
              </a:solidFill>
              <a:latin typeface="Times New Roman"/>
              <a:cs typeface="Times New Roman"/>
            </a:endParaRPr>
          </a:p>
        </p:txBody>
      </p:sp>
      <p:sp>
        <p:nvSpPr>
          <p:cNvPr id="9" name="object 9"/>
          <p:cNvSpPr txBox="1"/>
          <p:nvPr/>
        </p:nvSpPr>
        <p:spPr>
          <a:xfrm>
            <a:off x="1762760" y="4895850"/>
            <a:ext cx="5912485"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Arial"/>
                <a:cs typeface="Arial"/>
              </a:rPr>
              <a:t>The </a:t>
            </a:r>
            <a:r>
              <a:rPr spc="-5" dirty="0">
                <a:solidFill>
                  <a:prstClr val="black"/>
                </a:solidFill>
                <a:latin typeface="Arial"/>
                <a:cs typeface="Arial"/>
              </a:rPr>
              <a:t>total net </a:t>
            </a:r>
            <a:r>
              <a:rPr spc="-15" dirty="0">
                <a:solidFill>
                  <a:prstClr val="black"/>
                </a:solidFill>
                <a:latin typeface="Arial"/>
                <a:cs typeface="Arial"/>
              </a:rPr>
              <a:t>work </a:t>
            </a:r>
            <a:r>
              <a:rPr spc="-10" dirty="0">
                <a:solidFill>
                  <a:prstClr val="black"/>
                </a:solidFill>
                <a:latin typeface="Arial"/>
                <a:cs typeface="Arial"/>
              </a:rPr>
              <a:t>done </a:t>
            </a:r>
            <a:r>
              <a:rPr spc="-5" dirty="0">
                <a:solidFill>
                  <a:prstClr val="black"/>
                </a:solidFill>
                <a:latin typeface="Arial"/>
                <a:cs typeface="Arial"/>
              </a:rPr>
              <a:t>by the combined </a:t>
            </a:r>
            <a:r>
              <a:rPr spc="-10" dirty="0">
                <a:solidFill>
                  <a:prstClr val="black"/>
                </a:solidFill>
                <a:latin typeface="Arial"/>
                <a:cs typeface="Arial"/>
              </a:rPr>
              <a:t>system</a:t>
            </a:r>
            <a:r>
              <a:rPr spc="-20" dirty="0">
                <a:solidFill>
                  <a:prstClr val="black"/>
                </a:solidFill>
                <a:latin typeface="Arial"/>
                <a:cs typeface="Arial"/>
              </a:rPr>
              <a:t> </a:t>
            </a:r>
            <a:r>
              <a:rPr spc="-10" dirty="0">
                <a:solidFill>
                  <a:prstClr val="black"/>
                </a:solidFill>
                <a:latin typeface="Arial"/>
                <a:cs typeface="Arial"/>
              </a:rPr>
              <a:t>becomes</a:t>
            </a:r>
            <a:endParaRPr>
              <a:solidFill>
                <a:prstClr val="black"/>
              </a:solidFill>
              <a:latin typeface="Arial"/>
              <a:cs typeface="Arial"/>
            </a:endParaRPr>
          </a:p>
        </p:txBody>
      </p:sp>
      <p:sp>
        <p:nvSpPr>
          <p:cNvPr id="10" name="object 10"/>
          <p:cNvSpPr/>
          <p:nvPr/>
        </p:nvSpPr>
        <p:spPr>
          <a:xfrm>
            <a:off x="6253479" y="5582920"/>
            <a:ext cx="306070" cy="0"/>
          </a:xfrm>
          <a:custGeom>
            <a:avLst/>
            <a:gdLst/>
            <a:ahLst/>
            <a:cxnLst/>
            <a:rect l="l" t="t" r="r" b="b"/>
            <a:pathLst>
              <a:path w="306070">
                <a:moveTo>
                  <a:pt x="0" y="0"/>
                </a:moveTo>
                <a:lnTo>
                  <a:pt x="306070" y="0"/>
                </a:lnTo>
              </a:path>
            </a:pathLst>
          </a:custGeom>
          <a:ln w="10160">
            <a:solidFill>
              <a:srgbClr val="000000"/>
            </a:solidFill>
          </a:ln>
        </p:spPr>
        <p:txBody>
          <a:bodyPr wrap="square" lIns="0" tIns="0" rIns="0" bIns="0" rtlCol="0"/>
          <a:lstStyle/>
          <a:p>
            <a:endParaRPr>
              <a:solidFill>
                <a:prstClr val="black"/>
              </a:solidFill>
              <a:latin typeface="Calibri"/>
            </a:endParaRPr>
          </a:p>
        </p:txBody>
      </p:sp>
      <p:sp>
        <p:nvSpPr>
          <p:cNvPr id="11" name="object 11"/>
          <p:cNvSpPr txBox="1"/>
          <p:nvPr/>
        </p:nvSpPr>
        <p:spPr>
          <a:xfrm>
            <a:off x="6318250" y="5576570"/>
            <a:ext cx="160020" cy="320040"/>
          </a:xfrm>
          <a:prstGeom prst="rect">
            <a:avLst/>
          </a:prstGeom>
        </p:spPr>
        <p:txBody>
          <a:bodyPr vert="horz" wrap="square" lIns="0" tIns="16510" rIns="0" bIns="0" rtlCol="0">
            <a:spAutoFit/>
          </a:bodyPr>
          <a:lstStyle/>
          <a:p>
            <a:pPr marL="12700">
              <a:spcBef>
                <a:spcPts val="130"/>
              </a:spcBef>
            </a:pPr>
            <a:r>
              <a:rPr sz="1900" i="1" dirty="0">
                <a:solidFill>
                  <a:prstClr val="black"/>
                </a:solidFill>
                <a:latin typeface="Times New Roman"/>
                <a:cs typeface="Times New Roman"/>
              </a:rPr>
              <a:t>T</a:t>
            </a:r>
            <a:endParaRPr sz="1900">
              <a:solidFill>
                <a:prstClr val="black"/>
              </a:solidFill>
              <a:latin typeface="Times New Roman"/>
              <a:cs typeface="Times New Roman"/>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48</a:t>
            </a:fld>
            <a:endParaRPr dirty="0">
              <a:solidFill>
                <a:prstClr val="black"/>
              </a:solidFill>
            </a:endParaRPr>
          </a:p>
        </p:txBody>
      </p:sp>
      <p:sp>
        <p:nvSpPr>
          <p:cNvPr id="12" name="object 12"/>
          <p:cNvSpPr txBox="1"/>
          <p:nvPr/>
        </p:nvSpPr>
        <p:spPr>
          <a:xfrm>
            <a:off x="5637529" y="5551170"/>
            <a:ext cx="563880" cy="184666"/>
          </a:xfrm>
          <a:prstGeom prst="rect">
            <a:avLst/>
          </a:prstGeom>
        </p:spPr>
        <p:txBody>
          <a:bodyPr vert="horz" wrap="square" lIns="0" tIns="15240" rIns="0" bIns="0" rtlCol="0">
            <a:spAutoFit/>
          </a:bodyPr>
          <a:lstStyle/>
          <a:p>
            <a:pPr marL="12700">
              <a:spcBef>
                <a:spcPts val="120"/>
              </a:spcBef>
              <a:tabLst>
                <a:tab pos="464184" algn="l"/>
              </a:tabLst>
            </a:pPr>
            <a:r>
              <a:rPr sz="1100" i="1" dirty="0">
                <a:solidFill>
                  <a:prstClr val="black"/>
                </a:solidFill>
                <a:latin typeface="Times New Roman"/>
                <a:cs typeface="Times New Roman"/>
              </a:rPr>
              <a:t>c	</a:t>
            </a:r>
            <a:r>
              <a:rPr sz="1100" i="1" spc="5" dirty="0">
                <a:solidFill>
                  <a:prstClr val="black"/>
                </a:solidFill>
                <a:latin typeface="Times New Roman"/>
                <a:cs typeface="Times New Roman"/>
              </a:rPr>
              <a:t>R</a:t>
            </a:r>
            <a:endParaRPr sz="1100">
              <a:solidFill>
                <a:prstClr val="black"/>
              </a:solidFill>
              <a:latin typeface="Times New Roman"/>
              <a:cs typeface="Times New Roman"/>
            </a:endParaRPr>
          </a:p>
        </p:txBody>
      </p:sp>
      <p:sp>
        <p:nvSpPr>
          <p:cNvPr id="13" name="object 13"/>
          <p:cNvSpPr txBox="1"/>
          <p:nvPr/>
        </p:nvSpPr>
        <p:spPr>
          <a:xfrm>
            <a:off x="7045960" y="5551170"/>
            <a:ext cx="88265" cy="184666"/>
          </a:xfrm>
          <a:prstGeom prst="rect">
            <a:avLst/>
          </a:prstGeom>
        </p:spPr>
        <p:txBody>
          <a:bodyPr vert="horz" wrap="square" lIns="0" tIns="15240" rIns="0" bIns="0" rtlCol="0">
            <a:spAutoFit/>
          </a:bodyPr>
          <a:lstStyle/>
          <a:p>
            <a:pPr marL="12700">
              <a:spcBef>
                <a:spcPts val="120"/>
              </a:spcBef>
            </a:pPr>
            <a:r>
              <a:rPr sz="1100" i="1" dirty="0">
                <a:solidFill>
                  <a:prstClr val="black"/>
                </a:solidFill>
                <a:latin typeface="Times New Roman"/>
                <a:cs typeface="Times New Roman"/>
              </a:rPr>
              <a:t>c</a:t>
            </a:r>
            <a:endParaRPr sz="1100">
              <a:solidFill>
                <a:prstClr val="black"/>
              </a:solidFill>
              <a:latin typeface="Times New Roman"/>
              <a:cs typeface="Times New Roman"/>
            </a:endParaRPr>
          </a:p>
        </p:txBody>
      </p:sp>
      <p:sp>
        <p:nvSpPr>
          <p:cNvPr id="14" name="object 14"/>
          <p:cNvSpPr txBox="1"/>
          <p:nvPr/>
        </p:nvSpPr>
        <p:spPr>
          <a:xfrm>
            <a:off x="5317491" y="5379211"/>
            <a:ext cx="1773555" cy="329565"/>
          </a:xfrm>
          <a:prstGeom prst="rect">
            <a:avLst/>
          </a:prstGeom>
        </p:spPr>
        <p:txBody>
          <a:bodyPr vert="horz" wrap="square" lIns="0" tIns="12065" rIns="0" bIns="0" rtlCol="0">
            <a:spAutoFit/>
          </a:bodyPr>
          <a:lstStyle/>
          <a:p>
            <a:pPr marL="38100">
              <a:spcBef>
                <a:spcPts val="95"/>
              </a:spcBef>
              <a:tabLst>
                <a:tab pos="937894" algn="l"/>
              </a:tabLst>
            </a:pPr>
            <a:r>
              <a:rPr sz="2000" spc="-30" dirty="0">
                <a:solidFill>
                  <a:prstClr val="black"/>
                </a:solidFill>
                <a:latin typeface="Symbol"/>
                <a:cs typeface="Symbol"/>
              </a:rPr>
              <a:t></a:t>
            </a:r>
            <a:r>
              <a:rPr sz="1900" i="1" spc="-30" dirty="0">
                <a:solidFill>
                  <a:prstClr val="black"/>
                </a:solidFill>
                <a:latin typeface="Times New Roman"/>
                <a:cs typeface="Times New Roman"/>
              </a:rPr>
              <a:t>W </a:t>
            </a:r>
            <a:r>
              <a:rPr sz="1900" i="1" spc="25" dirty="0">
                <a:solidFill>
                  <a:prstClr val="black"/>
                </a:solidFill>
                <a:latin typeface="Times New Roman"/>
                <a:cs typeface="Times New Roman"/>
              </a:rPr>
              <a:t> </a:t>
            </a:r>
            <a:r>
              <a:rPr sz="1900" spc="-20" dirty="0">
                <a:solidFill>
                  <a:prstClr val="black"/>
                </a:solidFill>
                <a:latin typeface="Symbol"/>
                <a:cs typeface="Symbol"/>
              </a:rPr>
              <a:t></a:t>
            </a:r>
            <a:r>
              <a:rPr sz="1900" spc="-5" dirty="0">
                <a:solidFill>
                  <a:prstClr val="black"/>
                </a:solidFill>
                <a:latin typeface="Times New Roman"/>
                <a:cs typeface="Times New Roman"/>
              </a:rPr>
              <a:t> </a:t>
            </a:r>
            <a:r>
              <a:rPr sz="1900" i="1" dirty="0">
                <a:solidFill>
                  <a:prstClr val="black"/>
                </a:solidFill>
                <a:latin typeface="Times New Roman"/>
                <a:cs typeface="Times New Roman"/>
              </a:rPr>
              <a:t>T	</a:t>
            </a:r>
            <a:r>
              <a:rPr sz="3000" spc="-44" baseline="34722" dirty="0">
                <a:solidFill>
                  <a:prstClr val="black"/>
                </a:solidFill>
                <a:latin typeface="Symbol"/>
                <a:cs typeface="Symbol"/>
              </a:rPr>
              <a:t></a:t>
            </a:r>
            <a:r>
              <a:rPr sz="2850" i="1" spc="-44" baseline="36549" dirty="0">
                <a:solidFill>
                  <a:prstClr val="black"/>
                </a:solidFill>
                <a:latin typeface="Times New Roman"/>
                <a:cs typeface="Times New Roman"/>
              </a:rPr>
              <a:t>Q </a:t>
            </a:r>
            <a:r>
              <a:rPr sz="1900" spc="-20" dirty="0">
                <a:solidFill>
                  <a:prstClr val="black"/>
                </a:solidFill>
                <a:latin typeface="Symbol"/>
                <a:cs typeface="Symbol"/>
              </a:rPr>
              <a:t></a:t>
            </a:r>
            <a:r>
              <a:rPr sz="1900" spc="-165" dirty="0">
                <a:solidFill>
                  <a:prstClr val="black"/>
                </a:solidFill>
                <a:latin typeface="Times New Roman"/>
                <a:cs typeface="Times New Roman"/>
              </a:rPr>
              <a:t> </a:t>
            </a:r>
            <a:r>
              <a:rPr sz="1900" i="1" dirty="0">
                <a:solidFill>
                  <a:prstClr val="black"/>
                </a:solidFill>
                <a:latin typeface="Times New Roman"/>
                <a:cs typeface="Times New Roman"/>
              </a:rPr>
              <a:t>dE</a:t>
            </a:r>
            <a:endParaRPr sz="1900">
              <a:solidFill>
                <a:prstClr val="black"/>
              </a:solidFill>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3871" y="185420"/>
            <a:ext cx="8587105" cy="299720"/>
          </a:xfrm>
          <a:prstGeom prst="rect">
            <a:avLst/>
          </a:prstGeom>
        </p:spPr>
        <p:txBody>
          <a:bodyPr vert="horz" wrap="square" lIns="0" tIns="12700" rIns="0" bIns="0" rtlCol="0">
            <a:spAutoFit/>
          </a:bodyPr>
          <a:lstStyle/>
          <a:p>
            <a:pPr marL="12700">
              <a:spcBef>
                <a:spcPts val="100"/>
              </a:spcBef>
            </a:pPr>
            <a:r>
              <a:rPr sz="1800" spc="-5" dirty="0">
                <a:latin typeface="Arial"/>
                <a:cs typeface="Arial"/>
              </a:rPr>
              <a:t>Now the total </a:t>
            </a:r>
            <a:r>
              <a:rPr sz="1800" spc="-15" dirty="0">
                <a:latin typeface="Arial"/>
                <a:cs typeface="Arial"/>
              </a:rPr>
              <a:t>work </a:t>
            </a:r>
            <a:r>
              <a:rPr sz="1800" spc="-10" dirty="0">
                <a:latin typeface="Arial"/>
                <a:cs typeface="Arial"/>
              </a:rPr>
              <a:t>done </a:t>
            </a:r>
            <a:r>
              <a:rPr sz="1800" spc="-5" dirty="0">
                <a:latin typeface="Arial"/>
                <a:cs typeface="Arial"/>
              </a:rPr>
              <a:t>is </a:t>
            </a:r>
            <a:r>
              <a:rPr sz="1800" spc="-10" dirty="0">
                <a:latin typeface="Arial"/>
                <a:cs typeface="Arial"/>
              </a:rPr>
              <a:t>found </a:t>
            </a:r>
            <a:r>
              <a:rPr sz="1800" spc="-5" dirty="0">
                <a:latin typeface="Arial"/>
                <a:cs typeface="Arial"/>
              </a:rPr>
              <a:t>by </a:t>
            </a:r>
            <a:r>
              <a:rPr sz="1800" spc="-10" dirty="0">
                <a:latin typeface="Arial"/>
                <a:cs typeface="Arial"/>
              </a:rPr>
              <a:t>taking </a:t>
            </a:r>
            <a:r>
              <a:rPr sz="1800" spc="-5" dirty="0">
                <a:latin typeface="Arial"/>
                <a:cs typeface="Arial"/>
              </a:rPr>
              <a:t>the </a:t>
            </a:r>
            <a:r>
              <a:rPr sz="1800" spc="-10" dirty="0">
                <a:latin typeface="Arial"/>
                <a:cs typeface="Arial"/>
              </a:rPr>
              <a:t>cyclic </a:t>
            </a:r>
            <a:r>
              <a:rPr sz="1800" spc="-5" dirty="0">
                <a:latin typeface="Arial"/>
                <a:cs typeface="Arial"/>
              </a:rPr>
              <a:t>integral </a:t>
            </a:r>
            <a:r>
              <a:rPr sz="1800" spc="-10" dirty="0">
                <a:latin typeface="Arial"/>
                <a:cs typeface="Arial"/>
              </a:rPr>
              <a:t>of </a:t>
            </a:r>
            <a:r>
              <a:rPr sz="1800" spc="-5" dirty="0">
                <a:latin typeface="Arial"/>
                <a:cs typeface="Arial"/>
              </a:rPr>
              <a:t>the incremental</a:t>
            </a:r>
            <a:r>
              <a:rPr sz="1800" spc="40" dirty="0">
                <a:latin typeface="Arial"/>
                <a:cs typeface="Arial"/>
              </a:rPr>
              <a:t> </a:t>
            </a:r>
            <a:r>
              <a:rPr sz="1800" spc="-15" dirty="0">
                <a:latin typeface="Arial"/>
                <a:cs typeface="Arial"/>
              </a:rPr>
              <a:t>work.</a:t>
            </a:r>
            <a:endParaRPr sz="1800">
              <a:latin typeface="Arial"/>
              <a:cs typeface="Arial"/>
            </a:endParaRPr>
          </a:p>
        </p:txBody>
      </p:sp>
      <p:sp>
        <p:nvSpPr>
          <p:cNvPr id="3" name="object 3"/>
          <p:cNvSpPr/>
          <p:nvPr/>
        </p:nvSpPr>
        <p:spPr>
          <a:xfrm>
            <a:off x="5172671" y="578179"/>
            <a:ext cx="1934068" cy="520558"/>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p:nvPr/>
        </p:nvSpPr>
        <p:spPr>
          <a:xfrm>
            <a:off x="1764029" y="1176020"/>
            <a:ext cx="7762240"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Arial"/>
                <a:cs typeface="Arial"/>
              </a:rPr>
              <a:t>If the </a:t>
            </a:r>
            <a:r>
              <a:rPr spc="-10" dirty="0">
                <a:solidFill>
                  <a:prstClr val="black"/>
                </a:solidFill>
                <a:latin typeface="Arial"/>
                <a:cs typeface="Arial"/>
              </a:rPr>
              <a:t>system, </a:t>
            </a:r>
            <a:r>
              <a:rPr spc="-5" dirty="0">
                <a:solidFill>
                  <a:prstClr val="black"/>
                </a:solidFill>
                <a:latin typeface="Arial"/>
                <a:cs typeface="Arial"/>
              </a:rPr>
              <a:t>as </a:t>
            </a:r>
            <a:r>
              <a:rPr spc="-15" dirty="0">
                <a:solidFill>
                  <a:prstClr val="black"/>
                </a:solidFill>
                <a:latin typeface="Arial"/>
                <a:cs typeface="Arial"/>
              </a:rPr>
              <a:t>well </a:t>
            </a:r>
            <a:r>
              <a:rPr spc="-5" dirty="0">
                <a:solidFill>
                  <a:prstClr val="black"/>
                </a:solidFill>
                <a:latin typeface="Arial"/>
                <a:cs typeface="Arial"/>
              </a:rPr>
              <a:t>as the </a:t>
            </a:r>
            <a:r>
              <a:rPr spc="-10" dirty="0">
                <a:solidFill>
                  <a:prstClr val="black"/>
                </a:solidFill>
                <a:latin typeface="Arial"/>
                <a:cs typeface="Arial"/>
              </a:rPr>
              <a:t>heat engine, </a:t>
            </a:r>
            <a:r>
              <a:rPr spc="-5" dirty="0">
                <a:solidFill>
                  <a:prstClr val="black"/>
                </a:solidFill>
                <a:latin typeface="Arial"/>
                <a:cs typeface="Arial"/>
              </a:rPr>
              <a:t>is </a:t>
            </a:r>
            <a:r>
              <a:rPr spc="-10" dirty="0">
                <a:solidFill>
                  <a:prstClr val="black"/>
                </a:solidFill>
                <a:latin typeface="Arial"/>
                <a:cs typeface="Arial"/>
              </a:rPr>
              <a:t>required </a:t>
            </a:r>
            <a:r>
              <a:rPr spc="-5" dirty="0">
                <a:solidFill>
                  <a:prstClr val="black"/>
                </a:solidFill>
                <a:latin typeface="Arial"/>
                <a:cs typeface="Arial"/>
              </a:rPr>
              <a:t>to </a:t>
            </a:r>
            <a:r>
              <a:rPr spc="-10" dirty="0">
                <a:solidFill>
                  <a:prstClr val="black"/>
                </a:solidFill>
                <a:latin typeface="Arial"/>
                <a:cs typeface="Arial"/>
              </a:rPr>
              <a:t>undergo </a:t>
            </a:r>
            <a:r>
              <a:rPr dirty="0">
                <a:solidFill>
                  <a:prstClr val="black"/>
                </a:solidFill>
                <a:latin typeface="Arial"/>
                <a:cs typeface="Arial"/>
              </a:rPr>
              <a:t>a </a:t>
            </a:r>
            <a:r>
              <a:rPr spc="-10" dirty="0">
                <a:solidFill>
                  <a:prstClr val="black"/>
                </a:solidFill>
                <a:latin typeface="Arial"/>
                <a:cs typeface="Arial"/>
              </a:rPr>
              <a:t>cycle,</a:t>
            </a:r>
            <a:r>
              <a:rPr spc="120" dirty="0">
                <a:solidFill>
                  <a:prstClr val="black"/>
                </a:solidFill>
                <a:latin typeface="Arial"/>
                <a:cs typeface="Arial"/>
              </a:rPr>
              <a:t> </a:t>
            </a:r>
            <a:r>
              <a:rPr spc="-5" dirty="0">
                <a:solidFill>
                  <a:prstClr val="black"/>
                </a:solidFill>
                <a:latin typeface="Arial"/>
                <a:cs typeface="Arial"/>
              </a:rPr>
              <a:t>then</a:t>
            </a:r>
            <a:endParaRPr>
              <a:solidFill>
                <a:prstClr val="black"/>
              </a:solidFill>
              <a:latin typeface="Arial"/>
              <a:cs typeface="Arial"/>
            </a:endParaRPr>
          </a:p>
        </p:txBody>
      </p:sp>
      <p:sp>
        <p:nvSpPr>
          <p:cNvPr id="5" name="object 5"/>
          <p:cNvSpPr/>
          <p:nvPr/>
        </p:nvSpPr>
        <p:spPr>
          <a:xfrm>
            <a:off x="5615872" y="1605756"/>
            <a:ext cx="1076659" cy="47009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6" name="object 6"/>
          <p:cNvSpPr txBox="1"/>
          <p:nvPr/>
        </p:nvSpPr>
        <p:spPr>
          <a:xfrm>
            <a:off x="1758950" y="2166620"/>
            <a:ext cx="3191510" cy="299720"/>
          </a:xfrm>
          <a:prstGeom prst="rect">
            <a:avLst/>
          </a:prstGeom>
        </p:spPr>
        <p:txBody>
          <a:bodyPr vert="horz" wrap="square" lIns="0" tIns="12700" rIns="0" bIns="0" rtlCol="0">
            <a:spAutoFit/>
          </a:bodyPr>
          <a:lstStyle/>
          <a:p>
            <a:pPr marL="12700">
              <a:spcBef>
                <a:spcPts val="100"/>
              </a:spcBef>
            </a:pPr>
            <a:r>
              <a:rPr spc="-10" dirty="0">
                <a:solidFill>
                  <a:prstClr val="black"/>
                </a:solidFill>
                <a:latin typeface="Arial"/>
                <a:cs typeface="Arial"/>
              </a:rPr>
              <a:t>and </a:t>
            </a:r>
            <a:r>
              <a:rPr spc="-5" dirty="0">
                <a:solidFill>
                  <a:prstClr val="black"/>
                </a:solidFill>
                <a:latin typeface="Arial"/>
                <a:cs typeface="Arial"/>
              </a:rPr>
              <a:t>the total </a:t>
            </a:r>
            <a:r>
              <a:rPr spc="-10" dirty="0">
                <a:solidFill>
                  <a:prstClr val="black"/>
                </a:solidFill>
                <a:latin typeface="Arial"/>
                <a:cs typeface="Arial"/>
              </a:rPr>
              <a:t>net </a:t>
            </a:r>
            <a:r>
              <a:rPr spc="-15" dirty="0">
                <a:solidFill>
                  <a:prstClr val="black"/>
                </a:solidFill>
                <a:latin typeface="Arial"/>
                <a:cs typeface="Arial"/>
              </a:rPr>
              <a:t>work</a:t>
            </a:r>
            <a:r>
              <a:rPr spc="-30" dirty="0">
                <a:solidFill>
                  <a:prstClr val="black"/>
                </a:solidFill>
                <a:latin typeface="Arial"/>
                <a:cs typeface="Arial"/>
              </a:rPr>
              <a:t> </a:t>
            </a:r>
            <a:r>
              <a:rPr spc="-5" dirty="0">
                <a:solidFill>
                  <a:prstClr val="black"/>
                </a:solidFill>
                <a:latin typeface="Arial"/>
                <a:cs typeface="Arial"/>
              </a:rPr>
              <a:t>becomes</a:t>
            </a:r>
            <a:endParaRPr>
              <a:solidFill>
                <a:prstClr val="black"/>
              </a:solidFill>
              <a:latin typeface="Arial"/>
              <a:cs typeface="Arial"/>
            </a:endParaRPr>
          </a:p>
        </p:txBody>
      </p:sp>
      <p:sp>
        <p:nvSpPr>
          <p:cNvPr id="7" name="object 7"/>
          <p:cNvSpPr/>
          <p:nvPr/>
        </p:nvSpPr>
        <p:spPr>
          <a:xfrm>
            <a:off x="5394471" y="2531197"/>
            <a:ext cx="1451316" cy="631591"/>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8" name="object 8"/>
          <p:cNvSpPr txBox="1"/>
          <p:nvPr/>
        </p:nvSpPr>
        <p:spPr>
          <a:xfrm>
            <a:off x="1728470" y="3141979"/>
            <a:ext cx="8331200" cy="1819910"/>
          </a:xfrm>
          <a:prstGeom prst="rect">
            <a:avLst/>
          </a:prstGeom>
        </p:spPr>
        <p:txBody>
          <a:bodyPr vert="horz" wrap="square" lIns="0" tIns="27305" rIns="0" bIns="0" rtlCol="0">
            <a:spAutoFit/>
          </a:bodyPr>
          <a:lstStyle/>
          <a:p>
            <a:pPr marL="38100" marR="30480">
              <a:lnSpc>
                <a:spcPct val="108100"/>
              </a:lnSpc>
              <a:spcBef>
                <a:spcPts val="215"/>
              </a:spcBef>
              <a:tabLst>
                <a:tab pos="3065145" algn="l"/>
                <a:tab pos="4142104" algn="l"/>
              </a:tabLst>
            </a:pPr>
            <a:r>
              <a:rPr spc="-5" dirty="0">
                <a:solidFill>
                  <a:prstClr val="black"/>
                </a:solidFill>
                <a:latin typeface="Arial"/>
                <a:cs typeface="Arial"/>
              </a:rPr>
              <a:t>If </a:t>
            </a:r>
            <a:r>
              <a:rPr i="1" spc="10" dirty="0">
                <a:solidFill>
                  <a:prstClr val="black"/>
                </a:solidFill>
                <a:latin typeface="Arial"/>
                <a:cs typeface="Arial"/>
              </a:rPr>
              <a:t>W</a:t>
            </a:r>
            <a:r>
              <a:rPr sz="1575" i="1" spc="15" baseline="-23809" dirty="0">
                <a:solidFill>
                  <a:prstClr val="black"/>
                </a:solidFill>
                <a:latin typeface="Arial"/>
                <a:cs typeface="Arial"/>
              </a:rPr>
              <a:t>c </a:t>
            </a:r>
            <a:r>
              <a:rPr spc="-5" dirty="0">
                <a:solidFill>
                  <a:prstClr val="black"/>
                </a:solidFill>
                <a:latin typeface="Arial"/>
                <a:cs typeface="Arial"/>
              </a:rPr>
              <a:t>is </a:t>
            </a:r>
            <a:r>
              <a:rPr spc="-10" dirty="0">
                <a:solidFill>
                  <a:prstClr val="black"/>
                </a:solidFill>
                <a:latin typeface="Arial"/>
                <a:cs typeface="Arial"/>
              </a:rPr>
              <a:t>positive, </a:t>
            </a:r>
            <a:r>
              <a:rPr spc="-20" dirty="0">
                <a:solidFill>
                  <a:prstClr val="black"/>
                </a:solidFill>
                <a:latin typeface="Arial"/>
                <a:cs typeface="Arial"/>
              </a:rPr>
              <a:t>we </a:t>
            </a:r>
            <a:r>
              <a:rPr spc="-5" dirty="0">
                <a:solidFill>
                  <a:prstClr val="black"/>
                </a:solidFill>
                <a:latin typeface="Arial"/>
                <a:cs typeface="Arial"/>
              </a:rPr>
              <a:t>have </a:t>
            </a:r>
            <a:r>
              <a:rPr dirty="0">
                <a:solidFill>
                  <a:prstClr val="black"/>
                </a:solidFill>
                <a:latin typeface="Arial"/>
                <a:cs typeface="Arial"/>
              </a:rPr>
              <a:t>a </a:t>
            </a:r>
            <a:r>
              <a:rPr spc="-5" dirty="0">
                <a:solidFill>
                  <a:prstClr val="black"/>
                </a:solidFill>
                <a:latin typeface="Arial"/>
                <a:cs typeface="Arial"/>
              </a:rPr>
              <a:t>cyclic </a:t>
            </a:r>
            <a:r>
              <a:rPr spc="-10" dirty="0">
                <a:solidFill>
                  <a:prstClr val="black"/>
                </a:solidFill>
                <a:latin typeface="Arial"/>
                <a:cs typeface="Arial"/>
              </a:rPr>
              <a:t>device exchanging </a:t>
            </a:r>
            <a:r>
              <a:rPr spc="-5" dirty="0">
                <a:solidFill>
                  <a:prstClr val="black"/>
                </a:solidFill>
                <a:latin typeface="Arial"/>
                <a:cs typeface="Arial"/>
              </a:rPr>
              <a:t>energy </a:t>
            </a:r>
            <a:r>
              <a:rPr spc="-15" dirty="0">
                <a:solidFill>
                  <a:prstClr val="black"/>
                </a:solidFill>
                <a:latin typeface="Arial"/>
                <a:cs typeface="Arial"/>
              </a:rPr>
              <a:t>with </a:t>
            </a:r>
            <a:r>
              <a:rPr dirty="0">
                <a:solidFill>
                  <a:prstClr val="black"/>
                </a:solidFill>
                <a:latin typeface="Arial"/>
                <a:cs typeface="Arial"/>
              </a:rPr>
              <a:t>a </a:t>
            </a:r>
            <a:r>
              <a:rPr spc="-10" dirty="0">
                <a:solidFill>
                  <a:prstClr val="black"/>
                </a:solidFill>
                <a:latin typeface="Arial"/>
                <a:cs typeface="Arial"/>
              </a:rPr>
              <a:t>single heat  </a:t>
            </a:r>
            <a:r>
              <a:rPr spc="-5" dirty="0">
                <a:solidFill>
                  <a:prstClr val="black"/>
                </a:solidFill>
                <a:latin typeface="Arial"/>
                <a:cs typeface="Arial"/>
              </a:rPr>
              <a:t>reservoir </a:t>
            </a:r>
            <a:r>
              <a:rPr spc="-10" dirty="0">
                <a:solidFill>
                  <a:prstClr val="black"/>
                </a:solidFill>
                <a:latin typeface="Arial"/>
                <a:cs typeface="Arial"/>
              </a:rPr>
              <a:t>and producing </a:t>
            </a:r>
            <a:r>
              <a:rPr spc="-5" dirty="0">
                <a:solidFill>
                  <a:prstClr val="black"/>
                </a:solidFill>
                <a:latin typeface="Arial"/>
                <a:cs typeface="Arial"/>
              </a:rPr>
              <a:t>an </a:t>
            </a:r>
            <a:r>
              <a:rPr spc="-10" dirty="0">
                <a:solidFill>
                  <a:prstClr val="black"/>
                </a:solidFill>
                <a:latin typeface="Arial"/>
                <a:cs typeface="Arial"/>
              </a:rPr>
              <a:t>equivalent amount of </a:t>
            </a:r>
            <a:r>
              <a:rPr spc="-15" dirty="0">
                <a:solidFill>
                  <a:prstClr val="black"/>
                </a:solidFill>
                <a:latin typeface="Arial"/>
                <a:cs typeface="Arial"/>
              </a:rPr>
              <a:t>work; </a:t>
            </a:r>
            <a:r>
              <a:rPr spc="-5" dirty="0">
                <a:solidFill>
                  <a:prstClr val="black"/>
                </a:solidFill>
                <a:latin typeface="Arial"/>
                <a:cs typeface="Arial"/>
              </a:rPr>
              <a:t>thus, the </a:t>
            </a:r>
            <a:r>
              <a:rPr spc="-10" dirty="0">
                <a:solidFill>
                  <a:prstClr val="black"/>
                </a:solidFill>
                <a:latin typeface="Arial"/>
                <a:cs typeface="Arial"/>
              </a:rPr>
              <a:t>Kelvin-Planck  </a:t>
            </a:r>
            <a:r>
              <a:rPr spc="-5" dirty="0">
                <a:solidFill>
                  <a:prstClr val="black"/>
                </a:solidFill>
                <a:latin typeface="Arial"/>
                <a:cs typeface="Arial"/>
              </a:rPr>
              <a:t>statement </a:t>
            </a:r>
            <a:r>
              <a:rPr spc="-10" dirty="0">
                <a:solidFill>
                  <a:prstClr val="black"/>
                </a:solidFill>
                <a:latin typeface="Arial"/>
                <a:cs typeface="Arial"/>
              </a:rPr>
              <a:t>of </a:t>
            </a:r>
            <a:r>
              <a:rPr spc="-5" dirty="0">
                <a:solidFill>
                  <a:prstClr val="black"/>
                </a:solidFill>
                <a:latin typeface="Arial"/>
                <a:cs typeface="Arial"/>
              </a:rPr>
              <a:t>the second </a:t>
            </a:r>
            <a:r>
              <a:rPr spc="-10" dirty="0">
                <a:solidFill>
                  <a:prstClr val="black"/>
                </a:solidFill>
                <a:latin typeface="Arial"/>
                <a:cs typeface="Arial"/>
              </a:rPr>
              <a:t>law</a:t>
            </a:r>
            <a:r>
              <a:rPr spc="35" dirty="0">
                <a:solidFill>
                  <a:prstClr val="black"/>
                </a:solidFill>
                <a:latin typeface="Arial"/>
                <a:cs typeface="Arial"/>
              </a:rPr>
              <a:t> </a:t>
            </a:r>
            <a:r>
              <a:rPr spc="-5" dirty="0">
                <a:solidFill>
                  <a:prstClr val="black"/>
                </a:solidFill>
                <a:latin typeface="Arial"/>
                <a:cs typeface="Arial"/>
              </a:rPr>
              <a:t>is</a:t>
            </a:r>
            <a:r>
              <a:rPr spc="5" dirty="0">
                <a:solidFill>
                  <a:prstClr val="black"/>
                </a:solidFill>
                <a:latin typeface="Arial"/>
                <a:cs typeface="Arial"/>
              </a:rPr>
              <a:t> </a:t>
            </a:r>
            <a:r>
              <a:rPr spc="-10" dirty="0">
                <a:solidFill>
                  <a:prstClr val="black"/>
                </a:solidFill>
                <a:latin typeface="Arial"/>
                <a:cs typeface="Arial"/>
              </a:rPr>
              <a:t>violated.	</a:t>
            </a:r>
            <a:r>
              <a:rPr spc="-5" dirty="0">
                <a:solidFill>
                  <a:prstClr val="black"/>
                </a:solidFill>
                <a:latin typeface="Arial"/>
                <a:cs typeface="Arial"/>
              </a:rPr>
              <a:t>But </a:t>
            </a:r>
            <a:r>
              <a:rPr i="1" spc="10" dirty="0">
                <a:solidFill>
                  <a:prstClr val="black"/>
                </a:solidFill>
                <a:latin typeface="Arial"/>
                <a:cs typeface="Arial"/>
              </a:rPr>
              <a:t>W</a:t>
            </a:r>
            <a:r>
              <a:rPr sz="1575" i="1" spc="15" baseline="-23809" dirty="0">
                <a:solidFill>
                  <a:prstClr val="black"/>
                </a:solidFill>
                <a:latin typeface="Arial"/>
                <a:cs typeface="Arial"/>
              </a:rPr>
              <a:t>c </a:t>
            </a:r>
            <a:r>
              <a:rPr dirty="0">
                <a:solidFill>
                  <a:prstClr val="black"/>
                </a:solidFill>
                <a:latin typeface="Arial"/>
                <a:cs typeface="Arial"/>
              </a:rPr>
              <a:t>can </a:t>
            </a:r>
            <a:r>
              <a:rPr spc="-10" dirty="0">
                <a:solidFill>
                  <a:prstClr val="black"/>
                </a:solidFill>
                <a:latin typeface="Arial"/>
                <a:cs typeface="Arial"/>
              </a:rPr>
              <a:t>be </a:t>
            </a:r>
            <a:r>
              <a:rPr dirty="0">
                <a:solidFill>
                  <a:prstClr val="black"/>
                </a:solidFill>
                <a:latin typeface="Arial"/>
                <a:cs typeface="Arial"/>
              </a:rPr>
              <a:t>zero (no </a:t>
            </a:r>
            <a:r>
              <a:rPr spc="-15" dirty="0">
                <a:solidFill>
                  <a:prstClr val="black"/>
                </a:solidFill>
                <a:latin typeface="Arial"/>
                <a:cs typeface="Arial"/>
              </a:rPr>
              <a:t>work </a:t>
            </a:r>
            <a:r>
              <a:rPr spc="-10" dirty="0">
                <a:solidFill>
                  <a:prstClr val="black"/>
                </a:solidFill>
                <a:latin typeface="Arial"/>
                <a:cs typeface="Arial"/>
              </a:rPr>
              <a:t>done) </a:t>
            </a:r>
            <a:r>
              <a:rPr spc="-5" dirty="0">
                <a:solidFill>
                  <a:prstClr val="black"/>
                </a:solidFill>
                <a:latin typeface="Arial"/>
                <a:cs typeface="Arial"/>
              </a:rPr>
              <a:t>or  </a:t>
            </a:r>
            <a:r>
              <a:rPr spc="-10" dirty="0">
                <a:solidFill>
                  <a:prstClr val="black"/>
                </a:solidFill>
                <a:latin typeface="Arial"/>
                <a:cs typeface="Arial"/>
              </a:rPr>
              <a:t>negative (work </a:t>
            </a:r>
            <a:r>
              <a:rPr spc="-5" dirty="0">
                <a:solidFill>
                  <a:prstClr val="black"/>
                </a:solidFill>
                <a:latin typeface="Arial"/>
                <a:cs typeface="Arial"/>
              </a:rPr>
              <a:t>is </a:t>
            </a:r>
            <a:r>
              <a:rPr spc="-10" dirty="0">
                <a:solidFill>
                  <a:prstClr val="black"/>
                </a:solidFill>
                <a:latin typeface="Arial"/>
                <a:cs typeface="Arial"/>
              </a:rPr>
              <a:t>done </a:t>
            </a:r>
            <a:r>
              <a:rPr spc="-5" dirty="0">
                <a:solidFill>
                  <a:prstClr val="black"/>
                </a:solidFill>
                <a:latin typeface="Arial"/>
                <a:cs typeface="Arial"/>
              </a:rPr>
              <a:t>on the combined </a:t>
            </a:r>
            <a:r>
              <a:rPr spc="-10" dirty="0">
                <a:solidFill>
                  <a:prstClr val="black"/>
                </a:solidFill>
                <a:latin typeface="Arial"/>
                <a:cs typeface="Arial"/>
              </a:rPr>
              <a:t>system) and not </a:t>
            </a:r>
            <a:r>
              <a:rPr spc="-5" dirty="0">
                <a:solidFill>
                  <a:prstClr val="black"/>
                </a:solidFill>
                <a:latin typeface="Arial"/>
                <a:cs typeface="Arial"/>
              </a:rPr>
              <a:t>violate the </a:t>
            </a:r>
            <a:r>
              <a:rPr spc="-10" dirty="0">
                <a:solidFill>
                  <a:prstClr val="black"/>
                </a:solidFill>
                <a:latin typeface="Arial"/>
                <a:cs typeface="Arial"/>
              </a:rPr>
              <a:t>Kelvin-Planck  </a:t>
            </a:r>
            <a:r>
              <a:rPr spc="-5" dirty="0">
                <a:solidFill>
                  <a:prstClr val="black"/>
                </a:solidFill>
                <a:latin typeface="Arial"/>
                <a:cs typeface="Arial"/>
              </a:rPr>
              <a:t>statement </a:t>
            </a:r>
            <a:r>
              <a:rPr spc="-10" dirty="0">
                <a:solidFill>
                  <a:prstClr val="black"/>
                </a:solidFill>
                <a:latin typeface="Arial"/>
                <a:cs typeface="Arial"/>
              </a:rPr>
              <a:t>of </a:t>
            </a:r>
            <a:r>
              <a:rPr spc="-5" dirty="0">
                <a:solidFill>
                  <a:prstClr val="black"/>
                </a:solidFill>
                <a:latin typeface="Arial"/>
                <a:cs typeface="Arial"/>
              </a:rPr>
              <a:t>the</a:t>
            </a:r>
            <a:r>
              <a:rPr spc="40" dirty="0">
                <a:solidFill>
                  <a:prstClr val="black"/>
                </a:solidFill>
                <a:latin typeface="Arial"/>
                <a:cs typeface="Arial"/>
              </a:rPr>
              <a:t> </a:t>
            </a:r>
            <a:r>
              <a:rPr spc="-5" dirty="0">
                <a:solidFill>
                  <a:prstClr val="black"/>
                </a:solidFill>
                <a:latin typeface="Arial"/>
                <a:cs typeface="Arial"/>
              </a:rPr>
              <a:t>second</a:t>
            </a:r>
            <a:r>
              <a:rPr dirty="0">
                <a:solidFill>
                  <a:prstClr val="black"/>
                </a:solidFill>
                <a:latin typeface="Arial"/>
                <a:cs typeface="Arial"/>
              </a:rPr>
              <a:t> </a:t>
            </a:r>
            <a:r>
              <a:rPr spc="-15" dirty="0">
                <a:solidFill>
                  <a:prstClr val="black"/>
                </a:solidFill>
                <a:latin typeface="Arial"/>
                <a:cs typeface="Arial"/>
              </a:rPr>
              <a:t>law.	</a:t>
            </a:r>
            <a:r>
              <a:rPr spc="-5" dirty="0">
                <a:solidFill>
                  <a:prstClr val="black"/>
                </a:solidFill>
                <a:latin typeface="Arial"/>
                <a:cs typeface="Arial"/>
              </a:rPr>
              <a:t>Therefore, since </a:t>
            </a:r>
            <a:r>
              <a:rPr i="1" dirty="0">
                <a:solidFill>
                  <a:prstClr val="black"/>
                </a:solidFill>
                <a:latin typeface="Arial"/>
                <a:cs typeface="Arial"/>
              </a:rPr>
              <a:t>T</a:t>
            </a:r>
            <a:r>
              <a:rPr sz="1575" i="1" baseline="-23809" dirty="0">
                <a:solidFill>
                  <a:prstClr val="black"/>
                </a:solidFill>
                <a:latin typeface="Arial"/>
                <a:cs typeface="Arial"/>
              </a:rPr>
              <a:t>R </a:t>
            </a:r>
            <a:r>
              <a:rPr dirty="0">
                <a:solidFill>
                  <a:prstClr val="black"/>
                </a:solidFill>
                <a:latin typeface="Arial"/>
                <a:cs typeface="Arial"/>
              </a:rPr>
              <a:t>&gt; 0 </a:t>
            </a:r>
            <a:r>
              <a:rPr spc="-10" dirty="0">
                <a:solidFill>
                  <a:prstClr val="black"/>
                </a:solidFill>
                <a:latin typeface="Arial"/>
                <a:cs typeface="Arial"/>
              </a:rPr>
              <a:t>(absolute </a:t>
            </a:r>
            <a:r>
              <a:rPr spc="-5" dirty="0">
                <a:solidFill>
                  <a:prstClr val="black"/>
                </a:solidFill>
                <a:latin typeface="Arial"/>
                <a:cs typeface="Arial"/>
              </a:rPr>
              <a:t>temperature), </a:t>
            </a:r>
            <a:r>
              <a:rPr spc="-20" dirty="0">
                <a:solidFill>
                  <a:prstClr val="black"/>
                </a:solidFill>
                <a:latin typeface="Arial"/>
                <a:cs typeface="Arial"/>
              </a:rPr>
              <a:t>we  </a:t>
            </a:r>
            <a:r>
              <a:rPr spc="-10" dirty="0">
                <a:solidFill>
                  <a:prstClr val="black"/>
                </a:solidFill>
                <a:latin typeface="Arial"/>
                <a:cs typeface="Arial"/>
              </a:rPr>
              <a:t>conclude</a:t>
            </a:r>
            <a:endParaRPr>
              <a:solidFill>
                <a:prstClr val="black"/>
              </a:solidFill>
              <a:latin typeface="Arial"/>
              <a:cs typeface="Arial"/>
            </a:endParaRPr>
          </a:p>
        </p:txBody>
      </p:sp>
      <p:sp>
        <p:nvSpPr>
          <p:cNvPr id="9" name="object 9"/>
          <p:cNvSpPr/>
          <p:nvPr/>
        </p:nvSpPr>
        <p:spPr>
          <a:xfrm>
            <a:off x="5212626" y="4836607"/>
            <a:ext cx="1743664" cy="577781"/>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49</a:t>
            </a:fld>
            <a:endParaRPr dirty="0">
              <a:solidFill>
                <a:prstClr val="black"/>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34414" y="1267714"/>
            <a:ext cx="110489"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Arial"/>
                <a:ea typeface="+mn-ea"/>
                <a:cs typeface="Arial"/>
              </a:rPr>
              <a:t>4</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a:spLocks noGrp="1"/>
          </p:cNvSpPr>
          <p:nvPr>
            <p:ph type="title"/>
          </p:nvPr>
        </p:nvSpPr>
        <p:spPr>
          <a:xfrm>
            <a:off x="2059940" y="1"/>
            <a:ext cx="6882130" cy="1123315"/>
          </a:xfrm>
          <a:prstGeom prst="rect">
            <a:avLst/>
          </a:prstGeom>
        </p:spPr>
        <p:txBody>
          <a:bodyPr vert="horz" wrap="square" lIns="0" tIns="12700" rIns="0" bIns="0" rtlCol="0">
            <a:spAutoFit/>
          </a:bodyPr>
          <a:lstStyle/>
          <a:p>
            <a:pPr marL="12700" marR="5080">
              <a:spcBef>
                <a:spcPts val="100"/>
              </a:spcBef>
            </a:pPr>
            <a:r>
              <a:rPr sz="3600" b="0" i="1" spc="-35" dirty="0">
                <a:latin typeface="Arial"/>
                <a:cs typeface="Arial"/>
              </a:rPr>
              <a:t>ISOLATED, </a:t>
            </a:r>
            <a:r>
              <a:rPr sz="3600" b="0" i="1" spc="-5" dirty="0">
                <a:latin typeface="Arial"/>
                <a:cs typeface="Arial"/>
              </a:rPr>
              <a:t>CLOSED AND</a:t>
            </a:r>
            <a:r>
              <a:rPr sz="3600" b="0" i="1" spc="-140" dirty="0">
                <a:latin typeface="Arial"/>
                <a:cs typeface="Arial"/>
              </a:rPr>
              <a:t> </a:t>
            </a:r>
            <a:r>
              <a:rPr sz="3600" b="0" i="1" dirty="0">
                <a:latin typeface="Arial"/>
                <a:cs typeface="Arial"/>
              </a:rPr>
              <a:t>OPEN  </a:t>
            </a:r>
            <a:r>
              <a:rPr sz="3600" b="0" i="1" spc="-5" dirty="0">
                <a:latin typeface="Arial"/>
                <a:cs typeface="Arial"/>
              </a:rPr>
              <a:t>SYSTEMS</a:t>
            </a:r>
            <a:endParaRPr sz="3600">
              <a:latin typeface="Arial"/>
              <a:cs typeface="Arial"/>
            </a:endParaRPr>
          </a:p>
        </p:txBody>
      </p:sp>
      <p:grpSp>
        <p:nvGrpSpPr>
          <p:cNvPr id="4" name="object 4"/>
          <p:cNvGrpSpPr/>
          <p:nvPr/>
        </p:nvGrpSpPr>
        <p:grpSpPr>
          <a:xfrm>
            <a:off x="1676400" y="1828800"/>
            <a:ext cx="8610600" cy="2819400"/>
            <a:chOff x="152400" y="1828800"/>
            <a:chExt cx="8610600" cy="2819400"/>
          </a:xfrm>
        </p:grpSpPr>
        <p:sp>
          <p:nvSpPr>
            <p:cNvPr id="5" name="object 5"/>
            <p:cNvSpPr/>
            <p:nvPr/>
          </p:nvSpPr>
          <p:spPr>
            <a:xfrm>
              <a:off x="152400" y="1828800"/>
              <a:ext cx="8610600" cy="28194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924300" y="1981199"/>
              <a:ext cx="3429000" cy="2667000"/>
            </a:xfrm>
            <a:custGeom>
              <a:avLst/>
              <a:gdLst/>
              <a:ahLst/>
              <a:cxnLst/>
              <a:rect l="l" t="t" r="r" b="b"/>
              <a:pathLst>
                <a:path w="3429000" h="2667000">
                  <a:moveTo>
                    <a:pt x="76200" y="76200"/>
                  </a:moveTo>
                  <a:lnTo>
                    <a:pt x="69850" y="63500"/>
                  </a:lnTo>
                  <a:lnTo>
                    <a:pt x="38100" y="0"/>
                  </a:lnTo>
                  <a:lnTo>
                    <a:pt x="0" y="76200"/>
                  </a:lnTo>
                  <a:lnTo>
                    <a:pt x="31750" y="76200"/>
                  </a:lnTo>
                  <a:lnTo>
                    <a:pt x="31750" y="1600200"/>
                  </a:lnTo>
                  <a:lnTo>
                    <a:pt x="44450" y="1600200"/>
                  </a:lnTo>
                  <a:lnTo>
                    <a:pt x="44450" y="76200"/>
                  </a:lnTo>
                  <a:lnTo>
                    <a:pt x="76200" y="76200"/>
                  </a:lnTo>
                  <a:close/>
                </a:path>
                <a:path w="3429000" h="2667000">
                  <a:moveTo>
                    <a:pt x="3429000" y="1143000"/>
                  </a:moveTo>
                  <a:lnTo>
                    <a:pt x="3422650" y="1130300"/>
                  </a:lnTo>
                  <a:lnTo>
                    <a:pt x="3390900" y="1066800"/>
                  </a:lnTo>
                  <a:lnTo>
                    <a:pt x="3352800" y="1143000"/>
                  </a:lnTo>
                  <a:lnTo>
                    <a:pt x="3384550" y="1143000"/>
                  </a:lnTo>
                  <a:lnTo>
                    <a:pt x="3384550" y="2667000"/>
                  </a:lnTo>
                  <a:lnTo>
                    <a:pt x="3397250" y="2667000"/>
                  </a:lnTo>
                  <a:lnTo>
                    <a:pt x="3397250" y="1143000"/>
                  </a:lnTo>
                  <a:lnTo>
                    <a:pt x="3429000" y="1143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1602739" y="4904614"/>
            <a:ext cx="1915160" cy="1671955"/>
          </a:xfrm>
          <a:prstGeom prst="rect">
            <a:avLst/>
          </a:prstGeom>
        </p:spPr>
        <p:txBody>
          <a:bodyPr vert="horz" wrap="square" lIns="0" tIns="12700" rIns="0" bIns="0" rtlCol="0">
            <a:spAutoFit/>
          </a:bodyPr>
          <a:lstStyle/>
          <a:p>
            <a:pPr marL="12700" marR="109474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CC0000"/>
                </a:solidFill>
                <a:effectLst/>
                <a:uLnTx/>
                <a:uFillTx/>
                <a:latin typeface="Arial"/>
                <a:ea typeface="+mn-ea"/>
                <a:cs typeface="Arial"/>
              </a:rPr>
              <a:t>Isol</a:t>
            </a:r>
            <a:r>
              <a:rPr kumimoji="0" sz="1800" b="0" i="0" u="none" strike="noStrike" kern="1200" cap="none" spc="-15" normalizeH="0" baseline="0" noProof="0" dirty="0">
                <a:ln>
                  <a:noFill/>
                </a:ln>
                <a:solidFill>
                  <a:srgbClr val="CC0000"/>
                </a:solidFill>
                <a:effectLst/>
                <a:uLnTx/>
                <a:uFillTx/>
                <a:latin typeface="Arial"/>
                <a:ea typeface="+mn-ea"/>
                <a:cs typeface="Arial"/>
              </a:rPr>
              <a:t>a</a:t>
            </a:r>
            <a:r>
              <a:rPr kumimoji="0" sz="1800" b="0" i="0" u="none" strike="noStrike" kern="1200" cap="none" spc="-5" normalizeH="0" baseline="0" noProof="0" dirty="0">
                <a:ln>
                  <a:noFill/>
                </a:ln>
                <a:solidFill>
                  <a:srgbClr val="CC0000"/>
                </a:solidFill>
                <a:effectLst/>
                <a:uLnTx/>
                <a:uFillTx/>
                <a:latin typeface="Arial"/>
                <a:ea typeface="+mn-ea"/>
                <a:cs typeface="Arial"/>
              </a:rPr>
              <a:t>ted  System</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12700" marR="508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006600"/>
                </a:solidFill>
                <a:effectLst/>
                <a:uLnTx/>
                <a:uFillTx/>
                <a:latin typeface="Arial"/>
                <a:ea typeface="+mn-ea"/>
                <a:cs typeface="Arial"/>
              </a:rPr>
              <a:t>Neither energy</a:t>
            </a:r>
            <a:r>
              <a:rPr kumimoji="0" sz="1800" b="0" i="0" u="none" strike="noStrike" kern="1200" cap="none" spc="-60" normalizeH="0" baseline="0" noProof="0" dirty="0">
                <a:ln>
                  <a:noFill/>
                </a:ln>
                <a:solidFill>
                  <a:srgbClr val="006600"/>
                </a:solidFill>
                <a:effectLst/>
                <a:uLnTx/>
                <a:uFillTx/>
                <a:latin typeface="Arial"/>
                <a:ea typeface="+mn-ea"/>
                <a:cs typeface="Arial"/>
              </a:rPr>
              <a:t> </a:t>
            </a:r>
            <a:r>
              <a:rPr kumimoji="0" sz="1800" b="0" i="0" u="none" strike="noStrike" kern="1200" cap="none" spc="-5" normalizeH="0" baseline="0" noProof="0" dirty="0">
                <a:ln>
                  <a:noFill/>
                </a:ln>
                <a:solidFill>
                  <a:srgbClr val="006600"/>
                </a:solidFill>
                <a:effectLst/>
                <a:uLnTx/>
                <a:uFillTx/>
                <a:latin typeface="Arial"/>
                <a:ea typeface="+mn-ea"/>
                <a:cs typeface="Arial"/>
              </a:rPr>
              <a:t>nor  </a:t>
            </a:r>
            <a:r>
              <a:rPr kumimoji="0" sz="1800" b="0" i="0" u="none" strike="noStrike" kern="1200" cap="none" spc="0" normalizeH="0" baseline="0" noProof="0" dirty="0">
                <a:ln>
                  <a:noFill/>
                </a:ln>
                <a:solidFill>
                  <a:srgbClr val="006600"/>
                </a:solidFill>
                <a:effectLst/>
                <a:uLnTx/>
                <a:uFillTx/>
                <a:latin typeface="Arial"/>
                <a:ea typeface="+mn-ea"/>
                <a:cs typeface="Arial"/>
              </a:rPr>
              <a:t>mass </a:t>
            </a:r>
            <a:r>
              <a:rPr kumimoji="0" sz="1800" b="0" i="0" u="none" strike="noStrike" kern="1200" cap="none" spc="-5" normalizeH="0" baseline="0" noProof="0" dirty="0">
                <a:ln>
                  <a:noFill/>
                </a:ln>
                <a:solidFill>
                  <a:srgbClr val="006600"/>
                </a:solidFill>
                <a:effectLst/>
                <a:uLnTx/>
                <a:uFillTx/>
                <a:latin typeface="Arial"/>
                <a:ea typeface="+mn-ea"/>
                <a:cs typeface="Arial"/>
              </a:rPr>
              <a:t>can be  </a:t>
            </a:r>
            <a:r>
              <a:rPr kumimoji="0" sz="1800" b="0" i="0" u="none" strike="noStrike" kern="1200" cap="none" spc="-10" normalizeH="0" baseline="0" noProof="0" dirty="0">
                <a:ln>
                  <a:noFill/>
                </a:ln>
                <a:solidFill>
                  <a:srgbClr val="006600"/>
                </a:solidFill>
                <a:effectLst/>
                <a:uLnTx/>
                <a:uFillTx/>
                <a:latin typeface="Arial"/>
                <a:ea typeface="+mn-ea"/>
                <a:cs typeface="Arial"/>
              </a:rPr>
              <a:t>exchanged.</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006600"/>
                </a:solidFill>
                <a:effectLst/>
                <a:uLnTx/>
                <a:uFillTx/>
                <a:latin typeface="Arial"/>
                <a:ea typeface="+mn-ea"/>
                <a:cs typeface="Arial"/>
              </a:rPr>
              <a:t>E.g. </a:t>
            </a:r>
            <a:r>
              <a:rPr kumimoji="0" sz="1800" b="0" i="0" u="none" strike="noStrike" kern="1200" cap="none" spc="-5" normalizeH="0" baseline="0" noProof="0" dirty="0">
                <a:ln>
                  <a:noFill/>
                </a:ln>
                <a:solidFill>
                  <a:srgbClr val="006600"/>
                </a:solidFill>
                <a:effectLst/>
                <a:uLnTx/>
                <a:uFillTx/>
                <a:latin typeface="Arial"/>
                <a:ea typeface="+mn-ea"/>
                <a:cs typeface="Arial"/>
              </a:rPr>
              <a:t>Thermo</a:t>
            </a:r>
            <a:r>
              <a:rPr kumimoji="0" sz="1800" b="0" i="0" u="none" strike="noStrike" kern="1200" cap="none" spc="-105" normalizeH="0" baseline="0" noProof="0" dirty="0">
                <a:ln>
                  <a:noFill/>
                </a:ln>
                <a:solidFill>
                  <a:srgbClr val="006600"/>
                </a:solidFill>
                <a:effectLst/>
                <a:uLnTx/>
                <a:uFillTx/>
                <a:latin typeface="Arial"/>
                <a:ea typeface="+mn-ea"/>
                <a:cs typeface="Arial"/>
              </a:rPr>
              <a:t> </a:t>
            </a:r>
            <a:r>
              <a:rPr kumimoji="0" sz="1800" b="0" i="0" u="none" strike="noStrike" kern="1200" cap="none" spc="0" normalizeH="0" baseline="0" noProof="0" dirty="0">
                <a:ln>
                  <a:noFill/>
                </a:ln>
                <a:solidFill>
                  <a:srgbClr val="006600"/>
                </a:solidFill>
                <a:effectLst/>
                <a:uLnTx/>
                <a:uFillTx/>
                <a:latin typeface="Arial"/>
                <a:ea typeface="+mn-ea"/>
                <a:cs typeface="Arial"/>
              </a:rPr>
              <a:t>flask</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8" name="object 8"/>
          <p:cNvSpPr txBox="1"/>
          <p:nvPr/>
        </p:nvSpPr>
        <p:spPr>
          <a:xfrm>
            <a:off x="4498595" y="4904614"/>
            <a:ext cx="2331085" cy="1793875"/>
          </a:xfrm>
          <a:prstGeom prst="rect">
            <a:avLst/>
          </a:prstGeom>
        </p:spPr>
        <p:txBody>
          <a:bodyPr vert="horz" wrap="square" lIns="0" tIns="12700" rIns="0" bIns="0" rtlCol="0">
            <a:spAutoFit/>
          </a:bodyPr>
          <a:lstStyle/>
          <a:p>
            <a:pPr marL="12700" marR="155067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CC0000"/>
                </a:solidFill>
                <a:effectLst/>
                <a:uLnTx/>
                <a:uFillTx/>
                <a:latin typeface="Arial"/>
                <a:ea typeface="+mn-ea"/>
                <a:cs typeface="Arial"/>
              </a:rPr>
              <a:t>Closed  </a:t>
            </a:r>
            <a:r>
              <a:rPr kumimoji="0" sz="1800" b="0" i="0" u="none" strike="noStrike" kern="1200" cap="none" spc="0" normalizeH="0" baseline="0" noProof="0" dirty="0">
                <a:ln>
                  <a:noFill/>
                </a:ln>
                <a:solidFill>
                  <a:srgbClr val="CC0000"/>
                </a:solidFill>
                <a:effectLst/>
                <a:uLnTx/>
                <a:uFillTx/>
                <a:latin typeface="Arial"/>
                <a:ea typeface="+mn-ea"/>
                <a:cs typeface="Arial"/>
              </a:rPr>
              <a:t>S</a:t>
            </a:r>
            <a:r>
              <a:rPr kumimoji="0" sz="1800" b="0" i="0" u="none" strike="noStrike" kern="1200" cap="none" spc="-25" normalizeH="0" baseline="0" noProof="0" dirty="0">
                <a:ln>
                  <a:noFill/>
                </a:ln>
                <a:solidFill>
                  <a:srgbClr val="CC0000"/>
                </a:solidFill>
                <a:effectLst/>
                <a:uLnTx/>
                <a:uFillTx/>
                <a:latin typeface="Arial"/>
                <a:ea typeface="+mn-ea"/>
                <a:cs typeface="Arial"/>
              </a:rPr>
              <a:t>y</a:t>
            </a:r>
            <a:r>
              <a:rPr kumimoji="0" sz="1800" b="0" i="0" u="none" strike="noStrike" kern="1200" cap="none" spc="0" normalizeH="0" baseline="0" noProof="0" dirty="0">
                <a:ln>
                  <a:noFill/>
                </a:ln>
                <a:solidFill>
                  <a:srgbClr val="CC0000"/>
                </a:solidFill>
                <a:effectLst/>
                <a:uLnTx/>
                <a:uFillTx/>
                <a:latin typeface="Arial"/>
                <a:ea typeface="+mn-ea"/>
                <a:cs typeface="Arial"/>
              </a:rPr>
              <a:t>stem</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12700" marR="170180" lvl="0" indent="0" algn="l" defTabSz="914400" rtl="0" eaLnBrk="1" fontAlgn="auto" latinLnBrk="0" hangingPunct="1">
              <a:lnSpc>
                <a:spcPct val="100000"/>
              </a:lnSpc>
              <a:spcBef>
                <a:spcPts val="960"/>
              </a:spcBef>
              <a:spcAft>
                <a:spcPts val="0"/>
              </a:spcAft>
              <a:buClrTx/>
              <a:buSzTx/>
              <a:buFontTx/>
              <a:buNone/>
              <a:tabLst/>
              <a:defRPr/>
            </a:pPr>
            <a:r>
              <a:rPr kumimoji="0" sz="1800" b="0" i="0" u="none" strike="noStrike" kern="1200" cap="none" spc="-30" normalizeH="0" baseline="0" noProof="0" dirty="0">
                <a:ln>
                  <a:noFill/>
                </a:ln>
                <a:solidFill>
                  <a:srgbClr val="006600"/>
                </a:solidFill>
                <a:effectLst/>
                <a:uLnTx/>
                <a:uFillTx/>
                <a:latin typeface="Arial"/>
                <a:ea typeface="+mn-ea"/>
                <a:cs typeface="Arial"/>
              </a:rPr>
              <a:t>Energy, </a:t>
            </a:r>
            <a:r>
              <a:rPr kumimoji="0" sz="1800" b="0" i="0" u="none" strike="noStrike" kern="1200" cap="none" spc="-5" normalizeH="0" baseline="0" noProof="0" dirty="0">
                <a:ln>
                  <a:noFill/>
                </a:ln>
                <a:solidFill>
                  <a:srgbClr val="006600"/>
                </a:solidFill>
                <a:effectLst/>
                <a:uLnTx/>
                <a:uFillTx/>
                <a:latin typeface="Arial"/>
                <a:ea typeface="+mn-ea"/>
                <a:cs typeface="Arial"/>
              </a:rPr>
              <a:t>but not </a:t>
            </a:r>
            <a:r>
              <a:rPr kumimoji="0" sz="1800" b="0" i="0" u="none" strike="noStrike" kern="1200" cap="none" spc="0" normalizeH="0" baseline="0" noProof="0" dirty="0">
                <a:ln>
                  <a:noFill/>
                </a:ln>
                <a:solidFill>
                  <a:srgbClr val="006600"/>
                </a:solidFill>
                <a:effectLst/>
                <a:uLnTx/>
                <a:uFillTx/>
                <a:latin typeface="Arial"/>
                <a:ea typeface="+mn-ea"/>
                <a:cs typeface="Arial"/>
              </a:rPr>
              <a:t>mass  </a:t>
            </a:r>
            <a:r>
              <a:rPr kumimoji="0" sz="1800" b="0" i="0" u="none" strike="noStrike" kern="1200" cap="none" spc="-5" normalizeH="0" baseline="0" noProof="0" dirty="0">
                <a:ln>
                  <a:noFill/>
                </a:ln>
                <a:solidFill>
                  <a:srgbClr val="006600"/>
                </a:solidFill>
                <a:effectLst/>
                <a:uLnTx/>
                <a:uFillTx/>
                <a:latin typeface="Arial"/>
                <a:ea typeface="+mn-ea"/>
                <a:cs typeface="Arial"/>
              </a:rPr>
              <a:t>can be</a:t>
            </a:r>
            <a:r>
              <a:rPr kumimoji="0" sz="1800" b="0" i="0" u="none" strike="noStrike" kern="1200" cap="none" spc="-20" normalizeH="0" baseline="0" noProof="0" dirty="0">
                <a:ln>
                  <a:noFill/>
                </a:ln>
                <a:solidFill>
                  <a:srgbClr val="006600"/>
                </a:solidFill>
                <a:effectLst/>
                <a:uLnTx/>
                <a:uFillTx/>
                <a:latin typeface="Arial"/>
                <a:ea typeface="+mn-ea"/>
                <a:cs typeface="Arial"/>
              </a:rPr>
              <a:t> </a:t>
            </a:r>
            <a:r>
              <a:rPr kumimoji="0" sz="1800" b="0" i="0" u="none" strike="noStrike" kern="1200" cap="none" spc="-10" normalizeH="0" baseline="0" noProof="0" dirty="0">
                <a:ln>
                  <a:noFill/>
                </a:ln>
                <a:solidFill>
                  <a:srgbClr val="006600"/>
                </a:solidFill>
                <a:effectLst/>
                <a:uLnTx/>
                <a:uFillTx/>
                <a:latin typeface="Arial"/>
                <a:ea typeface="+mn-ea"/>
                <a:cs typeface="Arial"/>
              </a:rPr>
              <a:t>exchanged.</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12700" marR="508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006600"/>
                </a:solidFill>
                <a:effectLst/>
                <a:uLnTx/>
                <a:uFillTx/>
                <a:latin typeface="Arial"/>
                <a:ea typeface="+mn-ea"/>
                <a:cs typeface="Arial"/>
              </a:rPr>
              <a:t>E.g. </a:t>
            </a:r>
            <a:r>
              <a:rPr kumimoji="0" sz="1800" b="0" i="0" u="none" strike="noStrike" kern="1200" cap="none" spc="-10" normalizeH="0" baseline="0" noProof="0" dirty="0">
                <a:ln>
                  <a:noFill/>
                </a:ln>
                <a:solidFill>
                  <a:srgbClr val="006600"/>
                </a:solidFill>
                <a:effectLst/>
                <a:uLnTx/>
                <a:uFillTx/>
                <a:latin typeface="Arial"/>
                <a:ea typeface="+mn-ea"/>
                <a:cs typeface="Arial"/>
              </a:rPr>
              <a:t>Cylinder </a:t>
            </a:r>
            <a:r>
              <a:rPr kumimoji="0" sz="1800" b="0" i="0" u="none" strike="noStrike" kern="1200" cap="none" spc="-5" normalizeH="0" baseline="0" noProof="0" dirty="0">
                <a:ln>
                  <a:noFill/>
                </a:ln>
                <a:solidFill>
                  <a:srgbClr val="006600"/>
                </a:solidFill>
                <a:effectLst/>
                <a:uLnTx/>
                <a:uFillTx/>
                <a:latin typeface="Arial"/>
                <a:ea typeface="+mn-ea"/>
                <a:cs typeface="Arial"/>
              </a:rPr>
              <a:t>filled </a:t>
            </a:r>
            <a:r>
              <a:rPr kumimoji="0" sz="1800" b="0" i="0" u="none" strike="noStrike" kern="1200" cap="none" spc="-15" normalizeH="0" baseline="0" noProof="0" dirty="0">
                <a:ln>
                  <a:noFill/>
                </a:ln>
                <a:solidFill>
                  <a:srgbClr val="006600"/>
                </a:solidFill>
                <a:effectLst/>
                <a:uLnTx/>
                <a:uFillTx/>
                <a:latin typeface="Arial"/>
                <a:ea typeface="+mn-ea"/>
                <a:cs typeface="Arial"/>
              </a:rPr>
              <a:t>with  </a:t>
            </a:r>
            <a:r>
              <a:rPr kumimoji="0" sz="1800" b="0" i="0" u="none" strike="noStrike" kern="1200" cap="none" spc="-5" normalizeH="0" baseline="0" noProof="0" dirty="0">
                <a:ln>
                  <a:noFill/>
                </a:ln>
                <a:solidFill>
                  <a:srgbClr val="006600"/>
                </a:solidFill>
                <a:effectLst/>
                <a:uLnTx/>
                <a:uFillTx/>
                <a:latin typeface="Arial"/>
                <a:ea typeface="+mn-ea"/>
                <a:cs typeface="Arial"/>
              </a:rPr>
              <a:t>gas </a:t>
            </a:r>
            <a:r>
              <a:rPr kumimoji="0" sz="1800" b="0" i="0" u="none" strike="noStrike" kern="1200" cap="none" spc="0" normalizeH="0" baseline="0" noProof="0" dirty="0">
                <a:ln>
                  <a:noFill/>
                </a:ln>
                <a:solidFill>
                  <a:srgbClr val="006600"/>
                </a:solidFill>
                <a:effectLst/>
                <a:uLnTx/>
                <a:uFillTx/>
                <a:latin typeface="Arial"/>
                <a:ea typeface="+mn-ea"/>
                <a:cs typeface="Arial"/>
              </a:rPr>
              <a:t>&amp;</a:t>
            </a:r>
            <a:r>
              <a:rPr kumimoji="0" sz="1800" b="0" i="0" u="none" strike="noStrike" kern="1200" cap="none" spc="-15" normalizeH="0" baseline="0" noProof="0" dirty="0">
                <a:ln>
                  <a:noFill/>
                </a:ln>
                <a:solidFill>
                  <a:srgbClr val="006600"/>
                </a:solidFill>
                <a:effectLst/>
                <a:uLnTx/>
                <a:uFillTx/>
                <a:latin typeface="Arial"/>
                <a:ea typeface="+mn-ea"/>
                <a:cs typeface="Arial"/>
              </a:rPr>
              <a:t> </a:t>
            </a:r>
            <a:r>
              <a:rPr kumimoji="0" sz="1800" b="0" i="0" u="none" strike="noStrike" kern="1200" cap="none" spc="-5" normalizeH="0" baseline="0" noProof="0" dirty="0">
                <a:ln>
                  <a:noFill/>
                </a:ln>
                <a:solidFill>
                  <a:srgbClr val="006600"/>
                </a:solidFill>
                <a:effectLst/>
                <a:uLnTx/>
                <a:uFillTx/>
                <a:latin typeface="Arial"/>
                <a:ea typeface="+mn-ea"/>
                <a:cs typeface="Arial"/>
              </a:rPr>
              <a:t>piston</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9" name="object 9"/>
          <p:cNvSpPr txBox="1"/>
          <p:nvPr/>
        </p:nvSpPr>
        <p:spPr>
          <a:xfrm>
            <a:off x="7547229" y="4828414"/>
            <a:ext cx="2310765" cy="1793875"/>
          </a:xfrm>
          <a:prstGeom prst="rect">
            <a:avLst/>
          </a:prstGeom>
        </p:spPr>
        <p:txBody>
          <a:bodyPr vert="horz" wrap="square" lIns="0" tIns="12700" rIns="0" bIns="0" rtlCol="0">
            <a:spAutoFit/>
          </a:bodyPr>
          <a:lstStyle/>
          <a:p>
            <a:pPr marL="12700" marR="1530985"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CC0000"/>
                </a:solidFill>
                <a:effectLst/>
                <a:uLnTx/>
                <a:uFillTx/>
                <a:latin typeface="Arial"/>
                <a:ea typeface="+mn-ea"/>
                <a:cs typeface="Arial"/>
              </a:rPr>
              <a:t>Open  </a:t>
            </a:r>
            <a:r>
              <a:rPr kumimoji="0" sz="1800" b="0" i="0" u="none" strike="noStrike" kern="1200" cap="none" spc="0" normalizeH="0" baseline="0" noProof="0" dirty="0">
                <a:ln>
                  <a:noFill/>
                </a:ln>
                <a:solidFill>
                  <a:srgbClr val="CC0000"/>
                </a:solidFill>
                <a:effectLst/>
                <a:uLnTx/>
                <a:uFillTx/>
                <a:latin typeface="Arial"/>
                <a:ea typeface="+mn-ea"/>
                <a:cs typeface="Arial"/>
              </a:rPr>
              <a:t>S</a:t>
            </a:r>
            <a:r>
              <a:rPr kumimoji="0" sz="1800" b="0" i="0" u="none" strike="noStrike" kern="1200" cap="none" spc="-30" normalizeH="0" baseline="0" noProof="0" dirty="0">
                <a:ln>
                  <a:noFill/>
                </a:ln>
                <a:solidFill>
                  <a:srgbClr val="CC0000"/>
                </a:solidFill>
                <a:effectLst/>
                <a:uLnTx/>
                <a:uFillTx/>
                <a:latin typeface="Arial"/>
                <a:ea typeface="+mn-ea"/>
                <a:cs typeface="Arial"/>
              </a:rPr>
              <a:t>y</a:t>
            </a:r>
            <a:r>
              <a:rPr kumimoji="0" sz="1800" b="0" i="0" u="none" strike="noStrike" kern="1200" cap="none" spc="0" normalizeH="0" baseline="0" noProof="0" dirty="0">
                <a:ln>
                  <a:noFill/>
                </a:ln>
                <a:solidFill>
                  <a:srgbClr val="CC0000"/>
                </a:solidFill>
                <a:effectLst/>
                <a:uLnTx/>
                <a:uFillTx/>
                <a:latin typeface="Arial"/>
                <a:ea typeface="+mn-ea"/>
                <a:cs typeface="Arial"/>
              </a:rPr>
              <a:t>stem</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12700" marR="5080" lvl="0" indent="0" algn="l" defTabSz="914400" rtl="0" eaLnBrk="1" fontAlgn="auto" latinLnBrk="0" hangingPunct="1">
              <a:lnSpc>
                <a:spcPct val="100000"/>
              </a:lnSpc>
              <a:spcBef>
                <a:spcPts val="960"/>
              </a:spcBef>
              <a:spcAft>
                <a:spcPts val="0"/>
              </a:spcAft>
              <a:buClrTx/>
              <a:buSzTx/>
              <a:buFontTx/>
              <a:buNone/>
              <a:tabLst/>
              <a:defRPr/>
            </a:pPr>
            <a:r>
              <a:rPr kumimoji="0" sz="1800" b="0" i="0" u="none" strike="noStrike" kern="1200" cap="none" spc="-5" normalizeH="0" baseline="0" noProof="0" dirty="0">
                <a:ln>
                  <a:noFill/>
                </a:ln>
                <a:solidFill>
                  <a:srgbClr val="006600"/>
                </a:solidFill>
                <a:effectLst/>
                <a:uLnTx/>
                <a:uFillTx/>
                <a:latin typeface="Arial"/>
                <a:ea typeface="+mn-ea"/>
                <a:cs typeface="Arial"/>
              </a:rPr>
              <a:t>Both energy and</a:t>
            </a:r>
            <a:r>
              <a:rPr kumimoji="0" sz="1800" b="0" i="0" u="none" strike="noStrike" kern="1200" cap="none" spc="-65" normalizeH="0" baseline="0" noProof="0" dirty="0">
                <a:ln>
                  <a:noFill/>
                </a:ln>
                <a:solidFill>
                  <a:srgbClr val="006600"/>
                </a:solidFill>
                <a:effectLst/>
                <a:uLnTx/>
                <a:uFillTx/>
                <a:latin typeface="Arial"/>
                <a:ea typeface="+mn-ea"/>
                <a:cs typeface="Arial"/>
              </a:rPr>
              <a:t> </a:t>
            </a:r>
            <a:r>
              <a:rPr kumimoji="0" sz="1800" b="0" i="0" u="none" strike="noStrike" kern="1200" cap="none" spc="0" normalizeH="0" baseline="0" noProof="0" dirty="0">
                <a:ln>
                  <a:noFill/>
                </a:ln>
                <a:solidFill>
                  <a:srgbClr val="006600"/>
                </a:solidFill>
                <a:effectLst/>
                <a:uLnTx/>
                <a:uFillTx/>
                <a:latin typeface="Arial"/>
                <a:ea typeface="+mn-ea"/>
                <a:cs typeface="Arial"/>
              </a:rPr>
              <a:t>mass  </a:t>
            </a:r>
            <a:r>
              <a:rPr kumimoji="0" sz="1800" b="0" i="0" u="none" strike="noStrike" kern="1200" cap="none" spc="-5" normalizeH="0" baseline="0" noProof="0" dirty="0">
                <a:ln>
                  <a:noFill/>
                </a:ln>
                <a:solidFill>
                  <a:srgbClr val="006600"/>
                </a:solidFill>
                <a:effectLst/>
                <a:uLnTx/>
                <a:uFillTx/>
                <a:latin typeface="Arial"/>
                <a:ea typeface="+mn-ea"/>
                <a:cs typeface="Arial"/>
              </a:rPr>
              <a:t>can be</a:t>
            </a:r>
            <a:r>
              <a:rPr kumimoji="0" sz="1800" b="0" i="0" u="none" strike="noStrike" kern="1200" cap="none" spc="-20" normalizeH="0" baseline="0" noProof="0" dirty="0">
                <a:ln>
                  <a:noFill/>
                </a:ln>
                <a:solidFill>
                  <a:srgbClr val="006600"/>
                </a:solidFill>
                <a:effectLst/>
                <a:uLnTx/>
                <a:uFillTx/>
                <a:latin typeface="Arial"/>
                <a:ea typeface="+mn-ea"/>
                <a:cs typeface="Arial"/>
              </a:rPr>
              <a:t> </a:t>
            </a:r>
            <a:r>
              <a:rPr kumimoji="0" sz="1800" b="0" i="0" u="none" strike="noStrike" kern="1200" cap="none" spc="-10" normalizeH="0" baseline="0" noProof="0" dirty="0">
                <a:ln>
                  <a:noFill/>
                </a:ln>
                <a:solidFill>
                  <a:srgbClr val="006600"/>
                </a:solidFill>
                <a:effectLst/>
                <a:uLnTx/>
                <a:uFillTx/>
                <a:latin typeface="Arial"/>
                <a:ea typeface="+mn-ea"/>
                <a:cs typeface="Arial"/>
              </a:rPr>
              <a:t>exchanged.</a:t>
            </a:r>
            <a:endParaRPr kumimoji="0" sz="1800" b="0" i="0" u="none" strike="noStrike" kern="1200" cap="none" spc="0" normalizeH="0" baseline="0" noProof="0">
              <a:ln>
                <a:noFill/>
              </a:ln>
              <a:solidFill>
                <a:prstClr val="black"/>
              </a:solidFill>
              <a:effectLst/>
              <a:uLnTx/>
              <a:uFillTx/>
              <a:latin typeface="Arial"/>
              <a:ea typeface="+mn-ea"/>
              <a:cs typeface="Arial"/>
            </a:endParaRPr>
          </a:p>
          <a:p>
            <a:pPr marL="12700" marR="156845"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006600"/>
                </a:solidFill>
                <a:effectLst/>
                <a:uLnTx/>
                <a:uFillTx/>
                <a:latin typeface="Arial"/>
                <a:ea typeface="+mn-ea"/>
                <a:cs typeface="Arial"/>
              </a:rPr>
              <a:t>E.g. Gas </a:t>
            </a:r>
            <a:r>
              <a:rPr kumimoji="0" sz="1800" b="0" i="0" u="none" strike="noStrike" kern="1200" cap="none" spc="-5" normalizeH="0" baseline="0" noProof="0" dirty="0">
                <a:ln>
                  <a:noFill/>
                </a:ln>
                <a:solidFill>
                  <a:srgbClr val="006600"/>
                </a:solidFill>
                <a:effectLst/>
                <a:uLnTx/>
                <a:uFillTx/>
                <a:latin typeface="Arial"/>
                <a:ea typeface="+mn-ea"/>
                <a:cs typeface="Arial"/>
              </a:rPr>
              <a:t>turbine,</a:t>
            </a:r>
            <a:r>
              <a:rPr kumimoji="0" sz="1800" b="0" i="0" u="none" strike="noStrike" kern="1200" cap="none" spc="-85" normalizeH="0" baseline="0" noProof="0" dirty="0">
                <a:ln>
                  <a:noFill/>
                </a:ln>
                <a:solidFill>
                  <a:srgbClr val="006600"/>
                </a:solidFill>
                <a:effectLst/>
                <a:uLnTx/>
                <a:uFillTx/>
                <a:latin typeface="Arial"/>
                <a:ea typeface="+mn-ea"/>
                <a:cs typeface="Arial"/>
              </a:rPr>
              <a:t> </a:t>
            </a:r>
            <a:r>
              <a:rPr kumimoji="0" sz="1800" b="0" i="0" u="none" strike="noStrike" kern="1200" cap="none" spc="0" normalizeH="0" baseline="0" noProof="0" dirty="0">
                <a:ln>
                  <a:noFill/>
                </a:ln>
                <a:solidFill>
                  <a:srgbClr val="006600"/>
                </a:solidFill>
                <a:effectLst/>
                <a:uLnTx/>
                <a:uFillTx/>
                <a:latin typeface="Arial"/>
                <a:ea typeface="+mn-ea"/>
                <a:cs typeface="Arial"/>
              </a:rPr>
              <a:t>I.C.  </a:t>
            </a:r>
            <a:r>
              <a:rPr kumimoji="0" sz="1800" b="0" i="0" u="none" strike="noStrike" kern="1200" cap="none" spc="-5" normalizeH="0" baseline="0" noProof="0" dirty="0">
                <a:ln>
                  <a:noFill/>
                </a:ln>
                <a:solidFill>
                  <a:srgbClr val="006600"/>
                </a:solidFill>
                <a:effectLst/>
                <a:uLnTx/>
                <a:uFillTx/>
                <a:latin typeface="Arial"/>
                <a:ea typeface="+mn-ea"/>
                <a:cs typeface="Arial"/>
              </a:rPr>
              <a:t>Engine</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6410" y="193040"/>
            <a:ext cx="6438900" cy="1671320"/>
          </a:xfrm>
          <a:prstGeom prst="rect">
            <a:avLst/>
          </a:prstGeom>
        </p:spPr>
        <p:txBody>
          <a:bodyPr vert="horz" wrap="square" lIns="0" tIns="12700" rIns="0" bIns="0" rtlCol="0">
            <a:spAutoFit/>
          </a:bodyPr>
          <a:lstStyle/>
          <a:p>
            <a:pPr marL="12065" marR="5080" indent="-635" algn="ctr">
              <a:spcBef>
                <a:spcPts val="100"/>
              </a:spcBef>
            </a:pPr>
            <a:r>
              <a:rPr spc="-5" dirty="0"/>
              <a:t>Let’s look at </a:t>
            </a:r>
            <a:r>
              <a:rPr dirty="0"/>
              <a:t>a </a:t>
            </a:r>
            <a:r>
              <a:rPr spc="-10" dirty="0"/>
              <a:t>simple  </a:t>
            </a:r>
            <a:r>
              <a:rPr b="1" spc="-5" dirty="0"/>
              <a:t>irreversible </a:t>
            </a:r>
            <a:r>
              <a:rPr spc="-10" dirty="0"/>
              <a:t>cycle </a:t>
            </a:r>
            <a:r>
              <a:rPr dirty="0"/>
              <a:t>on a </a:t>
            </a:r>
            <a:r>
              <a:rPr spc="-5" dirty="0"/>
              <a:t>p-v  diagram with two</a:t>
            </a:r>
            <a:r>
              <a:rPr spc="-100" dirty="0"/>
              <a:t> </a:t>
            </a:r>
            <a:r>
              <a:rPr spc="-5" dirty="0"/>
              <a:t>processes</a:t>
            </a:r>
          </a:p>
        </p:txBody>
      </p:sp>
      <p:sp>
        <p:nvSpPr>
          <p:cNvPr id="3" name="object 3"/>
          <p:cNvSpPr/>
          <p:nvPr/>
        </p:nvSpPr>
        <p:spPr>
          <a:xfrm>
            <a:off x="2630169" y="2390139"/>
            <a:ext cx="3286760" cy="3285490"/>
          </a:xfrm>
          <a:custGeom>
            <a:avLst/>
            <a:gdLst/>
            <a:ahLst/>
            <a:cxnLst/>
            <a:rect l="l" t="t" r="r" b="b"/>
            <a:pathLst>
              <a:path w="3286760" h="3285490">
                <a:moveTo>
                  <a:pt x="0" y="0"/>
                </a:moveTo>
                <a:lnTo>
                  <a:pt x="0" y="3285490"/>
                </a:lnTo>
              </a:path>
              <a:path w="3286760" h="3285490">
                <a:moveTo>
                  <a:pt x="0" y="3285490"/>
                </a:moveTo>
                <a:lnTo>
                  <a:pt x="3286759" y="3285490"/>
                </a:lnTo>
              </a:path>
            </a:pathLst>
          </a:custGeom>
          <a:ln w="27940">
            <a:solidFill>
              <a:srgbClr val="000000"/>
            </a:solidFill>
          </a:ln>
        </p:spPr>
        <p:txBody>
          <a:bodyPr wrap="square" lIns="0" tIns="0" rIns="0" bIns="0" rtlCol="0"/>
          <a:lstStyle/>
          <a:p>
            <a:endParaRPr>
              <a:solidFill>
                <a:prstClr val="black"/>
              </a:solidFill>
              <a:latin typeface="Calibri"/>
            </a:endParaRPr>
          </a:p>
        </p:txBody>
      </p:sp>
      <p:sp>
        <p:nvSpPr>
          <p:cNvPr id="4" name="object 4"/>
          <p:cNvSpPr txBox="1"/>
          <p:nvPr/>
        </p:nvSpPr>
        <p:spPr>
          <a:xfrm>
            <a:off x="2203450" y="2376170"/>
            <a:ext cx="245110" cy="420370"/>
          </a:xfrm>
          <a:prstGeom prst="rect">
            <a:avLst/>
          </a:prstGeom>
        </p:spPr>
        <p:txBody>
          <a:bodyPr vert="horz" wrap="square" lIns="0" tIns="11430" rIns="0" bIns="0" rtlCol="0">
            <a:spAutoFit/>
          </a:bodyPr>
          <a:lstStyle/>
          <a:p>
            <a:pPr marL="12700">
              <a:spcBef>
                <a:spcPts val="90"/>
              </a:spcBef>
            </a:pPr>
            <a:r>
              <a:rPr sz="2600" spc="-10" dirty="0">
                <a:solidFill>
                  <a:prstClr val="black"/>
                </a:solidFill>
                <a:latin typeface="Arial"/>
                <a:cs typeface="Arial"/>
              </a:rPr>
              <a:t>P</a:t>
            </a:r>
            <a:endParaRPr sz="2600">
              <a:solidFill>
                <a:prstClr val="black"/>
              </a:solidFill>
              <a:latin typeface="Arial"/>
              <a:cs typeface="Arial"/>
            </a:endParaRPr>
          </a:p>
        </p:txBody>
      </p:sp>
      <p:sp>
        <p:nvSpPr>
          <p:cNvPr id="5" name="object 5"/>
          <p:cNvSpPr txBox="1"/>
          <p:nvPr/>
        </p:nvSpPr>
        <p:spPr>
          <a:xfrm>
            <a:off x="5641340" y="5662929"/>
            <a:ext cx="212090" cy="420370"/>
          </a:xfrm>
          <a:prstGeom prst="rect">
            <a:avLst/>
          </a:prstGeom>
        </p:spPr>
        <p:txBody>
          <a:bodyPr vert="horz" wrap="square" lIns="0" tIns="11430" rIns="0" bIns="0" rtlCol="0">
            <a:spAutoFit/>
          </a:bodyPr>
          <a:lstStyle/>
          <a:p>
            <a:pPr marL="12700">
              <a:spcBef>
                <a:spcPts val="90"/>
              </a:spcBef>
            </a:pPr>
            <a:r>
              <a:rPr sz="2600" spc="-30" dirty="0">
                <a:solidFill>
                  <a:prstClr val="black"/>
                </a:solidFill>
                <a:latin typeface="Symbol"/>
                <a:cs typeface="Symbol"/>
              </a:rPr>
              <a:t></a:t>
            </a:r>
            <a:endParaRPr sz="2600">
              <a:solidFill>
                <a:prstClr val="black"/>
              </a:solidFill>
              <a:latin typeface="Symbol"/>
              <a:cs typeface="Symbol"/>
            </a:endParaRPr>
          </a:p>
        </p:txBody>
      </p:sp>
      <p:sp>
        <p:nvSpPr>
          <p:cNvPr id="6" name="object 6"/>
          <p:cNvSpPr txBox="1"/>
          <p:nvPr/>
        </p:nvSpPr>
        <p:spPr>
          <a:xfrm>
            <a:off x="3017520" y="4512309"/>
            <a:ext cx="455295" cy="749300"/>
          </a:xfrm>
          <a:prstGeom prst="rect">
            <a:avLst/>
          </a:prstGeom>
        </p:spPr>
        <p:txBody>
          <a:bodyPr vert="horz" wrap="square" lIns="0" tIns="11430" rIns="0" bIns="0" rtlCol="0">
            <a:spAutoFit/>
          </a:bodyPr>
          <a:lstStyle/>
          <a:p>
            <a:pPr marL="349885">
              <a:lnSpc>
                <a:spcPts val="2855"/>
              </a:lnSpc>
              <a:spcBef>
                <a:spcPts val="90"/>
              </a:spcBef>
            </a:pPr>
            <a:r>
              <a:rPr sz="2600" spc="-5" dirty="0">
                <a:solidFill>
                  <a:prstClr val="black"/>
                </a:solidFill>
                <a:latin typeface="Arial"/>
                <a:cs typeface="Arial"/>
              </a:rPr>
              <a:t>.</a:t>
            </a:r>
            <a:endParaRPr sz="2600">
              <a:solidFill>
                <a:prstClr val="black"/>
              </a:solidFill>
              <a:latin typeface="Arial"/>
              <a:cs typeface="Arial"/>
            </a:endParaRPr>
          </a:p>
          <a:p>
            <a:pPr marL="12700">
              <a:lnSpc>
                <a:spcPts val="2855"/>
              </a:lnSpc>
            </a:pPr>
            <a:r>
              <a:rPr sz="2600" spc="-5" dirty="0">
                <a:solidFill>
                  <a:prstClr val="black"/>
                </a:solidFill>
                <a:latin typeface="Arial"/>
                <a:cs typeface="Arial"/>
              </a:rPr>
              <a:t>1</a:t>
            </a:r>
            <a:endParaRPr sz="2600">
              <a:solidFill>
                <a:prstClr val="black"/>
              </a:solidFill>
              <a:latin typeface="Arial"/>
              <a:cs typeface="Arial"/>
            </a:endParaRPr>
          </a:p>
        </p:txBody>
      </p:sp>
      <p:sp>
        <p:nvSpPr>
          <p:cNvPr id="7" name="object 7"/>
          <p:cNvSpPr txBox="1"/>
          <p:nvPr/>
        </p:nvSpPr>
        <p:spPr>
          <a:xfrm>
            <a:off x="5300979" y="2541270"/>
            <a:ext cx="426084" cy="420370"/>
          </a:xfrm>
          <a:prstGeom prst="rect">
            <a:avLst/>
          </a:prstGeom>
        </p:spPr>
        <p:txBody>
          <a:bodyPr vert="horz" wrap="square" lIns="0" tIns="11430" rIns="0" bIns="0" rtlCol="0">
            <a:spAutoFit/>
          </a:bodyPr>
          <a:lstStyle/>
          <a:p>
            <a:pPr marL="38100">
              <a:spcBef>
                <a:spcPts val="90"/>
              </a:spcBef>
            </a:pPr>
            <a:r>
              <a:rPr sz="3900" spc="-7" baseline="-27777" dirty="0">
                <a:solidFill>
                  <a:prstClr val="black"/>
                </a:solidFill>
                <a:latin typeface="Arial"/>
                <a:cs typeface="Arial"/>
              </a:rPr>
              <a:t>.</a:t>
            </a:r>
            <a:r>
              <a:rPr sz="3900" spc="-300" baseline="-27777" dirty="0">
                <a:solidFill>
                  <a:prstClr val="black"/>
                </a:solidFill>
                <a:latin typeface="Arial"/>
                <a:cs typeface="Arial"/>
              </a:rPr>
              <a:t> </a:t>
            </a:r>
            <a:r>
              <a:rPr sz="2600" spc="-5" dirty="0">
                <a:solidFill>
                  <a:prstClr val="black"/>
                </a:solidFill>
                <a:latin typeface="Arial"/>
                <a:cs typeface="Arial"/>
              </a:rPr>
              <a:t>2</a:t>
            </a:r>
            <a:endParaRPr sz="2600">
              <a:solidFill>
                <a:prstClr val="black"/>
              </a:solidFill>
              <a:latin typeface="Arial"/>
              <a:cs typeface="Arial"/>
            </a:endParaRPr>
          </a:p>
        </p:txBody>
      </p:sp>
      <p:sp>
        <p:nvSpPr>
          <p:cNvPr id="8" name="object 8"/>
          <p:cNvSpPr txBox="1"/>
          <p:nvPr/>
        </p:nvSpPr>
        <p:spPr>
          <a:xfrm>
            <a:off x="3689350" y="2868929"/>
            <a:ext cx="245110" cy="420370"/>
          </a:xfrm>
          <a:prstGeom prst="rect">
            <a:avLst/>
          </a:prstGeom>
        </p:spPr>
        <p:txBody>
          <a:bodyPr vert="horz" wrap="square" lIns="0" tIns="11430" rIns="0" bIns="0" rtlCol="0">
            <a:spAutoFit/>
          </a:bodyPr>
          <a:lstStyle/>
          <a:p>
            <a:pPr marL="12700">
              <a:spcBef>
                <a:spcPts val="90"/>
              </a:spcBef>
            </a:pPr>
            <a:r>
              <a:rPr sz="2600" spc="-10" dirty="0">
                <a:solidFill>
                  <a:prstClr val="black"/>
                </a:solidFill>
                <a:latin typeface="Arial"/>
                <a:cs typeface="Arial"/>
              </a:rPr>
              <a:t>A</a:t>
            </a:r>
            <a:endParaRPr sz="2600">
              <a:solidFill>
                <a:prstClr val="black"/>
              </a:solidFill>
              <a:latin typeface="Arial"/>
              <a:cs typeface="Arial"/>
            </a:endParaRPr>
          </a:p>
        </p:txBody>
      </p:sp>
      <p:sp>
        <p:nvSpPr>
          <p:cNvPr id="9" name="object 9"/>
          <p:cNvSpPr txBox="1"/>
          <p:nvPr/>
        </p:nvSpPr>
        <p:spPr>
          <a:xfrm>
            <a:off x="5325109" y="4677409"/>
            <a:ext cx="245110" cy="420370"/>
          </a:xfrm>
          <a:prstGeom prst="rect">
            <a:avLst/>
          </a:prstGeom>
        </p:spPr>
        <p:txBody>
          <a:bodyPr vert="horz" wrap="square" lIns="0" tIns="11430" rIns="0" bIns="0" rtlCol="0">
            <a:spAutoFit/>
          </a:bodyPr>
          <a:lstStyle/>
          <a:p>
            <a:pPr marL="12700">
              <a:spcBef>
                <a:spcPts val="90"/>
              </a:spcBef>
            </a:pPr>
            <a:r>
              <a:rPr sz="2600" spc="-10" dirty="0">
                <a:solidFill>
                  <a:prstClr val="black"/>
                </a:solidFill>
                <a:latin typeface="Arial"/>
                <a:cs typeface="Arial"/>
              </a:rPr>
              <a:t>B</a:t>
            </a:r>
            <a:endParaRPr sz="2600">
              <a:solidFill>
                <a:prstClr val="black"/>
              </a:solidFill>
              <a:latin typeface="Arial"/>
              <a:cs typeface="Arial"/>
            </a:endParaRPr>
          </a:p>
        </p:txBody>
      </p:sp>
      <p:grpSp>
        <p:nvGrpSpPr>
          <p:cNvPr id="10" name="object 10"/>
          <p:cNvGrpSpPr/>
          <p:nvPr/>
        </p:nvGrpSpPr>
        <p:grpSpPr>
          <a:xfrm>
            <a:off x="3423920" y="2868929"/>
            <a:ext cx="2023110" cy="2164080"/>
            <a:chOff x="1899920" y="2868929"/>
            <a:chExt cx="2023110" cy="2164080"/>
          </a:xfrm>
        </p:grpSpPr>
        <p:sp>
          <p:nvSpPr>
            <p:cNvPr id="11" name="object 11"/>
            <p:cNvSpPr/>
            <p:nvPr/>
          </p:nvSpPr>
          <p:spPr>
            <a:xfrm>
              <a:off x="1913890" y="2882899"/>
              <a:ext cx="1995170" cy="1985010"/>
            </a:xfrm>
            <a:custGeom>
              <a:avLst/>
              <a:gdLst/>
              <a:ahLst/>
              <a:cxnLst/>
              <a:rect l="l" t="t" r="r" b="b"/>
              <a:pathLst>
                <a:path w="1995170" h="1985010">
                  <a:moveTo>
                    <a:pt x="177800" y="1985010"/>
                  </a:moveTo>
                  <a:lnTo>
                    <a:pt x="223520" y="1985010"/>
                  </a:lnTo>
                  <a:lnTo>
                    <a:pt x="270510" y="1982470"/>
                  </a:lnTo>
                  <a:lnTo>
                    <a:pt x="316230" y="1979930"/>
                  </a:lnTo>
                  <a:lnTo>
                    <a:pt x="361950" y="1976120"/>
                  </a:lnTo>
                  <a:lnTo>
                    <a:pt x="407670" y="1971039"/>
                  </a:lnTo>
                  <a:lnTo>
                    <a:pt x="453390" y="1965960"/>
                  </a:lnTo>
                  <a:lnTo>
                    <a:pt x="499110" y="1958339"/>
                  </a:lnTo>
                  <a:lnTo>
                    <a:pt x="543560" y="1950720"/>
                  </a:lnTo>
                  <a:lnTo>
                    <a:pt x="589280" y="1941830"/>
                  </a:lnTo>
                  <a:lnTo>
                    <a:pt x="633730" y="1931670"/>
                  </a:lnTo>
                  <a:lnTo>
                    <a:pt x="678180" y="1920239"/>
                  </a:lnTo>
                  <a:lnTo>
                    <a:pt x="721360" y="1908810"/>
                  </a:lnTo>
                  <a:lnTo>
                    <a:pt x="765810" y="1896110"/>
                  </a:lnTo>
                  <a:lnTo>
                    <a:pt x="808990" y="1880870"/>
                  </a:lnTo>
                  <a:lnTo>
                    <a:pt x="852170" y="1866900"/>
                  </a:lnTo>
                  <a:lnTo>
                    <a:pt x="894080" y="1850389"/>
                  </a:lnTo>
                  <a:lnTo>
                    <a:pt x="935990" y="1832610"/>
                  </a:lnTo>
                  <a:lnTo>
                    <a:pt x="977900" y="1814830"/>
                  </a:lnTo>
                  <a:lnTo>
                    <a:pt x="1019810" y="1795780"/>
                  </a:lnTo>
                  <a:lnTo>
                    <a:pt x="1059180" y="1776730"/>
                  </a:lnTo>
                  <a:lnTo>
                    <a:pt x="1099820" y="1755139"/>
                  </a:lnTo>
                  <a:lnTo>
                    <a:pt x="1139190" y="1733550"/>
                  </a:lnTo>
                  <a:lnTo>
                    <a:pt x="1177290" y="1710689"/>
                  </a:lnTo>
                  <a:lnTo>
                    <a:pt x="1215390" y="1687830"/>
                  </a:lnTo>
                  <a:lnTo>
                    <a:pt x="1253490" y="1663700"/>
                  </a:lnTo>
                  <a:lnTo>
                    <a:pt x="1290320" y="1638300"/>
                  </a:lnTo>
                  <a:lnTo>
                    <a:pt x="1325880" y="1611630"/>
                  </a:lnTo>
                  <a:lnTo>
                    <a:pt x="1361439" y="1584960"/>
                  </a:lnTo>
                  <a:lnTo>
                    <a:pt x="1395730" y="1557020"/>
                  </a:lnTo>
                  <a:lnTo>
                    <a:pt x="1430020" y="1529080"/>
                  </a:lnTo>
                  <a:lnTo>
                    <a:pt x="1463039" y="1499870"/>
                  </a:lnTo>
                  <a:lnTo>
                    <a:pt x="1494789" y="1469389"/>
                  </a:lnTo>
                  <a:lnTo>
                    <a:pt x="1526539" y="1438910"/>
                  </a:lnTo>
                  <a:lnTo>
                    <a:pt x="1557020" y="1407160"/>
                  </a:lnTo>
                  <a:lnTo>
                    <a:pt x="1586230" y="1374139"/>
                  </a:lnTo>
                  <a:lnTo>
                    <a:pt x="1614170" y="1342389"/>
                  </a:lnTo>
                  <a:lnTo>
                    <a:pt x="1642110" y="1308100"/>
                  </a:lnTo>
                  <a:lnTo>
                    <a:pt x="1668780" y="1273810"/>
                  </a:lnTo>
                  <a:lnTo>
                    <a:pt x="1695450" y="1239520"/>
                  </a:lnTo>
                  <a:lnTo>
                    <a:pt x="1719580" y="1203960"/>
                  </a:lnTo>
                  <a:lnTo>
                    <a:pt x="1743710" y="1168400"/>
                  </a:lnTo>
                  <a:lnTo>
                    <a:pt x="1766570" y="1131570"/>
                  </a:lnTo>
                  <a:lnTo>
                    <a:pt x="1788160" y="1094739"/>
                  </a:lnTo>
                  <a:lnTo>
                    <a:pt x="1809750" y="1057910"/>
                  </a:lnTo>
                  <a:lnTo>
                    <a:pt x="1828800" y="1019810"/>
                  </a:lnTo>
                  <a:lnTo>
                    <a:pt x="1847850" y="981710"/>
                  </a:lnTo>
                  <a:lnTo>
                    <a:pt x="1865630" y="942339"/>
                  </a:lnTo>
                  <a:lnTo>
                    <a:pt x="1882139" y="902969"/>
                  </a:lnTo>
                  <a:lnTo>
                    <a:pt x="1897380" y="863600"/>
                  </a:lnTo>
                  <a:lnTo>
                    <a:pt x="1911350" y="824230"/>
                  </a:lnTo>
                  <a:lnTo>
                    <a:pt x="1925320" y="783589"/>
                  </a:lnTo>
                  <a:lnTo>
                    <a:pt x="1936750" y="742950"/>
                  </a:lnTo>
                  <a:lnTo>
                    <a:pt x="1948180" y="702310"/>
                  </a:lnTo>
                  <a:lnTo>
                    <a:pt x="1958339" y="661670"/>
                  </a:lnTo>
                  <a:lnTo>
                    <a:pt x="1967230" y="621029"/>
                  </a:lnTo>
                  <a:lnTo>
                    <a:pt x="1974850" y="579120"/>
                  </a:lnTo>
                  <a:lnTo>
                    <a:pt x="1981200" y="537210"/>
                  </a:lnTo>
                  <a:lnTo>
                    <a:pt x="1986280" y="495300"/>
                  </a:lnTo>
                  <a:lnTo>
                    <a:pt x="1990089" y="453389"/>
                  </a:lnTo>
                  <a:lnTo>
                    <a:pt x="1992630" y="412750"/>
                  </a:lnTo>
                  <a:lnTo>
                    <a:pt x="1995170" y="369570"/>
                  </a:lnTo>
                  <a:lnTo>
                    <a:pt x="1995170" y="327660"/>
                  </a:lnTo>
                </a:path>
                <a:path w="1995170" h="1985010">
                  <a:moveTo>
                    <a:pt x="1657350" y="153670"/>
                  </a:moveTo>
                  <a:lnTo>
                    <a:pt x="1615439" y="153670"/>
                  </a:lnTo>
                  <a:lnTo>
                    <a:pt x="1572260" y="156210"/>
                  </a:lnTo>
                  <a:lnTo>
                    <a:pt x="1530350" y="158750"/>
                  </a:lnTo>
                  <a:lnTo>
                    <a:pt x="1489710" y="162560"/>
                  </a:lnTo>
                  <a:lnTo>
                    <a:pt x="1447800" y="166370"/>
                  </a:lnTo>
                  <a:lnTo>
                    <a:pt x="1405889" y="172720"/>
                  </a:lnTo>
                  <a:lnTo>
                    <a:pt x="1363980" y="179070"/>
                  </a:lnTo>
                  <a:lnTo>
                    <a:pt x="1323340" y="187960"/>
                  </a:lnTo>
                  <a:lnTo>
                    <a:pt x="1282700" y="196850"/>
                  </a:lnTo>
                  <a:lnTo>
                    <a:pt x="1242060" y="207010"/>
                  </a:lnTo>
                  <a:lnTo>
                    <a:pt x="1201420" y="217170"/>
                  </a:lnTo>
                  <a:lnTo>
                    <a:pt x="1160780" y="229870"/>
                  </a:lnTo>
                  <a:lnTo>
                    <a:pt x="1121410" y="242570"/>
                  </a:lnTo>
                  <a:lnTo>
                    <a:pt x="1080770" y="256539"/>
                  </a:lnTo>
                  <a:lnTo>
                    <a:pt x="1042670" y="271779"/>
                  </a:lnTo>
                  <a:lnTo>
                    <a:pt x="1003300" y="288289"/>
                  </a:lnTo>
                  <a:lnTo>
                    <a:pt x="965200" y="304800"/>
                  </a:lnTo>
                  <a:lnTo>
                    <a:pt x="927100" y="322579"/>
                  </a:lnTo>
                  <a:lnTo>
                    <a:pt x="889000" y="341629"/>
                  </a:lnTo>
                  <a:lnTo>
                    <a:pt x="852170" y="361950"/>
                  </a:lnTo>
                  <a:lnTo>
                    <a:pt x="816610" y="382270"/>
                  </a:lnTo>
                  <a:lnTo>
                    <a:pt x="779780" y="403860"/>
                  </a:lnTo>
                  <a:lnTo>
                    <a:pt x="745490" y="426720"/>
                  </a:lnTo>
                  <a:lnTo>
                    <a:pt x="709930" y="450850"/>
                  </a:lnTo>
                  <a:lnTo>
                    <a:pt x="675640" y="474979"/>
                  </a:lnTo>
                  <a:lnTo>
                    <a:pt x="642620" y="500379"/>
                  </a:lnTo>
                  <a:lnTo>
                    <a:pt x="609600" y="527050"/>
                  </a:lnTo>
                  <a:lnTo>
                    <a:pt x="577850" y="553720"/>
                  </a:lnTo>
                  <a:lnTo>
                    <a:pt x="546100" y="581660"/>
                  </a:lnTo>
                  <a:lnTo>
                    <a:pt x="515620" y="609600"/>
                  </a:lnTo>
                  <a:lnTo>
                    <a:pt x="485140" y="638810"/>
                  </a:lnTo>
                  <a:lnTo>
                    <a:pt x="455930" y="669289"/>
                  </a:lnTo>
                  <a:lnTo>
                    <a:pt x="427990" y="699770"/>
                  </a:lnTo>
                  <a:lnTo>
                    <a:pt x="400050" y="731519"/>
                  </a:lnTo>
                  <a:lnTo>
                    <a:pt x="372110" y="763269"/>
                  </a:lnTo>
                  <a:lnTo>
                    <a:pt x="346710" y="796289"/>
                  </a:lnTo>
                  <a:lnTo>
                    <a:pt x="321310" y="829310"/>
                  </a:lnTo>
                  <a:lnTo>
                    <a:pt x="297180" y="863600"/>
                  </a:lnTo>
                  <a:lnTo>
                    <a:pt x="273050" y="899160"/>
                  </a:lnTo>
                  <a:lnTo>
                    <a:pt x="250190" y="933450"/>
                  </a:lnTo>
                  <a:lnTo>
                    <a:pt x="228600" y="970280"/>
                  </a:lnTo>
                  <a:lnTo>
                    <a:pt x="208280" y="1005839"/>
                  </a:lnTo>
                  <a:lnTo>
                    <a:pt x="187960" y="1043939"/>
                  </a:lnTo>
                  <a:lnTo>
                    <a:pt x="168910" y="1080770"/>
                  </a:lnTo>
                  <a:lnTo>
                    <a:pt x="151130" y="1118870"/>
                  </a:lnTo>
                  <a:lnTo>
                    <a:pt x="134620" y="1156970"/>
                  </a:lnTo>
                  <a:lnTo>
                    <a:pt x="118110" y="1196339"/>
                  </a:lnTo>
                  <a:lnTo>
                    <a:pt x="102870" y="1234439"/>
                  </a:lnTo>
                  <a:lnTo>
                    <a:pt x="88900" y="1275080"/>
                  </a:lnTo>
                  <a:lnTo>
                    <a:pt x="76200" y="1314450"/>
                  </a:lnTo>
                  <a:lnTo>
                    <a:pt x="63500" y="1355089"/>
                  </a:lnTo>
                  <a:lnTo>
                    <a:pt x="53340" y="1395730"/>
                  </a:lnTo>
                  <a:lnTo>
                    <a:pt x="43180" y="1436370"/>
                  </a:lnTo>
                  <a:lnTo>
                    <a:pt x="34290" y="1477010"/>
                  </a:lnTo>
                  <a:lnTo>
                    <a:pt x="25400" y="1517650"/>
                  </a:lnTo>
                  <a:lnTo>
                    <a:pt x="19050" y="1559560"/>
                  </a:lnTo>
                  <a:lnTo>
                    <a:pt x="12700" y="1601470"/>
                  </a:lnTo>
                  <a:lnTo>
                    <a:pt x="8890" y="1643380"/>
                  </a:lnTo>
                  <a:lnTo>
                    <a:pt x="5080" y="1684020"/>
                  </a:lnTo>
                  <a:lnTo>
                    <a:pt x="2540" y="1725930"/>
                  </a:lnTo>
                  <a:lnTo>
                    <a:pt x="0" y="1767839"/>
                  </a:lnTo>
                  <a:lnTo>
                    <a:pt x="0" y="1811020"/>
                  </a:lnTo>
                </a:path>
                <a:path w="1995170" h="1985010">
                  <a:moveTo>
                    <a:pt x="177800" y="1149350"/>
                  </a:moveTo>
                  <a:lnTo>
                    <a:pt x="13970" y="1149350"/>
                  </a:lnTo>
                </a:path>
                <a:path w="1995170" h="1985010">
                  <a:moveTo>
                    <a:pt x="177800" y="1149350"/>
                  </a:moveTo>
                  <a:lnTo>
                    <a:pt x="177800" y="1314450"/>
                  </a:lnTo>
                </a:path>
                <a:path w="1995170" h="1985010">
                  <a:moveTo>
                    <a:pt x="670560" y="492760"/>
                  </a:moveTo>
                  <a:lnTo>
                    <a:pt x="506730" y="492760"/>
                  </a:lnTo>
                </a:path>
                <a:path w="1995170" h="1985010">
                  <a:moveTo>
                    <a:pt x="670560" y="492760"/>
                  </a:moveTo>
                  <a:lnTo>
                    <a:pt x="670560" y="656589"/>
                  </a:lnTo>
                </a:path>
                <a:path w="1995170" h="1985010">
                  <a:moveTo>
                    <a:pt x="1657350" y="163829"/>
                  </a:moveTo>
                  <a:lnTo>
                    <a:pt x="1492250" y="0"/>
                  </a:lnTo>
                </a:path>
                <a:path w="1995170" h="1985010">
                  <a:moveTo>
                    <a:pt x="1657350" y="163829"/>
                  </a:moveTo>
                  <a:lnTo>
                    <a:pt x="1492250" y="327660"/>
                  </a:lnTo>
                </a:path>
                <a:path w="1995170" h="1985010">
                  <a:moveTo>
                    <a:pt x="1821180" y="985519"/>
                  </a:moveTo>
                  <a:lnTo>
                    <a:pt x="1985010" y="985519"/>
                  </a:lnTo>
                </a:path>
              </a:pathLst>
            </a:custGeom>
            <a:ln w="27940">
              <a:solidFill>
                <a:srgbClr val="000000"/>
              </a:solidFill>
            </a:ln>
          </p:spPr>
          <p:txBody>
            <a:bodyPr wrap="square" lIns="0" tIns="0" rIns="0" bIns="0" rtlCol="0"/>
            <a:lstStyle/>
            <a:p>
              <a:endParaRPr>
                <a:solidFill>
                  <a:prstClr val="black"/>
                </a:solidFill>
                <a:latin typeface="Calibri"/>
              </a:endParaRPr>
            </a:p>
          </p:txBody>
        </p:sp>
        <p:sp>
          <p:nvSpPr>
            <p:cNvPr id="12" name="object 12"/>
            <p:cNvSpPr/>
            <p:nvPr/>
          </p:nvSpPr>
          <p:spPr>
            <a:xfrm>
              <a:off x="3735070" y="3704589"/>
              <a:ext cx="0" cy="167640"/>
            </a:xfrm>
            <a:custGeom>
              <a:avLst/>
              <a:gdLst/>
              <a:ahLst/>
              <a:cxnLst/>
              <a:rect l="l" t="t" r="r" b="b"/>
              <a:pathLst>
                <a:path h="167639">
                  <a:moveTo>
                    <a:pt x="0" y="0"/>
                  </a:moveTo>
                  <a:lnTo>
                    <a:pt x="0" y="167640"/>
                  </a:lnTo>
                </a:path>
              </a:pathLst>
            </a:custGeom>
            <a:ln w="27940">
              <a:solidFill>
                <a:srgbClr val="000000"/>
              </a:solidFill>
            </a:ln>
          </p:spPr>
          <p:txBody>
            <a:bodyPr wrap="square" lIns="0" tIns="0" rIns="0" bIns="0" rtlCol="0"/>
            <a:lstStyle/>
            <a:p>
              <a:endParaRPr>
                <a:solidFill>
                  <a:prstClr val="black"/>
                </a:solidFill>
                <a:latin typeface="Calibri"/>
              </a:endParaRPr>
            </a:p>
          </p:txBody>
        </p:sp>
        <p:sp>
          <p:nvSpPr>
            <p:cNvPr id="13" name="object 13"/>
            <p:cNvSpPr/>
            <p:nvPr/>
          </p:nvSpPr>
          <p:spPr>
            <a:xfrm>
              <a:off x="2091690" y="4361179"/>
              <a:ext cx="1314450" cy="657860"/>
            </a:xfrm>
            <a:custGeom>
              <a:avLst/>
              <a:gdLst/>
              <a:ahLst/>
              <a:cxnLst/>
              <a:rect l="l" t="t" r="r" b="b"/>
              <a:pathLst>
                <a:path w="1314450" h="657860">
                  <a:moveTo>
                    <a:pt x="1150620" y="163830"/>
                  </a:moveTo>
                  <a:lnTo>
                    <a:pt x="1314450" y="163830"/>
                  </a:lnTo>
                </a:path>
                <a:path w="1314450" h="657860">
                  <a:moveTo>
                    <a:pt x="1150620" y="163830"/>
                  </a:moveTo>
                  <a:lnTo>
                    <a:pt x="1150620" y="0"/>
                  </a:lnTo>
                </a:path>
                <a:path w="1314450" h="657860">
                  <a:moveTo>
                    <a:pt x="0" y="492760"/>
                  </a:moveTo>
                  <a:lnTo>
                    <a:pt x="165100" y="328930"/>
                  </a:lnTo>
                </a:path>
                <a:path w="1314450" h="657860">
                  <a:moveTo>
                    <a:pt x="0" y="492760"/>
                  </a:moveTo>
                  <a:lnTo>
                    <a:pt x="165100" y="657860"/>
                  </a:lnTo>
                </a:path>
              </a:pathLst>
            </a:custGeom>
            <a:ln w="27940">
              <a:solidFill>
                <a:srgbClr val="000000"/>
              </a:solidFill>
            </a:ln>
          </p:spPr>
          <p:txBody>
            <a:bodyPr wrap="square" lIns="0" tIns="0" rIns="0" bIns="0" rtlCol="0"/>
            <a:lstStyle/>
            <a:p>
              <a:endParaRPr>
                <a:solidFill>
                  <a:prstClr val="black"/>
                </a:solidFill>
                <a:latin typeface="Calibri"/>
              </a:endParaRPr>
            </a:p>
          </p:txBody>
        </p:sp>
      </p:grpSp>
      <p:sp>
        <p:nvSpPr>
          <p:cNvPr id="14" name="object 14"/>
          <p:cNvSpPr txBox="1"/>
          <p:nvPr/>
        </p:nvSpPr>
        <p:spPr>
          <a:xfrm>
            <a:off x="6402071" y="2625090"/>
            <a:ext cx="3195955" cy="1305560"/>
          </a:xfrm>
          <a:prstGeom prst="rect">
            <a:avLst/>
          </a:prstGeom>
        </p:spPr>
        <p:txBody>
          <a:bodyPr vert="horz" wrap="square" lIns="0" tIns="12700" rIns="0" bIns="0" rtlCol="0">
            <a:spAutoFit/>
          </a:bodyPr>
          <a:lstStyle/>
          <a:p>
            <a:pPr marL="12700" marR="5080">
              <a:spcBef>
                <a:spcPts val="100"/>
              </a:spcBef>
            </a:pPr>
            <a:r>
              <a:rPr sz="2800" spc="-5" dirty="0">
                <a:solidFill>
                  <a:prstClr val="black"/>
                </a:solidFill>
                <a:latin typeface="Verdana"/>
                <a:cs typeface="Verdana"/>
              </a:rPr>
              <a:t>Let </a:t>
            </a:r>
            <a:r>
              <a:rPr sz="2800" b="1" dirty="0">
                <a:solidFill>
                  <a:prstClr val="black"/>
                </a:solidFill>
                <a:latin typeface="Verdana"/>
                <a:cs typeface="Verdana"/>
              </a:rPr>
              <a:t>A </a:t>
            </a:r>
            <a:r>
              <a:rPr sz="2800" spc="-5" dirty="0">
                <a:solidFill>
                  <a:prstClr val="black"/>
                </a:solidFill>
                <a:latin typeface="Verdana"/>
                <a:cs typeface="Verdana"/>
              </a:rPr>
              <a:t>be  </a:t>
            </a:r>
            <a:r>
              <a:rPr sz="2800" spc="-10" dirty="0">
                <a:solidFill>
                  <a:prstClr val="black"/>
                </a:solidFill>
                <a:latin typeface="Verdana"/>
                <a:cs typeface="Verdana"/>
              </a:rPr>
              <a:t>irreversible </a:t>
            </a:r>
            <a:r>
              <a:rPr sz="2800" spc="-5" dirty="0">
                <a:solidFill>
                  <a:prstClr val="black"/>
                </a:solidFill>
                <a:latin typeface="Verdana"/>
                <a:cs typeface="Verdana"/>
              </a:rPr>
              <a:t>and</a:t>
            </a:r>
            <a:r>
              <a:rPr sz="2800" spc="-70" dirty="0">
                <a:solidFill>
                  <a:prstClr val="black"/>
                </a:solidFill>
                <a:latin typeface="Verdana"/>
                <a:cs typeface="Verdana"/>
              </a:rPr>
              <a:t> </a:t>
            </a:r>
            <a:r>
              <a:rPr sz="2800" b="1" dirty="0">
                <a:solidFill>
                  <a:prstClr val="black"/>
                </a:solidFill>
                <a:latin typeface="Verdana"/>
                <a:cs typeface="Verdana"/>
              </a:rPr>
              <a:t>B  </a:t>
            </a:r>
            <a:r>
              <a:rPr sz="2800" spc="-5" dirty="0">
                <a:solidFill>
                  <a:prstClr val="black"/>
                </a:solidFill>
                <a:latin typeface="Verdana"/>
                <a:cs typeface="Verdana"/>
              </a:rPr>
              <a:t>be</a:t>
            </a:r>
            <a:r>
              <a:rPr sz="2800" spc="-20" dirty="0">
                <a:solidFill>
                  <a:prstClr val="black"/>
                </a:solidFill>
                <a:latin typeface="Verdana"/>
                <a:cs typeface="Verdana"/>
              </a:rPr>
              <a:t> </a:t>
            </a:r>
            <a:r>
              <a:rPr sz="2800" spc="-10" dirty="0">
                <a:solidFill>
                  <a:prstClr val="black"/>
                </a:solidFill>
                <a:latin typeface="Verdana"/>
                <a:cs typeface="Verdana"/>
              </a:rPr>
              <a:t>reversible</a:t>
            </a:r>
            <a:endParaRPr sz="2800">
              <a:solidFill>
                <a:prstClr val="black"/>
              </a:solidFill>
              <a:latin typeface="Verdana"/>
              <a:cs typeface="Verdana"/>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50</a:t>
            </a:fld>
            <a:endParaRPr dirty="0">
              <a:solidFill>
                <a:prstClr val="black"/>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10989" y="436879"/>
            <a:ext cx="3964940" cy="574040"/>
          </a:xfrm>
          <a:prstGeom prst="rect">
            <a:avLst/>
          </a:prstGeom>
        </p:spPr>
        <p:txBody>
          <a:bodyPr vert="horz" wrap="square" lIns="0" tIns="12700" rIns="0" bIns="0" rtlCol="0">
            <a:spAutoFit/>
          </a:bodyPr>
          <a:lstStyle/>
          <a:p>
            <a:pPr marL="12700">
              <a:spcBef>
                <a:spcPts val="100"/>
              </a:spcBef>
            </a:pPr>
            <a:r>
              <a:rPr sz="3600" spc="-5" dirty="0">
                <a:solidFill>
                  <a:prstClr val="black"/>
                </a:solidFill>
                <a:latin typeface="Verdana"/>
                <a:cs typeface="Verdana"/>
              </a:rPr>
              <a:t>Irreversible</a:t>
            </a:r>
            <a:r>
              <a:rPr sz="3600" spc="-80" dirty="0">
                <a:solidFill>
                  <a:prstClr val="black"/>
                </a:solidFill>
                <a:latin typeface="Verdana"/>
                <a:cs typeface="Verdana"/>
              </a:rPr>
              <a:t> </a:t>
            </a:r>
            <a:r>
              <a:rPr sz="3600" spc="-10" dirty="0">
                <a:solidFill>
                  <a:prstClr val="black"/>
                </a:solidFill>
                <a:latin typeface="Verdana"/>
                <a:cs typeface="Verdana"/>
              </a:rPr>
              <a:t>cycle</a:t>
            </a:r>
            <a:endParaRPr sz="3600">
              <a:solidFill>
                <a:prstClr val="black"/>
              </a:solidFill>
              <a:latin typeface="Verdana"/>
              <a:cs typeface="Verdana"/>
            </a:endParaRPr>
          </a:p>
        </p:txBody>
      </p:sp>
      <p:sp>
        <p:nvSpPr>
          <p:cNvPr id="3" name="object 3"/>
          <p:cNvSpPr/>
          <p:nvPr/>
        </p:nvSpPr>
        <p:spPr>
          <a:xfrm>
            <a:off x="6584950" y="2292350"/>
            <a:ext cx="638810" cy="0"/>
          </a:xfrm>
          <a:custGeom>
            <a:avLst/>
            <a:gdLst/>
            <a:ahLst/>
            <a:cxnLst/>
            <a:rect l="l" t="t" r="r" b="b"/>
            <a:pathLst>
              <a:path w="638810">
                <a:moveTo>
                  <a:pt x="0" y="0"/>
                </a:moveTo>
                <a:lnTo>
                  <a:pt x="638810" y="0"/>
                </a:lnTo>
              </a:path>
            </a:pathLst>
          </a:custGeom>
          <a:ln w="20320">
            <a:solidFill>
              <a:srgbClr val="000000"/>
            </a:solidFill>
          </a:ln>
        </p:spPr>
        <p:txBody>
          <a:bodyPr wrap="square" lIns="0" tIns="0" rIns="0" bIns="0" rtlCol="0"/>
          <a:lstStyle/>
          <a:p>
            <a:endParaRPr>
              <a:solidFill>
                <a:prstClr val="black"/>
              </a:solidFill>
              <a:latin typeface="Calibri"/>
            </a:endParaRPr>
          </a:p>
        </p:txBody>
      </p:sp>
      <p:sp>
        <p:nvSpPr>
          <p:cNvPr id="4" name="object 4"/>
          <p:cNvSpPr/>
          <p:nvPr/>
        </p:nvSpPr>
        <p:spPr>
          <a:xfrm>
            <a:off x="6297929" y="2181861"/>
            <a:ext cx="195580" cy="218439"/>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5" name="object 5"/>
          <p:cNvSpPr txBox="1"/>
          <p:nvPr/>
        </p:nvSpPr>
        <p:spPr>
          <a:xfrm>
            <a:off x="6601460" y="1616709"/>
            <a:ext cx="611505" cy="604520"/>
          </a:xfrm>
          <a:prstGeom prst="rect">
            <a:avLst/>
          </a:prstGeom>
        </p:spPr>
        <p:txBody>
          <a:bodyPr vert="horz" wrap="square" lIns="0" tIns="12700" rIns="0" bIns="0" rtlCol="0">
            <a:spAutoFit/>
          </a:bodyPr>
          <a:lstStyle/>
          <a:p>
            <a:pPr marL="12700">
              <a:spcBef>
                <a:spcPts val="100"/>
              </a:spcBef>
            </a:pPr>
            <a:r>
              <a:rPr sz="3800" spc="-20" dirty="0">
                <a:solidFill>
                  <a:prstClr val="black"/>
                </a:solidFill>
                <a:latin typeface="Symbol"/>
                <a:cs typeface="Symbol"/>
              </a:rPr>
              <a:t></a:t>
            </a:r>
            <a:r>
              <a:rPr sz="3800" spc="5" dirty="0">
                <a:solidFill>
                  <a:prstClr val="black"/>
                </a:solidFill>
                <a:latin typeface="Times New Roman"/>
                <a:cs typeface="Times New Roman"/>
              </a:rPr>
              <a:t>Q</a:t>
            </a:r>
            <a:endParaRPr sz="3800">
              <a:solidFill>
                <a:prstClr val="black"/>
              </a:solidFill>
              <a:latin typeface="Times New Roman"/>
              <a:cs typeface="Times New Roman"/>
            </a:endParaRPr>
          </a:p>
        </p:txBody>
      </p:sp>
      <p:sp>
        <p:nvSpPr>
          <p:cNvPr id="6" name="object 6"/>
          <p:cNvSpPr txBox="1">
            <a:spLocks noGrp="1"/>
          </p:cNvSpPr>
          <p:nvPr>
            <p:ph type="title"/>
          </p:nvPr>
        </p:nvSpPr>
        <p:spPr>
          <a:xfrm>
            <a:off x="2045969" y="1647190"/>
            <a:ext cx="6616700" cy="894080"/>
          </a:xfrm>
          <a:prstGeom prst="rect">
            <a:avLst/>
          </a:prstGeom>
        </p:spPr>
        <p:txBody>
          <a:bodyPr vert="horz" wrap="square" lIns="0" tIns="12700" rIns="0" bIns="0" rtlCol="0">
            <a:spAutoFit/>
          </a:bodyPr>
          <a:lstStyle/>
          <a:p>
            <a:pPr marL="25400">
              <a:spcBef>
                <a:spcPts val="100"/>
              </a:spcBef>
              <a:tabLst>
                <a:tab pos="4238625" algn="l"/>
                <a:tab pos="5203825" algn="l"/>
                <a:tab pos="5960745" algn="l"/>
              </a:tabLst>
            </a:pPr>
            <a:r>
              <a:rPr sz="2800" spc="-5" dirty="0"/>
              <a:t>By</a:t>
            </a:r>
            <a:r>
              <a:rPr sz="2800" spc="5" dirty="0"/>
              <a:t> </a:t>
            </a:r>
            <a:r>
              <a:rPr sz="2800" spc="-10" dirty="0"/>
              <a:t>Clausius</a:t>
            </a:r>
            <a:r>
              <a:rPr sz="2800" dirty="0"/>
              <a:t> </a:t>
            </a:r>
            <a:r>
              <a:rPr sz="2800" spc="-10" dirty="0"/>
              <a:t>Inequality	</a:t>
            </a:r>
            <a:r>
              <a:rPr sz="8550" spc="15" baseline="-15594" dirty="0">
                <a:latin typeface="Symbol"/>
                <a:cs typeface="Symbol"/>
              </a:rPr>
              <a:t></a:t>
            </a:r>
            <a:r>
              <a:rPr sz="8550" spc="997" baseline="-15594" dirty="0">
                <a:latin typeface="Times New Roman"/>
                <a:cs typeface="Times New Roman"/>
              </a:rPr>
              <a:t> </a:t>
            </a:r>
            <a:r>
              <a:rPr sz="5700" spc="7" baseline="-46783" dirty="0">
                <a:latin typeface="Times New Roman"/>
                <a:cs typeface="Times New Roman"/>
              </a:rPr>
              <a:t>T	</a:t>
            </a:r>
            <a:r>
              <a:rPr sz="5700" spc="135" baseline="-3654" dirty="0">
                <a:latin typeface="Times New Roman"/>
                <a:cs typeface="Times New Roman"/>
              </a:rPr>
              <a:t>)</a:t>
            </a:r>
            <a:r>
              <a:rPr sz="3300" spc="135" baseline="-30303" dirty="0">
                <a:latin typeface="Times New Roman"/>
                <a:cs typeface="Times New Roman"/>
              </a:rPr>
              <a:t>AB	</a:t>
            </a:r>
            <a:r>
              <a:rPr sz="5700" spc="22" baseline="-3654" dirty="0">
                <a:latin typeface="Symbol"/>
                <a:cs typeface="Symbol"/>
              </a:rPr>
              <a:t></a:t>
            </a:r>
            <a:r>
              <a:rPr sz="5700" spc="-127" baseline="-3654" dirty="0">
                <a:latin typeface="Times New Roman"/>
                <a:cs typeface="Times New Roman"/>
              </a:rPr>
              <a:t> </a:t>
            </a:r>
            <a:r>
              <a:rPr sz="5700" spc="7" baseline="-3654" dirty="0">
                <a:latin typeface="Times New Roman"/>
                <a:cs typeface="Times New Roman"/>
              </a:rPr>
              <a:t>0</a:t>
            </a:r>
            <a:endParaRPr sz="5700" baseline="-3654">
              <a:latin typeface="Times New Roman"/>
              <a:cs typeface="Times New Roman"/>
            </a:endParaRPr>
          </a:p>
        </p:txBody>
      </p:sp>
      <p:sp>
        <p:nvSpPr>
          <p:cNvPr id="7" name="object 7"/>
          <p:cNvSpPr txBox="1"/>
          <p:nvPr/>
        </p:nvSpPr>
        <p:spPr>
          <a:xfrm>
            <a:off x="1827530" y="3310890"/>
            <a:ext cx="4115435" cy="452120"/>
          </a:xfrm>
          <a:prstGeom prst="rect">
            <a:avLst/>
          </a:prstGeom>
        </p:spPr>
        <p:txBody>
          <a:bodyPr vert="horz" wrap="square" lIns="0" tIns="12700" rIns="0" bIns="0" rtlCol="0">
            <a:spAutoFit/>
          </a:bodyPr>
          <a:lstStyle/>
          <a:p>
            <a:pPr marL="12700">
              <a:spcBef>
                <a:spcPts val="100"/>
              </a:spcBef>
            </a:pPr>
            <a:r>
              <a:rPr sz="2800" spc="-10" dirty="0">
                <a:solidFill>
                  <a:prstClr val="black"/>
                </a:solidFill>
                <a:latin typeface="Verdana"/>
                <a:cs typeface="Verdana"/>
              </a:rPr>
              <a:t>Evaluate cyclic</a:t>
            </a:r>
            <a:r>
              <a:rPr sz="2800" spc="-55" dirty="0">
                <a:solidFill>
                  <a:prstClr val="black"/>
                </a:solidFill>
                <a:latin typeface="Verdana"/>
                <a:cs typeface="Verdana"/>
              </a:rPr>
              <a:t> </a:t>
            </a:r>
            <a:r>
              <a:rPr sz="2800" spc="-10" dirty="0">
                <a:solidFill>
                  <a:prstClr val="black"/>
                </a:solidFill>
                <a:latin typeface="Verdana"/>
                <a:cs typeface="Verdana"/>
              </a:rPr>
              <a:t>integral</a:t>
            </a:r>
            <a:endParaRPr sz="2800">
              <a:solidFill>
                <a:prstClr val="black"/>
              </a:solidFill>
              <a:latin typeface="Verdana"/>
              <a:cs typeface="Verdana"/>
            </a:endParaRPr>
          </a:p>
        </p:txBody>
      </p:sp>
      <p:sp>
        <p:nvSpPr>
          <p:cNvPr id="8" name="object 8"/>
          <p:cNvSpPr/>
          <p:nvPr/>
        </p:nvSpPr>
        <p:spPr>
          <a:xfrm>
            <a:off x="3442970" y="4683759"/>
            <a:ext cx="543560" cy="0"/>
          </a:xfrm>
          <a:custGeom>
            <a:avLst/>
            <a:gdLst/>
            <a:ahLst/>
            <a:cxnLst/>
            <a:rect l="l" t="t" r="r" b="b"/>
            <a:pathLst>
              <a:path w="543560">
                <a:moveTo>
                  <a:pt x="0" y="0"/>
                </a:moveTo>
                <a:lnTo>
                  <a:pt x="543560" y="0"/>
                </a:lnTo>
              </a:path>
            </a:pathLst>
          </a:custGeom>
          <a:ln w="16510">
            <a:solidFill>
              <a:srgbClr val="000000"/>
            </a:solidFill>
          </a:ln>
        </p:spPr>
        <p:txBody>
          <a:bodyPr wrap="square" lIns="0" tIns="0" rIns="0" bIns="0" rtlCol="0"/>
          <a:lstStyle/>
          <a:p>
            <a:endParaRPr>
              <a:solidFill>
                <a:prstClr val="black"/>
              </a:solidFill>
              <a:latin typeface="Calibri"/>
            </a:endParaRPr>
          </a:p>
        </p:txBody>
      </p:sp>
      <p:sp>
        <p:nvSpPr>
          <p:cNvPr id="9" name="object 9"/>
          <p:cNvSpPr/>
          <p:nvPr/>
        </p:nvSpPr>
        <p:spPr>
          <a:xfrm>
            <a:off x="3199764" y="4590415"/>
            <a:ext cx="165100" cy="18542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10" name="object 10"/>
          <p:cNvSpPr/>
          <p:nvPr/>
        </p:nvSpPr>
        <p:spPr>
          <a:xfrm>
            <a:off x="5476240" y="4683759"/>
            <a:ext cx="542290" cy="0"/>
          </a:xfrm>
          <a:custGeom>
            <a:avLst/>
            <a:gdLst/>
            <a:ahLst/>
            <a:cxnLst/>
            <a:rect l="l" t="t" r="r" b="b"/>
            <a:pathLst>
              <a:path w="542289">
                <a:moveTo>
                  <a:pt x="0" y="0"/>
                </a:moveTo>
                <a:lnTo>
                  <a:pt x="542289" y="0"/>
                </a:lnTo>
              </a:path>
            </a:pathLst>
          </a:custGeom>
          <a:ln w="16510">
            <a:solidFill>
              <a:srgbClr val="000000"/>
            </a:solidFill>
          </a:ln>
        </p:spPr>
        <p:txBody>
          <a:bodyPr wrap="square" lIns="0" tIns="0" rIns="0" bIns="0" rtlCol="0"/>
          <a:lstStyle/>
          <a:p>
            <a:endParaRPr>
              <a:solidFill>
                <a:prstClr val="black"/>
              </a:solidFill>
              <a:latin typeface="Calibri"/>
            </a:endParaRPr>
          </a:p>
        </p:txBody>
      </p:sp>
      <p:sp>
        <p:nvSpPr>
          <p:cNvPr id="11" name="object 11"/>
          <p:cNvSpPr/>
          <p:nvPr/>
        </p:nvSpPr>
        <p:spPr>
          <a:xfrm>
            <a:off x="7297420" y="4683759"/>
            <a:ext cx="542290" cy="0"/>
          </a:xfrm>
          <a:custGeom>
            <a:avLst/>
            <a:gdLst/>
            <a:ahLst/>
            <a:cxnLst/>
            <a:rect l="l" t="t" r="r" b="b"/>
            <a:pathLst>
              <a:path w="542289">
                <a:moveTo>
                  <a:pt x="0" y="0"/>
                </a:moveTo>
                <a:lnTo>
                  <a:pt x="542289" y="0"/>
                </a:lnTo>
              </a:path>
            </a:pathLst>
          </a:custGeom>
          <a:ln w="16510">
            <a:solidFill>
              <a:srgbClr val="000000"/>
            </a:solidFill>
          </a:ln>
        </p:spPr>
        <p:txBody>
          <a:bodyPr wrap="square" lIns="0" tIns="0" rIns="0" bIns="0" rtlCol="0"/>
          <a:lstStyle/>
          <a:p>
            <a:endParaRPr>
              <a:solidFill>
                <a:prstClr val="black"/>
              </a:solidFill>
              <a:latin typeface="Calibri"/>
            </a:endParaRPr>
          </a:p>
        </p:txBody>
      </p:sp>
      <p:sp>
        <p:nvSpPr>
          <p:cNvPr id="12" name="object 12"/>
          <p:cNvSpPr txBox="1"/>
          <p:nvPr/>
        </p:nvSpPr>
        <p:spPr>
          <a:xfrm>
            <a:off x="8373110" y="4363721"/>
            <a:ext cx="560705" cy="518159"/>
          </a:xfrm>
          <a:prstGeom prst="rect">
            <a:avLst/>
          </a:prstGeom>
        </p:spPr>
        <p:txBody>
          <a:bodyPr vert="horz" wrap="square" lIns="0" tIns="16510" rIns="0" bIns="0" rtlCol="0">
            <a:spAutoFit/>
          </a:bodyPr>
          <a:lstStyle/>
          <a:p>
            <a:pPr marL="12700">
              <a:spcBef>
                <a:spcPts val="130"/>
              </a:spcBef>
            </a:pPr>
            <a:r>
              <a:rPr sz="3200" spc="30" dirty="0">
                <a:solidFill>
                  <a:prstClr val="black"/>
                </a:solidFill>
                <a:latin typeface="Symbol"/>
                <a:cs typeface="Symbol"/>
              </a:rPr>
              <a:t></a:t>
            </a:r>
            <a:r>
              <a:rPr sz="3200" spc="-85" dirty="0">
                <a:solidFill>
                  <a:prstClr val="black"/>
                </a:solidFill>
                <a:latin typeface="Times New Roman"/>
                <a:cs typeface="Times New Roman"/>
              </a:rPr>
              <a:t> </a:t>
            </a:r>
            <a:r>
              <a:rPr sz="3200" spc="20" dirty="0">
                <a:solidFill>
                  <a:prstClr val="black"/>
                </a:solidFill>
                <a:latin typeface="Times New Roman"/>
                <a:cs typeface="Times New Roman"/>
              </a:rPr>
              <a:t>0</a:t>
            </a:r>
            <a:endParaRPr sz="3200">
              <a:solidFill>
                <a:prstClr val="black"/>
              </a:solidFill>
              <a:latin typeface="Times New Roman"/>
              <a:cs typeface="Times New Roman"/>
            </a:endParaRP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51</a:t>
            </a:fld>
            <a:endParaRPr dirty="0">
              <a:solidFill>
                <a:prstClr val="black"/>
              </a:solidFill>
            </a:endParaRPr>
          </a:p>
        </p:txBody>
      </p:sp>
      <p:sp>
        <p:nvSpPr>
          <p:cNvPr id="13" name="object 13"/>
          <p:cNvSpPr txBox="1"/>
          <p:nvPr/>
        </p:nvSpPr>
        <p:spPr>
          <a:xfrm>
            <a:off x="7054851" y="4982209"/>
            <a:ext cx="145415" cy="313690"/>
          </a:xfrm>
          <a:prstGeom prst="rect">
            <a:avLst/>
          </a:prstGeom>
        </p:spPr>
        <p:txBody>
          <a:bodyPr vert="horz" wrap="square" lIns="0" tIns="11430" rIns="0" bIns="0" rtlCol="0">
            <a:spAutoFit/>
          </a:bodyPr>
          <a:lstStyle/>
          <a:p>
            <a:pPr marL="12700">
              <a:spcBef>
                <a:spcPts val="90"/>
              </a:spcBef>
            </a:pPr>
            <a:r>
              <a:rPr sz="1900" spc="-10" dirty="0">
                <a:solidFill>
                  <a:prstClr val="black"/>
                </a:solidFill>
                <a:latin typeface="Times New Roman"/>
                <a:cs typeface="Times New Roman"/>
              </a:rPr>
              <a:t>1</a:t>
            </a:r>
            <a:endParaRPr sz="1900">
              <a:solidFill>
                <a:prstClr val="black"/>
              </a:solidFill>
              <a:latin typeface="Times New Roman"/>
              <a:cs typeface="Times New Roman"/>
            </a:endParaRPr>
          </a:p>
        </p:txBody>
      </p:sp>
      <p:sp>
        <p:nvSpPr>
          <p:cNvPr id="14" name="object 14"/>
          <p:cNvSpPr txBox="1"/>
          <p:nvPr/>
        </p:nvSpPr>
        <p:spPr>
          <a:xfrm>
            <a:off x="7854951" y="4732021"/>
            <a:ext cx="423545" cy="518159"/>
          </a:xfrm>
          <a:prstGeom prst="rect">
            <a:avLst/>
          </a:prstGeom>
        </p:spPr>
        <p:txBody>
          <a:bodyPr vert="horz" wrap="square" lIns="0" tIns="16510" rIns="0" bIns="0" rtlCol="0">
            <a:spAutoFit/>
          </a:bodyPr>
          <a:lstStyle/>
          <a:p>
            <a:pPr marL="38100">
              <a:spcBef>
                <a:spcPts val="130"/>
              </a:spcBef>
            </a:pPr>
            <a:r>
              <a:rPr sz="3200" spc="114" dirty="0">
                <a:solidFill>
                  <a:prstClr val="black"/>
                </a:solidFill>
                <a:latin typeface="Symbol"/>
                <a:cs typeface="Symbol"/>
              </a:rPr>
              <a:t></a:t>
            </a:r>
            <a:r>
              <a:rPr sz="2850" spc="172" baseline="-11695" dirty="0">
                <a:solidFill>
                  <a:prstClr val="black"/>
                </a:solidFill>
                <a:latin typeface="Times New Roman"/>
                <a:cs typeface="Times New Roman"/>
              </a:rPr>
              <a:t>B</a:t>
            </a:r>
            <a:endParaRPr sz="2850" baseline="-11695">
              <a:solidFill>
                <a:prstClr val="black"/>
              </a:solidFill>
              <a:latin typeface="Times New Roman"/>
              <a:cs typeface="Times New Roman"/>
            </a:endParaRPr>
          </a:p>
        </p:txBody>
      </p:sp>
      <p:sp>
        <p:nvSpPr>
          <p:cNvPr id="15" name="object 15"/>
          <p:cNvSpPr txBox="1"/>
          <p:nvPr/>
        </p:nvSpPr>
        <p:spPr>
          <a:xfrm>
            <a:off x="7030720" y="4107180"/>
            <a:ext cx="1059180" cy="518159"/>
          </a:xfrm>
          <a:prstGeom prst="rect">
            <a:avLst/>
          </a:prstGeom>
        </p:spPr>
        <p:txBody>
          <a:bodyPr vert="horz" wrap="square" lIns="0" tIns="16510" rIns="0" bIns="0" rtlCol="0">
            <a:spAutoFit/>
          </a:bodyPr>
          <a:lstStyle/>
          <a:p>
            <a:pPr marL="38100">
              <a:spcBef>
                <a:spcPts val="130"/>
              </a:spcBef>
              <a:tabLst>
                <a:tab pos="290195" algn="l"/>
              </a:tabLst>
            </a:pPr>
            <a:r>
              <a:rPr sz="2850" spc="-15" baseline="49707" dirty="0">
                <a:solidFill>
                  <a:prstClr val="black"/>
                </a:solidFill>
                <a:latin typeface="Times New Roman"/>
                <a:cs typeface="Times New Roman"/>
              </a:rPr>
              <a:t>2	</a:t>
            </a:r>
            <a:r>
              <a:rPr sz="3200" spc="15" dirty="0">
                <a:solidFill>
                  <a:prstClr val="black"/>
                </a:solidFill>
                <a:latin typeface="Symbol"/>
                <a:cs typeface="Symbol"/>
              </a:rPr>
              <a:t></a:t>
            </a:r>
            <a:r>
              <a:rPr sz="3200" spc="15" dirty="0">
                <a:solidFill>
                  <a:prstClr val="black"/>
                </a:solidFill>
                <a:latin typeface="Times New Roman"/>
                <a:cs typeface="Times New Roman"/>
              </a:rPr>
              <a:t>Q</a:t>
            </a:r>
            <a:r>
              <a:rPr sz="3200" spc="-290" dirty="0">
                <a:solidFill>
                  <a:prstClr val="black"/>
                </a:solidFill>
                <a:latin typeface="Times New Roman"/>
                <a:cs typeface="Times New Roman"/>
              </a:rPr>
              <a:t> </a:t>
            </a:r>
            <a:r>
              <a:rPr sz="4800" spc="30" baseline="-5208" dirty="0">
                <a:solidFill>
                  <a:prstClr val="black"/>
                </a:solidFill>
                <a:latin typeface="Symbol"/>
                <a:cs typeface="Symbol"/>
              </a:rPr>
              <a:t></a:t>
            </a:r>
            <a:endParaRPr sz="4800" baseline="-5208">
              <a:solidFill>
                <a:prstClr val="black"/>
              </a:solidFill>
              <a:latin typeface="Symbol"/>
              <a:cs typeface="Symbol"/>
            </a:endParaRPr>
          </a:p>
        </p:txBody>
      </p:sp>
      <p:sp>
        <p:nvSpPr>
          <p:cNvPr id="16" name="object 16"/>
          <p:cNvSpPr txBox="1"/>
          <p:nvPr/>
        </p:nvSpPr>
        <p:spPr>
          <a:xfrm>
            <a:off x="6530340" y="4157979"/>
            <a:ext cx="1559560" cy="764540"/>
          </a:xfrm>
          <a:prstGeom prst="rect">
            <a:avLst/>
          </a:prstGeom>
        </p:spPr>
        <p:txBody>
          <a:bodyPr vert="horz" wrap="square" lIns="0" tIns="12700" rIns="0" bIns="0" rtlCol="0">
            <a:spAutoFit/>
          </a:bodyPr>
          <a:lstStyle/>
          <a:p>
            <a:pPr marL="38100">
              <a:spcBef>
                <a:spcPts val="100"/>
              </a:spcBef>
              <a:tabLst>
                <a:tab pos="511175" algn="l"/>
                <a:tab pos="1362075" algn="l"/>
              </a:tabLst>
            </a:pPr>
            <a:r>
              <a:rPr sz="3200" spc="30" dirty="0">
                <a:solidFill>
                  <a:prstClr val="black"/>
                </a:solidFill>
                <a:latin typeface="Symbol"/>
                <a:cs typeface="Symbol"/>
              </a:rPr>
              <a:t></a:t>
            </a:r>
            <a:r>
              <a:rPr sz="3200" spc="30" dirty="0">
                <a:solidFill>
                  <a:prstClr val="black"/>
                </a:solidFill>
                <a:latin typeface="Times New Roman"/>
                <a:cs typeface="Times New Roman"/>
              </a:rPr>
              <a:t>	</a:t>
            </a:r>
            <a:r>
              <a:rPr sz="7275" spc="7" baseline="-13172" dirty="0">
                <a:solidFill>
                  <a:prstClr val="black"/>
                </a:solidFill>
                <a:latin typeface="Symbol"/>
                <a:cs typeface="Symbol"/>
              </a:rPr>
              <a:t></a:t>
            </a:r>
            <a:r>
              <a:rPr sz="7275" spc="832" baseline="-13172" dirty="0">
                <a:solidFill>
                  <a:prstClr val="black"/>
                </a:solidFill>
                <a:latin typeface="Times New Roman"/>
                <a:cs typeface="Times New Roman"/>
              </a:rPr>
              <a:t> </a:t>
            </a:r>
            <a:r>
              <a:rPr sz="4800" spc="37" baseline="-43402" dirty="0">
                <a:solidFill>
                  <a:prstClr val="black"/>
                </a:solidFill>
                <a:latin typeface="Times New Roman"/>
                <a:cs typeface="Times New Roman"/>
              </a:rPr>
              <a:t>T	</a:t>
            </a:r>
            <a:r>
              <a:rPr sz="4800" spc="30" baseline="-6076" dirty="0">
                <a:solidFill>
                  <a:prstClr val="black"/>
                </a:solidFill>
                <a:latin typeface="Symbol"/>
                <a:cs typeface="Symbol"/>
              </a:rPr>
              <a:t></a:t>
            </a:r>
            <a:endParaRPr sz="4800" baseline="-6076">
              <a:solidFill>
                <a:prstClr val="black"/>
              </a:solidFill>
              <a:latin typeface="Symbol"/>
              <a:cs typeface="Symbol"/>
            </a:endParaRPr>
          </a:p>
        </p:txBody>
      </p:sp>
      <p:sp>
        <p:nvSpPr>
          <p:cNvPr id="17" name="object 17"/>
          <p:cNvSpPr txBox="1"/>
          <p:nvPr/>
        </p:nvSpPr>
        <p:spPr>
          <a:xfrm>
            <a:off x="5233671" y="4982209"/>
            <a:ext cx="145415" cy="313690"/>
          </a:xfrm>
          <a:prstGeom prst="rect">
            <a:avLst/>
          </a:prstGeom>
        </p:spPr>
        <p:txBody>
          <a:bodyPr vert="horz" wrap="square" lIns="0" tIns="11430" rIns="0" bIns="0" rtlCol="0">
            <a:spAutoFit/>
          </a:bodyPr>
          <a:lstStyle/>
          <a:p>
            <a:pPr marL="12700">
              <a:spcBef>
                <a:spcPts val="90"/>
              </a:spcBef>
            </a:pPr>
            <a:r>
              <a:rPr sz="1900" spc="-10" dirty="0">
                <a:solidFill>
                  <a:prstClr val="black"/>
                </a:solidFill>
                <a:latin typeface="Times New Roman"/>
                <a:cs typeface="Times New Roman"/>
              </a:rPr>
              <a:t>1</a:t>
            </a:r>
            <a:endParaRPr sz="1900">
              <a:solidFill>
                <a:prstClr val="black"/>
              </a:solidFill>
              <a:latin typeface="Times New Roman"/>
              <a:cs typeface="Times New Roman"/>
            </a:endParaRPr>
          </a:p>
        </p:txBody>
      </p:sp>
      <p:sp>
        <p:nvSpPr>
          <p:cNvPr id="18" name="object 18"/>
          <p:cNvSpPr txBox="1"/>
          <p:nvPr/>
        </p:nvSpPr>
        <p:spPr>
          <a:xfrm>
            <a:off x="6033771" y="4732021"/>
            <a:ext cx="433705" cy="518159"/>
          </a:xfrm>
          <a:prstGeom prst="rect">
            <a:avLst/>
          </a:prstGeom>
        </p:spPr>
        <p:txBody>
          <a:bodyPr vert="horz" wrap="square" lIns="0" tIns="16510" rIns="0" bIns="0" rtlCol="0">
            <a:spAutoFit/>
          </a:bodyPr>
          <a:lstStyle/>
          <a:p>
            <a:pPr marL="38100">
              <a:spcBef>
                <a:spcPts val="130"/>
              </a:spcBef>
            </a:pPr>
            <a:r>
              <a:rPr sz="3200" spc="105" dirty="0">
                <a:solidFill>
                  <a:prstClr val="black"/>
                </a:solidFill>
                <a:latin typeface="Symbol"/>
                <a:cs typeface="Symbol"/>
              </a:rPr>
              <a:t></a:t>
            </a:r>
            <a:r>
              <a:rPr sz="2850" spc="157" baseline="-11695" dirty="0">
                <a:solidFill>
                  <a:prstClr val="black"/>
                </a:solidFill>
                <a:latin typeface="Times New Roman"/>
                <a:cs typeface="Times New Roman"/>
              </a:rPr>
              <a:t>A</a:t>
            </a:r>
            <a:endParaRPr sz="2850" baseline="-11695">
              <a:solidFill>
                <a:prstClr val="black"/>
              </a:solidFill>
              <a:latin typeface="Times New Roman"/>
              <a:cs typeface="Times New Roman"/>
            </a:endParaRPr>
          </a:p>
        </p:txBody>
      </p:sp>
      <p:sp>
        <p:nvSpPr>
          <p:cNvPr id="19" name="object 19"/>
          <p:cNvSpPr txBox="1"/>
          <p:nvPr/>
        </p:nvSpPr>
        <p:spPr>
          <a:xfrm>
            <a:off x="4000500" y="4781551"/>
            <a:ext cx="760730" cy="518159"/>
          </a:xfrm>
          <a:prstGeom prst="rect">
            <a:avLst/>
          </a:prstGeom>
        </p:spPr>
        <p:txBody>
          <a:bodyPr vert="horz" wrap="square" lIns="0" tIns="16510" rIns="0" bIns="0" rtlCol="0">
            <a:spAutoFit/>
          </a:bodyPr>
          <a:lstStyle/>
          <a:p>
            <a:pPr marL="38100">
              <a:spcBef>
                <a:spcPts val="130"/>
              </a:spcBef>
            </a:pPr>
            <a:r>
              <a:rPr sz="4800" spc="30" baseline="6944" dirty="0">
                <a:solidFill>
                  <a:prstClr val="black"/>
                </a:solidFill>
                <a:latin typeface="Symbol"/>
                <a:cs typeface="Symbol"/>
              </a:rPr>
              <a:t></a:t>
            </a:r>
            <a:r>
              <a:rPr sz="1900" spc="20" dirty="0">
                <a:solidFill>
                  <a:prstClr val="black"/>
                </a:solidFill>
                <a:latin typeface="Times New Roman"/>
                <a:cs typeface="Times New Roman"/>
              </a:rPr>
              <a:t>cycle</a:t>
            </a:r>
            <a:endParaRPr sz="1900">
              <a:solidFill>
                <a:prstClr val="black"/>
              </a:solidFill>
              <a:latin typeface="Times New Roman"/>
              <a:cs typeface="Times New Roman"/>
            </a:endParaRPr>
          </a:p>
        </p:txBody>
      </p:sp>
      <p:sp>
        <p:nvSpPr>
          <p:cNvPr id="20" name="object 20"/>
          <p:cNvSpPr txBox="1"/>
          <p:nvPr/>
        </p:nvSpPr>
        <p:spPr>
          <a:xfrm>
            <a:off x="3430270" y="4107180"/>
            <a:ext cx="2851150" cy="518159"/>
          </a:xfrm>
          <a:prstGeom prst="rect">
            <a:avLst/>
          </a:prstGeom>
        </p:spPr>
        <p:txBody>
          <a:bodyPr vert="horz" wrap="square" lIns="0" tIns="16510" rIns="0" bIns="0" rtlCol="0">
            <a:spAutoFit/>
          </a:bodyPr>
          <a:lstStyle/>
          <a:p>
            <a:pPr marL="38100">
              <a:spcBef>
                <a:spcPts val="130"/>
              </a:spcBef>
              <a:tabLst>
                <a:tab pos="1816735" algn="l"/>
                <a:tab pos="2069464" algn="l"/>
              </a:tabLst>
            </a:pPr>
            <a:r>
              <a:rPr sz="3200" spc="15" dirty="0">
                <a:solidFill>
                  <a:prstClr val="black"/>
                </a:solidFill>
                <a:latin typeface="Symbol"/>
                <a:cs typeface="Symbol"/>
              </a:rPr>
              <a:t></a:t>
            </a:r>
            <a:r>
              <a:rPr sz="3200" spc="15" dirty="0">
                <a:solidFill>
                  <a:prstClr val="black"/>
                </a:solidFill>
                <a:latin typeface="Times New Roman"/>
                <a:cs typeface="Times New Roman"/>
              </a:rPr>
              <a:t>Q</a:t>
            </a:r>
            <a:r>
              <a:rPr sz="3200" spc="-235" dirty="0">
                <a:solidFill>
                  <a:prstClr val="black"/>
                </a:solidFill>
                <a:latin typeface="Times New Roman"/>
                <a:cs typeface="Times New Roman"/>
              </a:rPr>
              <a:t> </a:t>
            </a:r>
            <a:r>
              <a:rPr sz="4800" spc="30" baseline="-5208" dirty="0">
                <a:solidFill>
                  <a:prstClr val="black"/>
                </a:solidFill>
                <a:latin typeface="Symbol"/>
                <a:cs typeface="Symbol"/>
              </a:rPr>
              <a:t></a:t>
            </a:r>
            <a:r>
              <a:rPr sz="4800" spc="30" baseline="-5208" dirty="0">
                <a:solidFill>
                  <a:prstClr val="black"/>
                </a:solidFill>
                <a:latin typeface="Times New Roman"/>
                <a:cs typeface="Times New Roman"/>
              </a:rPr>
              <a:t>	</a:t>
            </a:r>
            <a:r>
              <a:rPr sz="2850" spc="-15" baseline="49707" dirty="0">
                <a:solidFill>
                  <a:prstClr val="black"/>
                </a:solidFill>
                <a:latin typeface="Times New Roman"/>
                <a:cs typeface="Times New Roman"/>
              </a:rPr>
              <a:t>2	</a:t>
            </a:r>
            <a:r>
              <a:rPr sz="3200" spc="15" dirty="0">
                <a:solidFill>
                  <a:prstClr val="black"/>
                </a:solidFill>
                <a:latin typeface="Symbol"/>
                <a:cs typeface="Symbol"/>
              </a:rPr>
              <a:t></a:t>
            </a:r>
            <a:r>
              <a:rPr sz="3200" spc="15" dirty="0">
                <a:solidFill>
                  <a:prstClr val="black"/>
                </a:solidFill>
                <a:latin typeface="Times New Roman"/>
                <a:cs typeface="Times New Roman"/>
              </a:rPr>
              <a:t>Q</a:t>
            </a:r>
            <a:r>
              <a:rPr sz="3200" spc="-285" dirty="0">
                <a:solidFill>
                  <a:prstClr val="black"/>
                </a:solidFill>
                <a:latin typeface="Times New Roman"/>
                <a:cs typeface="Times New Roman"/>
              </a:rPr>
              <a:t> </a:t>
            </a:r>
            <a:r>
              <a:rPr sz="4800" spc="30" baseline="-5208" dirty="0">
                <a:solidFill>
                  <a:prstClr val="black"/>
                </a:solidFill>
                <a:latin typeface="Symbol"/>
                <a:cs typeface="Symbol"/>
              </a:rPr>
              <a:t></a:t>
            </a:r>
            <a:endParaRPr sz="4800" baseline="-5208">
              <a:solidFill>
                <a:prstClr val="black"/>
              </a:solidFill>
              <a:latin typeface="Symbol"/>
              <a:cs typeface="Symbol"/>
            </a:endParaRPr>
          </a:p>
        </p:txBody>
      </p:sp>
      <p:sp>
        <p:nvSpPr>
          <p:cNvPr id="21" name="object 21"/>
          <p:cNvSpPr txBox="1"/>
          <p:nvPr/>
        </p:nvSpPr>
        <p:spPr>
          <a:xfrm>
            <a:off x="4837429" y="4157979"/>
            <a:ext cx="1431290" cy="764540"/>
          </a:xfrm>
          <a:prstGeom prst="rect">
            <a:avLst/>
          </a:prstGeom>
        </p:spPr>
        <p:txBody>
          <a:bodyPr vert="horz" wrap="square" lIns="0" tIns="12700" rIns="0" bIns="0" rtlCol="0">
            <a:spAutoFit/>
          </a:bodyPr>
          <a:lstStyle/>
          <a:p>
            <a:pPr marL="38100">
              <a:spcBef>
                <a:spcPts val="100"/>
              </a:spcBef>
              <a:tabLst>
                <a:tab pos="1233805" algn="l"/>
              </a:tabLst>
            </a:pPr>
            <a:r>
              <a:rPr sz="3200" spc="30" dirty="0">
                <a:solidFill>
                  <a:prstClr val="black"/>
                </a:solidFill>
                <a:latin typeface="Symbol"/>
                <a:cs typeface="Symbol"/>
              </a:rPr>
              <a:t></a:t>
            </a:r>
            <a:r>
              <a:rPr sz="3200" spc="130" dirty="0">
                <a:solidFill>
                  <a:prstClr val="black"/>
                </a:solidFill>
                <a:latin typeface="Times New Roman"/>
                <a:cs typeface="Times New Roman"/>
              </a:rPr>
              <a:t> </a:t>
            </a:r>
            <a:r>
              <a:rPr sz="7275" spc="7" baseline="-13172" dirty="0">
                <a:solidFill>
                  <a:prstClr val="black"/>
                </a:solidFill>
                <a:latin typeface="Symbol"/>
                <a:cs typeface="Symbol"/>
              </a:rPr>
              <a:t></a:t>
            </a:r>
            <a:r>
              <a:rPr sz="7275" spc="839" baseline="-13172" dirty="0">
                <a:solidFill>
                  <a:prstClr val="black"/>
                </a:solidFill>
                <a:latin typeface="Times New Roman"/>
                <a:cs typeface="Times New Roman"/>
              </a:rPr>
              <a:t> </a:t>
            </a:r>
            <a:r>
              <a:rPr sz="4800" spc="37" baseline="-43402" dirty="0">
                <a:solidFill>
                  <a:prstClr val="black"/>
                </a:solidFill>
                <a:latin typeface="Times New Roman"/>
                <a:cs typeface="Times New Roman"/>
              </a:rPr>
              <a:t>T	</a:t>
            </a:r>
            <a:r>
              <a:rPr sz="4800" spc="30" baseline="-6076" dirty="0">
                <a:solidFill>
                  <a:prstClr val="black"/>
                </a:solidFill>
                <a:latin typeface="Symbol"/>
                <a:cs typeface="Symbol"/>
              </a:rPr>
              <a:t></a:t>
            </a:r>
            <a:endParaRPr sz="4800" baseline="-6076">
              <a:solidFill>
                <a:prstClr val="black"/>
              </a:solidFill>
              <a:latin typeface="Symbol"/>
              <a:cs typeface="Symbol"/>
            </a:endParaRPr>
          </a:p>
        </p:txBody>
      </p:sp>
      <p:sp>
        <p:nvSpPr>
          <p:cNvPr id="22" name="object 22"/>
          <p:cNvSpPr txBox="1"/>
          <p:nvPr/>
        </p:nvSpPr>
        <p:spPr>
          <a:xfrm>
            <a:off x="3149600" y="4204970"/>
            <a:ext cx="1085850" cy="764540"/>
          </a:xfrm>
          <a:prstGeom prst="rect">
            <a:avLst/>
          </a:prstGeom>
        </p:spPr>
        <p:txBody>
          <a:bodyPr vert="horz" wrap="square" lIns="0" tIns="12700" rIns="0" bIns="0" rtlCol="0">
            <a:spAutoFit/>
          </a:bodyPr>
          <a:lstStyle/>
          <a:p>
            <a:pPr marL="38100">
              <a:spcBef>
                <a:spcPts val="100"/>
              </a:spcBef>
              <a:tabLst>
                <a:tab pos="888365" algn="l"/>
              </a:tabLst>
            </a:pPr>
            <a:r>
              <a:rPr sz="7275" spc="7" baseline="-9163" dirty="0">
                <a:solidFill>
                  <a:prstClr val="black"/>
                </a:solidFill>
                <a:latin typeface="Symbol"/>
                <a:cs typeface="Symbol"/>
              </a:rPr>
              <a:t></a:t>
            </a:r>
            <a:r>
              <a:rPr sz="7275" spc="847" baseline="-9163" dirty="0">
                <a:solidFill>
                  <a:prstClr val="black"/>
                </a:solidFill>
                <a:latin typeface="Times New Roman"/>
                <a:cs typeface="Times New Roman"/>
              </a:rPr>
              <a:t> </a:t>
            </a:r>
            <a:r>
              <a:rPr sz="4800" spc="37" baseline="-37326" dirty="0">
                <a:solidFill>
                  <a:prstClr val="black"/>
                </a:solidFill>
                <a:latin typeface="Times New Roman"/>
                <a:cs typeface="Times New Roman"/>
              </a:rPr>
              <a:t>T	</a:t>
            </a:r>
            <a:r>
              <a:rPr sz="3200" spc="20" dirty="0">
                <a:solidFill>
                  <a:prstClr val="black"/>
                </a:solidFill>
                <a:latin typeface="Symbol"/>
                <a:cs typeface="Symbol"/>
              </a:rPr>
              <a:t></a:t>
            </a:r>
            <a:endParaRPr sz="3200">
              <a:solidFill>
                <a:prstClr val="black"/>
              </a:solidFill>
              <a:latin typeface="Symbol"/>
              <a:cs typeface="Symbol"/>
            </a:endParaRPr>
          </a:p>
        </p:txBody>
      </p:sp>
      <p:sp>
        <p:nvSpPr>
          <p:cNvPr id="23" name="object 23"/>
          <p:cNvSpPr txBox="1"/>
          <p:nvPr/>
        </p:nvSpPr>
        <p:spPr>
          <a:xfrm>
            <a:off x="4878070" y="5306059"/>
            <a:ext cx="1747520" cy="452120"/>
          </a:xfrm>
          <a:prstGeom prst="rect">
            <a:avLst/>
          </a:prstGeom>
        </p:spPr>
        <p:txBody>
          <a:bodyPr vert="horz" wrap="square" lIns="0" tIns="12700" rIns="0" bIns="0" rtlCol="0">
            <a:spAutoFit/>
          </a:bodyPr>
          <a:lstStyle/>
          <a:p>
            <a:pPr marL="12700">
              <a:spcBef>
                <a:spcPts val="100"/>
              </a:spcBef>
            </a:pPr>
            <a:r>
              <a:rPr sz="2800" spc="-10" dirty="0">
                <a:solidFill>
                  <a:prstClr val="black"/>
                </a:solidFill>
                <a:latin typeface="Verdana"/>
                <a:cs typeface="Verdana"/>
              </a:rPr>
              <a:t>(non-rev)</a:t>
            </a:r>
            <a:endParaRPr sz="2800">
              <a:solidFill>
                <a:prstClr val="black"/>
              </a:solidFill>
              <a:latin typeface="Verdana"/>
              <a:cs typeface="Verdana"/>
            </a:endParaRPr>
          </a:p>
        </p:txBody>
      </p:sp>
      <p:sp>
        <p:nvSpPr>
          <p:cNvPr id="24" name="object 24"/>
          <p:cNvSpPr txBox="1"/>
          <p:nvPr/>
        </p:nvSpPr>
        <p:spPr>
          <a:xfrm>
            <a:off x="7087870" y="5306059"/>
            <a:ext cx="920750" cy="452120"/>
          </a:xfrm>
          <a:prstGeom prst="rect">
            <a:avLst/>
          </a:prstGeom>
        </p:spPr>
        <p:txBody>
          <a:bodyPr vert="horz" wrap="square" lIns="0" tIns="12700" rIns="0" bIns="0" rtlCol="0">
            <a:spAutoFit/>
          </a:bodyPr>
          <a:lstStyle/>
          <a:p>
            <a:pPr marL="12700">
              <a:spcBef>
                <a:spcPts val="100"/>
              </a:spcBef>
            </a:pPr>
            <a:r>
              <a:rPr sz="2800" spc="-5" dirty="0">
                <a:solidFill>
                  <a:prstClr val="black"/>
                </a:solidFill>
                <a:latin typeface="Verdana"/>
                <a:cs typeface="Verdana"/>
              </a:rPr>
              <a:t>(re</a:t>
            </a:r>
            <a:r>
              <a:rPr sz="2800" spc="-10" dirty="0">
                <a:solidFill>
                  <a:prstClr val="black"/>
                </a:solidFill>
                <a:latin typeface="Verdana"/>
                <a:cs typeface="Verdana"/>
              </a:rPr>
              <a:t>v</a:t>
            </a:r>
            <a:r>
              <a:rPr sz="2800" dirty="0">
                <a:solidFill>
                  <a:prstClr val="black"/>
                </a:solidFill>
                <a:latin typeface="Verdana"/>
                <a:cs typeface="Verdana"/>
              </a:rPr>
              <a:t>)</a:t>
            </a:r>
            <a:endParaRPr sz="2800">
              <a:solidFill>
                <a:prstClr val="black"/>
              </a:solidFill>
              <a:latin typeface="Verdana"/>
              <a:cs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10989" y="436879"/>
            <a:ext cx="3964940" cy="574040"/>
          </a:xfrm>
          <a:prstGeom prst="rect">
            <a:avLst/>
          </a:prstGeom>
        </p:spPr>
        <p:txBody>
          <a:bodyPr vert="horz" wrap="square" lIns="0" tIns="12700" rIns="0" bIns="0" rtlCol="0">
            <a:spAutoFit/>
          </a:bodyPr>
          <a:lstStyle/>
          <a:p>
            <a:pPr marL="12700">
              <a:spcBef>
                <a:spcPts val="100"/>
              </a:spcBef>
            </a:pPr>
            <a:r>
              <a:rPr spc="-5" dirty="0"/>
              <a:t>Irreversible</a:t>
            </a:r>
            <a:r>
              <a:rPr spc="-80" dirty="0"/>
              <a:t> </a:t>
            </a:r>
            <a:r>
              <a:rPr spc="-10" dirty="0"/>
              <a:t>cycle</a:t>
            </a:r>
          </a:p>
        </p:txBody>
      </p:sp>
      <p:sp>
        <p:nvSpPr>
          <p:cNvPr id="3" name="object 3"/>
          <p:cNvSpPr txBox="1"/>
          <p:nvPr/>
        </p:nvSpPr>
        <p:spPr>
          <a:xfrm>
            <a:off x="2058669" y="1786891"/>
            <a:ext cx="7335520" cy="877569"/>
          </a:xfrm>
          <a:prstGeom prst="rect">
            <a:avLst/>
          </a:prstGeom>
        </p:spPr>
        <p:txBody>
          <a:bodyPr vert="horz" wrap="square" lIns="0" tIns="27939" rIns="0" bIns="0" rtlCol="0">
            <a:spAutoFit/>
          </a:bodyPr>
          <a:lstStyle/>
          <a:p>
            <a:pPr marL="12700" marR="5080">
              <a:lnSpc>
                <a:spcPts val="3350"/>
              </a:lnSpc>
              <a:spcBef>
                <a:spcPts val="219"/>
              </a:spcBef>
            </a:pPr>
            <a:r>
              <a:rPr sz="2800" spc="-10" dirty="0">
                <a:solidFill>
                  <a:prstClr val="black"/>
                </a:solidFill>
                <a:latin typeface="Verdana"/>
                <a:cs typeface="Verdana"/>
              </a:rPr>
              <a:t>For </a:t>
            </a:r>
            <a:r>
              <a:rPr sz="2800" spc="-5" dirty="0">
                <a:solidFill>
                  <a:prstClr val="black"/>
                </a:solidFill>
                <a:latin typeface="Verdana"/>
                <a:cs typeface="Verdana"/>
              </a:rPr>
              <a:t>the </a:t>
            </a:r>
            <a:r>
              <a:rPr sz="2800" spc="-10" dirty="0">
                <a:solidFill>
                  <a:prstClr val="black"/>
                </a:solidFill>
                <a:latin typeface="Verdana"/>
                <a:cs typeface="Verdana"/>
              </a:rPr>
              <a:t>reversible process, </a:t>
            </a:r>
            <a:r>
              <a:rPr sz="2800" spc="-5" dirty="0">
                <a:solidFill>
                  <a:prstClr val="black"/>
                </a:solidFill>
                <a:latin typeface="Verdana"/>
                <a:cs typeface="Verdana"/>
              </a:rPr>
              <a:t>B, </a:t>
            </a:r>
            <a:r>
              <a:rPr sz="2800" dirty="0">
                <a:solidFill>
                  <a:prstClr val="black"/>
                </a:solidFill>
                <a:latin typeface="Verdana"/>
                <a:cs typeface="Verdana"/>
              </a:rPr>
              <a:t>dS=</a:t>
            </a:r>
            <a:r>
              <a:rPr sz="2800" dirty="0">
                <a:solidFill>
                  <a:prstClr val="black"/>
                </a:solidFill>
                <a:latin typeface="Symbol"/>
                <a:cs typeface="Symbol"/>
              </a:rPr>
              <a:t></a:t>
            </a:r>
            <a:r>
              <a:rPr sz="2800" dirty="0">
                <a:solidFill>
                  <a:prstClr val="black"/>
                </a:solidFill>
                <a:latin typeface="Verdana"/>
                <a:cs typeface="Verdana"/>
              </a:rPr>
              <a:t>Q/dT,  </a:t>
            </a:r>
            <a:r>
              <a:rPr sz="2800" spc="-10" dirty="0">
                <a:solidFill>
                  <a:prstClr val="black"/>
                </a:solidFill>
                <a:latin typeface="Verdana"/>
                <a:cs typeface="Verdana"/>
              </a:rPr>
              <a:t>thus:</a:t>
            </a:r>
            <a:endParaRPr sz="2800">
              <a:solidFill>
                <a:prstClr val="black"/>
              </a:solidFill>
              <a:latin typeface="Verdana"/>
              <a:cs typeface="Verdana"/>
            </a:endParaRPr>
          </a:p>
        </p:txBody>
      </p:sp>
      <p:sp>
        <p:nvSpPr>
          <p:cNvPr id="4" name="object 4"/>
          <p:cNvSpPr/>
          <p:nvPr/>
        </p:nvSpPr>
        <p:spPr>
          <a:xfrm>
            <a:off x="3524250" y="3164839"/>
            <a:ext cx="543560" cy="0"/>
          </a:xfrm>
          <a:custGeom>
            <a:avLst/>
            <a:gdLst/>
            <a:ahLst/>
            <a:cxnLst/>
            <a:rect l="l" t="t" r="r" b="b"/>
            <a:pathLst>
              <a:path w="543560">
                <a:moveTo>
                  <a:pt x="0" y="0"/>
                </a:moveTo>
                <a:lnTo>
                  <a:pt x="543560" y="0"/>
                </a:lnTo>
              </a:path>
            </a:pathLst>
          </a:custGeom>
          <a:ln w="16510">
            <a:solidFill>
              <a:srgbClr val="000000"/>
            </a:solidFill>
          </a:ln>
        </p:spPr>
        <p:txBody>
          <a:bodyPr wrap="square" lIns="0" tIns="0" rIns="0" bIns="0" rtlCol="0"/>
          <a:lstStyle/>
          <a:p>
            <a:endParaRPr>
              <a:solidFill>
                <a:prstClr val="black"/>
              </a:solidFill>
              <a:latin typeface="Calibri"/>
            </a:endParaRPr>
          </a:p>
        </p:txBody>
      </p:sp>
      <p:sp>
        <p:nvSpPr>
          <p:cNvPr id="5" name="object 5"/>
          <p:cNvSpPr/>
          <p:nvPr/>
        </p:nvSpPr>
        <p:spPr>
          <a:xfrm>
            <a:off x="3281045" y="3071496"/>
            <a:ext cx="165100" cy="185419"/>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5557520" y="3164839"/>
            <a:ext cx="543560" cy="0"/>
          </a:xfrm>
          <a:custGeom>
            <a:avLst/>
            <a:gdLst/>
            <a:ahLst/>
            <a:cxnLst/>
            <a:rect l="l" t="t" r="r" b="b"/>
            <a:pathLst>
              <a:path w="543560">
                <a:moveTo>
                  <a:pt x="0" y="0"/>
                </a:moveTo>
                <a:lnTo>
                  <a:pt x="543559" y="0"/>
                </a:lnTo>
              </a:path>
            </a:pathLst>
          </a:custGeom>
          <a:ln w="16510">
            <a:solidFill>
              <a:srgbClr val="000000"/>
            </a:solidFill>
          </a:ln>
        </p:spPr>
        <p:txBody>
          <a:bodyPr wrap="square" lIns="0" tIns="0" rIns="0" bIns="0" rtlCol="0"/>
          <a:lstStyle/>
          <a:p>
            <a:endParaRPr>
              <a:solidFill>
                <a:prstClr val="black"/>
              </a:solidFill>
              <a:latin typeface="Calibri"/>
            </a:endParaRPr>
          </a:p>
        </p:txBody>
      </p:sp>
      <p:sp>
        <p:nvSpPr>
          <p:cNvPr id="7" name="object 7"/>
          <p:cNvSpPr txBox="1"/>
          <p:nvPr/>
        </p:nvSpPr>
        <p:spPr>
          <a:xfrm>
            <a:off x="5314951" y="3463290"/>
            <a:ext cx="1795145" cy="313690"/>
          </a:xfrm>
          <a:prstGeom prst="rect">
            <a:avLst/>
          </a:prstGeom>
        </p:spPr>
        <p:txBody>
          <a:bodyPr vert="horz" wrap="square" lIns="0" tIns="11430" rIns="0" bIns="0" rtlCol="0">
            <a:spAutoFit/>
          </a:bodyPr>
          <a:lstStyle/>
          <a:p>
            <a:pPr marL="12700">
              <a:spcBef>
                <a:spcPts val="90"/>
              </a:spcBef>
              <a:tabLst>
                <a:tab pos="1661795" algn="l"/>
              </a:tabLst>
            </a:pPr>
            <a:r>
              <a:rPr sz="1900" spc="-5" dirty="0">
                <a:solidFill>
                  <a:prstClr val="black"/>
                </a:solidFill>
                <a:latin typeface="Times New Roman"/>
                <a:cs typeface="Times New Roman"/>
              </a:rPr>
              <a:t>1	1</a:t>
            </a:r>
            <a:endParaRPr sz="1900">
              <a:solidFill>
                <a:prstClr val="black"/>
              </a:solidFill>
              <a:latin typeface="Times New Roman"/>
              <a:cs typeface="Times New Roman"/>
            </a:endParaRPr>
          </a:p>
        </p:txBody>
      </p:sp>
      <p:sp>
        <p:nvSpPr>
          <p:cNvPr id="8" name="object 8"/>
          <p:cNvSpPr txBox="1"/>
          <p:nvPr/>
        </p:nvSpPr>
        <p:spPr>
          <a:xfrm>
            <a:off x="6115051" y="3213101"/>
            <a:ext cx="433705" cy="518159"/>
          </a:xfrm>
          <a:prstGeom prst="rect">
            <a:avLst/>
          </a:prstGeom>
        </p:spPr>
        <p:txBody>
          <a:bodyPr vert="horz" wrap="square" lIns="0" tIns="16510" rIns="0" bIns="0" rtlCol="0">
            <a:spAutoFit/>
          </a:bodyPr>
          <a:lstStyle/>
          <a:p>
            <a:pPr marL="38100">
              <a:spcBef>
                <a:spcPts val="130"/>
              </a:spcBef>
            </a:pPr>
            <a:r>
              <a:rPr sz="3200" spc="100" dirty="0">
                <a:solidFill>
                  <a:prstClr val="black"/>
                </a:solidFill>
                <a:latin typeface="Symbol"/>
                <a:cs typeface="Symbol"/>
              </a:rPr>
              <a:t></a:t>
            </a:r>
            <a:r>
              <a:rPr sz="2850" spc="150" baseline="-11695" dirty="0">
                <a:solidFill>
                  <a:prstClr val="black"/>
                </a:solidFill>
                <a:latin typeface="Times New Roman"/>
                <a:cs typeface="Times New Roman"/>
              </a:rPr>
              <a:t>A</a:t>
            </a:r>
            <a:endParaRPr sz="2850" baseline="-11695">
              <a:solidFill>
                <a:prstClr val="black"/>
              </a:solidFill>
              <a:latin typeface="Times New Roman"/>
              <a:cs typeface="Times New Roman"/>
            </a:endParaRPr>
          </a:p>
        </p:txBody>
      </p:sp>
      <p:sp>
        <p:nvSpPr>
          <p:cNvPr id="9" name="object 9"/>
          <p:cNvSpPr txBox="1"/>
          <p:nvPr/>
        </p:nvSpPr>
        <p:spPr>
          <a:xfrm>
            <a:off x="4081780" y="3262630"/>
            <a:ext cx="761365" cy="518159"/>
          </a:xfrm>
          <a:prstGeom prst="rect">
            <a:avLst/>
          </a:prstGeom>
        </p:spPr>
        <p:txBody>
          <a:bodyPr vert="horz" wrap="square" lIns="0" tIns="16510" rIns="0" bIns="0" rtlCol="0">
            <a:spAutoFit/>
          </a:bodyPr>
          <a:lstStyle/>
          <a:p>
            <a:pPr marL="38100">
              <a:spcBef>
                <a:spcPts val="130"/>
              </a:spcBef>
            </a:pPr>
            <a:r>
              <a:rPr sz="4800" spc="30" baseline="6944" dirty="0">
                <a:solidFill>
                  <a:prstClr val="black"/>
                </a:solidFill>
                <a:latin typeface="Symbol"/>
                <a:cs typeface="Symbol"/>
              </a:rPr>
              <a:t></a:t>
            </a:r>
            <a:r>
              <a:rPr sz="1900" spc="20" dirty="0">
                <a:solidFill>
                  <a:prstClr val="black"/>
                </a:solidFill>
                <a:latin typeface="Times New Roman"/>
                <a:cs typeface="Times New Roman"/>
              </a:rPr>
              <a:t>cycle</a:t>
            </a:r>
            <a:endParaRPr sz="1900">
              <a:solidFill>
                <a:prstClr val="black"/>
              </a:solidFill>
              <a:latin typeface="Times New Roman"/>
              <a:cs typeface="Times New Roman"/>
            </a:endParaRPr>
          </a:p>
        </p:txBody>
      </p:sp>
      <p:sp>
        <p:nvSpPr>
          <p:cNvPr id="10" name="object 10"/>
          <p:cNvSpPr txBox="1"/>
          <p:nvPr/>
        </p:nvSpPr>
        <p:spPr>
          <a:xfrm>
            <a:off x="3511551" y="2588261"/>
            <a:ext cx="2851785" cy="518159"/>
          </a:xfrm>
          <a:prstGeom prst="rect">
            <a:avLst/>
          </a:prstGeom>
        </p:spPr>
        <p:txBody>
          <a:bodyPr vert="horz" wrap="square" lIns="0" tIns="16510" rIns="0" bIns="0" rtlCol="0">
            <a:spAutoFit/>
          </a:bodyPr>
          <a:lstStyle/>
          <a:p>
            <a:pPr marL="38100">
              <a:spcBef>
                <a:spcPts val="130"/>
              </a:spcBef>
              <a:tabLst>
                <a:tab pos="1816735" algn="l"/>
                <a:tab pos="2069464" algn="l"/>
              </a:tabLst>
            </a:pPr>
            <a:r>
              <a:rPr sz="3200" spc="15" dirty="0">
                <a:solidFill>
                  <a:prstClr val="black"/>
                </a:solidFill>
                <a:latin typeface="Symbol"/>
                <a:cs typeface="Symbol"/>
              </a:rPr>
              <a:t></a:t>
            </a:r>
            <a:r>
              <a:rPr sz="3200" spc="15" dirty="0">
                <a:solidFill>
                  <a:prstClr val="black"/>
                </a:solidFill>
                <a:latin typeface="Times New Roman"/>
                <a:cs typeface="Times New Roman"/>
              </a:rPr>
              <a:t>Q</a:t>
            </a:r>
            <a:r>
              <a:rPr sz="3200" spc="-235" dirty="0">
                <a:solidFill>
                  <a:prstClr val="black"/>
                </a:solidFill>
                <a:latin typeface="Times New Roman"/>
                <a:cs typeface="Times New Roman"/>
              </a:rPr>
              <a:t> </a:t>
            </a:r>
            <a:r>
              <a:rPr sz="4800" spc="30" baseline="-5208" dirty="0">
                <a:solidFill>
                  <a:prstClr val="black"/>
                </a:solidFill>
                <a:latin typeface="Symbol"/>
                <a:cs typeface="Symbol"/>
              </a:rPr>
              <a:t></a:t>
            </a:r>
            <a:r>
              <a:rPr sz="4800" spc="30" baseline="-5208" dirty="0">
                <a:solidFill>
                  <a:prstClr val="black"/>
                </a:solidFill>
                <a:latin typeface="Times New Roman"/>
                <a:cs typeface="Times New Roman"/>
              </a:rPr>
              <a:t>	</a:t>
            </a:r>
            <a:r>
              <a:rPr sz="2850" spc="-7" baseline="49707" dirty="0">
                <a:solidFill>
                  <a:prstClr val="black"/>
                </a:solidFill>
                <a:latin typeface="Times New Roman"/>
                <a:cs typeface="Times New Roman"/>
              </a:rPr>
              <a:t>2	</a:t>
            </a:r>
            <a:r>
              <a:rPr sz="3200" spc="15" dirty="0">
                <a:solidFill>
                  <a:prstClr val="black"/>
                </a:solidFill>
                <a:latin typeface="Symbol"/>
                <a:cs typeface="Symbol"/>
              </a:rPr>
              <a:t></a:t>
            </a:r>
            <a:r>
              <a:rPr sz="3200" spc="15" dirty="0">
                <a:solidFill>
                  <a:prstClr val="black"/>
                </a:solidFill>
                <a:latin typeface="Times New Roman"/>
                <a:cs typeface="Times New Roman"/>
              </a:rPr>
              <a:t>Q</a:t>
            </a:r>
            <a:r>
              <a:rPr sz="3200" spc="-285" dirty="0">
                <a:solidFill>
                  <a:prstClr val="black"/>
                </a:solidFill>
                <a:latin typeface="Times New Roman"/>
                <a:cs typeface="Times New Roman"/>
              </a:rPr>
              <a:t> </a:t>
            </a:r>
            <a:r>
              <a:rPr sz="4800" spc="30" baseline="-5208" dirty="0">
                <a:solidFill>
                  <a:prstClr val="black"/>
                </a:solidFill>
                <a:latin typeface="Symbol"/>
                <a:cs typeface="Symbol"/>
              </a:rPr>
              <a:t></a:t>
            </a:r>
            <a:endParaRPr sz="4800" baseline="-5208">
              <a:solidFill>
                <a:prstClr val="black"/>
              </a:solidFill>
              <a:latin typeface="Symbol"/>
              <a:cs typeface="Symbol"/>
            </a:endParaRPr>
          </a:p>
        </p:txBody>
      </p:sp>
      <p:sp>
        <p:nvSpPr>
          <p:cNvPr id="11" name="object 11"/>
          <p:cNvSpPr txBox="1"/>
          <p:nvPr/>
        </p:nvSpPr>
        <p:spPr>
          <a:xfrm>
            <a:off x="4907280" y="2541270"/>
            <a:ext cx="3574415" cy="862330"/>
          </a:xfrm>
          <a:prstGeom prst="rect">
            <a:avLst/>
          </a:prstGeom>
        </p:spPr>
        <p:txBody>
          <a:bodyPr vert="horz" wrap="square" lIns="0" tIns="11430" rIns="0" bIns="0" rtlCol="0">
            <a:spAutoFit/>
          </a:bodyPr>
          <a:lstStyle/>
          <a:p>
            <a:pPr marL="688340" algn="ctr">
              <a:lnSpc>
                <a:spcPts val="1530"/>
              </a:lnSpc>
              <a:spcBef>
                <a:spcPts val="90"/>
              </a:spcBef>
            </a:pPr>
            <a:r>
              <a:rPr sz="1900" spc="-5" dirty="0">
                <a:solidFill>
                  <a:prstClr val="black"/>
                </a:solidFill>
                <a:latin typeface="Times New Roman"/>
                <a:cs typeface="Times New Roman"/>
              </a:rPr>
              <a:t>2</a:t>
            </a:r>
            <a:endParaRPr sz="1900">
              <a:solidFill>
                <a:prstClr val="black"/>
              </a:solidFill>
              <a:latin typeface="Times New Roman"/>
              <a:cs typeface="Times New Roman"/>
            </a:endParaRPr>
          </a:p>
          <a:p>
            <a:pPr marL="50800">
              <a:lnSpc>
                <a:spcPts val="5070"/>
              </a:lnSpc>
              <a:tabLst>
                <a:tab pos="1245235" algn="l"/>
                <a:tab pos="1741805" algn="l"/>
                <a:tab pos="3316604" algn="l"/>
              </a:tabLst>
            </a:pPr>
            <a:r>
              <a:rPr sz="3200" spc="30" dirty="0">
                <a:solidFill>
                  <a:prstClr val="black"/>
                </a:solidFill>
                <a:latin typeface="Symbol"/>
                <a:cs typeface="Symbol"/>
              </a:rPr>
              <a:t></a:t>
            </a:r>
            <a:r>
              <a:rPr sz="3200" spc="120" dirty="0">
                <a:solidFill>
                  <a:prstClr val="black"/>
                </a:solidFill>
                <a:latin typeface="Times New Roman"/>
                <a:cs typeface="Times New Roman"/>
              </a:rPr>
              <a:t> </a:t>
            </a:r>
            <a:r>
              <a:rPr sz="7275" spc="7" baseline="-13172" dirty="0">
                <a:solidFill>
                  <a:prstClr val="black"/>
                </a:solidFill>
                <a:latin typeface="Symbol"/>
                <a:cs typeface="Symbol"/>
              </a:rPr>
              <a:t></a:t>
            </a:r>
            <a:r>
              <a:rPr sz="7275" spc="855" baseline="-13172" dirty="0">
                <a:solidFill>
                  <a:prstClr val="black"/>
                </a:solidFill>
                <a:latin typeface="Times New Roman"/>
                <a:cs typeface="Times New Roman"/>
              </a:rPr>
              <a:t> </a:t>
            </a:r>
            <a:r>
              <a:rPr sz="4800" spc="37" baseline="-43402" dirty="0">
                <a:solidFill>
                  <a:prstClr val="black"/>
                </a:solidFill>
                <a:latin typeface="Times New Roman"/>
                <a:cs typeface="Times New Roman"/>
              </a:rPr>
              <a:t>T	</a:t>
            </a:r>
            <a:r>
              <a:rPr sz="4800" spc="30" baseline="-6076" dirty="0">
                <a:solidFill>
                  <a:prstClr val="black"/>
                </a:solidFill>
                <a:latin typeface="Symbol"/>
                <a:cs typeface="Symbol"/>
              </a:rPr>
              <a:t></a:t>
            </a:r>
            <a:r>
              <a:rPr sz="4800" spc="30" baseline="-6076" dirty="0">
                <a:solidFill>
                  <a:prstClr val="black"/>
                </a:solidFill>
                <a:latin typeface="Times New Roman"/>
                <a:cs typeface="Times New Roman"/>
              </a:rPr>
              <a:t>	</a:t>
            </a:r>
            <a:r>
              <a:rPr sz="3200" spc="30" dirty="0">
                <a:solidFill>
                  <a:prstClr val="black"/>
                </a:solidFill>
                <a:latin typeface="Symbol"/>
                <a:cs typeface="Symbol"/>
              </a:rPr>
              <a:t></a:t>
            </a:r>
            <a:r>
              <a:rPr sz="3200" spc="30" dirty="0">
                <a:solidFill>
                  <a:prstClr val="black"/>
                </a:solidFill>
                <a:latin typeface="Times New Roman"/>
                <a:cs typeface="Times New Roman"/>
              </a:rPr>
              <a:t> </a:t>
            </a:r>
            <a:r>
              <a:rPr sz="7275" spc="7" baseline="-13172" dirty="0">
                <a:solidFill>
                  <a:prstClr val="black"/>
                </a:solidFill>
                <a:latin typeface="Symbol"/>
                <a:cs typeface="Symbol"/>
              </a:rPr>
              <a:t></a:t>
            </a:r>
            <a:r>
              <a:rPr sz="7275" spc="-1350" baseline="-13172" dirty="0">
                <a:solidFill>
                  <a:prstClr val="black"/>
                </a:solidFill>
                <a:latin typeface="Times New Roman"/>
                <a:cs typeface="Times New Roman"/>
              </a:rPr>
              <a:t> </a:t>
            </a:r>
            <a:r>
              <a:rPr sz="3200" spc="15" dirty="0">
                <a:solidFill>
                  <a:prstClr val="black"/>
                </a:solidFill>
                <a:latin typeface="Times New Roman"/>
                <a:cs typeface="Times New Roman"/>
              </a:rPr>
              <a:t>dS</a:t>
            </a:r>
            <a:r>
              <a:rPr sz="3200" spc="300" dirty="0">
                <a:solidFill>
                  <a:prstClr val="black"/>
                </a:solidFill>
                <a:latin typeface="Times New Roman"/>
                <a:cs typeface="Times New Roman"/>
              </a:rPr>
              <a:t> </a:t>
            </a:r>
            <a:r>
              <a:rPr sz="3200" spc="30" dirty="0">
                <a:solidFill>
                  <a:prstClr val="black"/>
                </a:solidFill>
                <a:latin typeface="Symbol"/>
                <a:cs typeface="Symbol"/>
              </a:rPr>
              <a:t></a:t>
            </a:r>
            <a:r>
              <a:rPr sz="3200" spc="30" dirty="0">
                <a:solidFill>
                  <a:prstClr val="black"/>
                </a:solidFill>
                <a:latin typeface="Times New Roman"/>
                <a:cs typeface="Times New Roman"/>
              </a:rPr>
              <a:t>	</a:t>
            </a:r>
            <a:r>
              <a:rPr sz="3200" spc="20" dirty="0">
                <a:solidFill>
                  <a:prstClr val="black"/>
                </a:solidFill>
                <a:latin typeface="Times New Roman"/>
                <a:cs typeface="Times New Roman"/>
              </a:rPr>
              <a:t>0</a:t>
            </a:r>
            <a:endParaRPr sz="3200">
              <a:solidFill>
                <a:prstClr val="black"/>
              </a:solidFill>
              <a:latin typeface="Times New Roman"/>
              <a:cs typeface="Times New Roman"/>
            </a:endParaRPr>
          </a:p>
        </p:txBody>
      </p:sp>
      <p:sp>
        <p:nvSpPr>
          <p:cNvPr id="12" name="object 12"/>
          <p:cNvSpPr txBox="1"/>
          <p:nvPr/>
        </p:nvSpPr>
        <p:spPr>
          <a:xfrm>
            <a:off x="3230880" y="2686050"/>
            <a:ext cx="1086485" cy="764540"/>
          </a:xfrm>
          <a:prstGeom prst="rect">
            <a:avLst/>
          </a:prstGeom>
        </p:spPr>
        <p:txBody>
          <a:bodyPr vert="horz" wrap="square" lIns="0" tIns="12700" rIns="0" bIns="0" rtlCol="0">
            <a:spAutoFit/>
          </a:bodyPr>
          <a:lstStyle/>
          <a:p>
            <a:pPr marL="38100">
              <a:spcBef>
                <a:spcPts val="100"/>
              </a:spcBef>
              <a:tabLst>
                <a:tab pos="888365" algn="l"/>
              </a:tabLst>
            </a:pPr>
            <a:r>
              <a:rPr sz="7275" spc="7" baseline="-9163" dirty="0">
                <a:solidFill>
                  <a:prstClr val="black"/>
                </a:solidFill>
                <a:latin typeface="Symbol"/>
                <a:cs typeface="Symbol"/>
              </a:rPr>
              <a:t></a:t>
            </a:r>
            <a:r>
              <a:rPr sz="7275" spc="847" baseline="-9163" dirty="0">
                <a:solidFill>
                  <a:prstClr val="black"/>
                </a:solidFill>
                <a:latin typeface="Times New Roman"/>
                <a:cs typeface="Times New Roman"/>
              </a:rPr>
              <a:t> </a:t>
            </a:r>
            <a:r>
              <a:rPr sz="4800" spc="37" baseline="-37326" dirty="0">
                <a:solidFill>
                  <a:prstClr val="black"/>
                </a:solidFill>
                <a:latin typeface="Times New Roman"/>
                <a:cs typeface="Times New Roman"/>
              </a:rPr>
              <a:t>T	</a:t>
            </a:r>
            <a:r>
              <a:rPr sz="3200" spc="20" dirty="0">
                <a:solidFill>
                  <a:prstClr val="black"/>
                </a:solidFill>
                <a:latin typeface="Symbol"/>
                <a:cs typeface="Symbol"/>
              </a:rPr>
              <a:t></a:t>
            </a:r>
            <a:endParaRPr sz="3200">
              <a:solidFill>
                <a:prstClr val="black"/>
              </a:solidFill>
              <a:latin typeface="Symbol"/>
              <a:cs typeface="Symbol"/>
            </a:endParaRPr>
          </a:p>
        </p:txBody>
      </p:sp>
      <p:sp>
        <p:nvSpPr>
          <p:cNvPr id="13" name="object 13"/>
          <p:cNvSpPr txBox="1"/>
          <p:nvPr/>
        </p:nvSpPr>
        <p:spPr>
          <a:xfrm>
            <a:off x="2287269" y="4072890"/>
            <a:ext cx="5792470" cy="452120"/>
          </a:xfrm>
          <a:prstGeom prst="rect">
            <a:avLst/>
          </a:prstGeom>
        </p:spPr>
        <p:txBody>
          <a:bodyPr vert="horz" wrap="square" lIns="0" tIns="12700" rIns="0" bIns="0" rtlCol="0">
            <a:spAutoFit/>
          </a:bodyPr>
          <a:lstStyle/>
          <a:p>
            <a:pPr marL="12700">
              <a:spcBef>
                <a:spcPts val="100"/>
              </a:spcBef>
            </a:pPr>
            <a:r>
              <a:rPr sz="2800" spc="-10" dirty="0">
                <a:solidFill>
                  <a:prstClr val="black"/>
                </a:solidFill>
                <a:latin typeface="Verdana"/>
                <a:cs typeface="Verdana"/>
              </a:rPr>
              <a:t>Rearranging </a:t>
            </a:r>
            <a:r>
              <a:rPr sz="2800" spc="-5" dirty="0">
                <a:solidFill>
                  <a:prstClr val="black"/>
                </a:solidFill>
                <a:latin typeface="Verdana"/>
                <a:cs typeface="Verdana"/>
              </a:rPr>
              <a:t>and </a:t>
            </a:r>
            <a:r>
              <a:rPr sz="2800" spc="-10" dirty="0">
                <a:solidFill>
                  <a:prstClr val="black"/>
                </a:solidFill>
                <a:latin typeface="Verdana"/>
                <a:cs typeface="Verdana"/>
              </a:rPr>
              <a:t>integrating</a:t>
            </a:r>
            <a:r>
              <a:rPr sz="2800" spc="-70" dirty="0">
                <a:solidFill>
                  <a:prstClr val="black"/>
                </a:solidFill>
                <a:latin typeface="Verdana"/>
                <a:cs typeface="Verdana"/>
              </a:rPr>
              <a:t> </a:t>
            </a:r>
            <a:r>
              <a:rPr sz="2800" spc="-5" dirty="0">
                <a:solidFill>
                  <a:prstClr val="black"/>
                </a:solidFill>
                <a:latin typeface="Verdana"/>
                <a:cs typeface="Verdana"/>
              </a:rPr>
              <a:t>dS:</a:t>
            </a:r>
            <a:endParaRPr sz="2800">
              <a:solidFill>
                <a:prstClr val="black"/>
              </a:solidFill>
              <a:latin typeface="Verdana"/>
              <a:cs typeface="Verdana"/>
            </a:endParaRPr>
          </a:p>
        </p:txBody>
      </p:sp>
      <p:sp>
        <p:nvSpPr>
          <p:cNvPr id="14" name="object 14"/>
          <p:cNvSpPr/>
          <p:nvPr/>
        </p:nvSpPr>
        <p:spPr>
          <a:xfrm>
            <a:off x="5927090" y="5374640"/>
            <a:ext cx="542290" cy="0"/>
          </a:xfrm>
          <a:custGeom>
            <a:avLst/>
            <a:gdLst/>
            <a:ahLst/>
            <a:cxnLst/>
            <a:rect l="l" t="t" r="r" b="b"/>
            <a:pathLst>
              <a:path w="542289">
                <a:moveTo>
                  <a:pt x="0" y="0"/>
                </a:moveTo>
                <a:lnTo>
                  <a:pt x="542289" y="0"/>
                </a:lnTo>
              </a:path>
            </a:pathLst>
          </a:custGeom>
          <a:ln w="16510">
            <a:solidFill>
              <a:srgbClr val="000000"/>
            </a:solidFill>
          </a:ln>
        </p:spPr>
        <p:txBody>
          <a:bodyPr wrap="square" lIns="0" tIns="0" rIns="0" bIns="0" rtlCol="0"/>
          <a:lstStyle/>
          <a:p>
            <a:endParaRPr>
              <a:solidFill>
                <a:prstClr val="black"/>
              </a:solidFill>
              <a:latin typeface="Calibri"/>
            </a:endParaRPr>
          </a:p>
        </p:txBody>
      </p:sp>
      <p:sp>
        <p:nvSpPr>
          <p:cNvPr id="15" name="object 15"/>
          <p:cNvSpPr txBox="1"/>
          <p:nvPr/>
        </p:nvSpPr>
        <p:spPr>
          <a:xfrm>
            <a:off x="6483351" y="5422901"/>
            <a:ext cx="434975" cy="518159"/>
          </a:xfrm>
          <a:prstGeom prst="rect">
            <a:avLst/>
          </a:prstGeom>
        </p:spPr>
        <p:txBody>
          <a:bodyPr vert="horz" wrap="square" lIns="0" tIns="16510" rIns="0" bIns="0" rtlCol="0">
            <a:spAutoFit/>
          </a:bodyPr>
          <a:lstStyle/>
          <a:p>
            <a:pPr marL="38100">
              <a:spcBef>
                <a:spcPts val="130"/>
              </a:spcBef>
            </a:pPr>
            <a:r>
              <a:rPr sz="3200" spc="110" dirty="0">
                <a:solidFill>
                  <a:prstClr val="black"/>
                </a:solidFill>
                <a:latin typeface="Symbol"/>
                <a:cs typeface="Symbol"/>
              </a:rPr>
              <a:t></a:t>
            </a:r>
            <a:r>
              <a:rPr sz="2850" spc="165" baseline="-11695" dirty="0">
                <a:solidFill>
                  <a:prstClr val="black"/>
                </a:solidFill>
                <a:latin typeface="Times New Roman"/>
                <a:cs typeface="Times New Roman"/>
              </a:rPr>
              <a:t>A</a:t>
            </a:r>
            <a:endParaRPr sz="2850" baseline="-11695">
              <a:solidFill>
                <a:prstClr val="black"/>
              </a:solidFill>
              <a:latin typeface="Times New Roman"/>
              <a:cs typeface="Times New Roman"/>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52</a:t>
            </a:fld>
            <a:endParaRPr dirty="0">
              <a:solidFill>
                <a:prstClr val="black"/>
              </a:solidFill>
            </a:endParaRPr>
          </a:p>
        </p:txBody>
      </p:sp>
      <p:sp>
        <p:nvSpPr>
          <p:cNvPr id="16" name="object 16"/>
          <p:cNvSpPr txBox="1"/>
          <p:nvPr/>
        </p:nvSpPr>
        <p:spPr>
          <a:xfrm>
            <a:off x="5660390" y="4798061"/>
            <a:ext cx="1057910" cy="518159"/>
          </a:xfrm>
          <a:prstGeom prst="rect">
            <a:avLst/>
          </a:prstGeom>
        </p:spPr>
        <p:txBody>
          <a:bodyPr vert="horz" wrap="square" lIns="0" tIns="16510" rIns="0" bIns="0" rtlCol="0">
            <a:spAutoFit/>
          </a:bodyPr>
          <a:lstStyle/>
          <a:p>
            <a:pPr marL="38100">
              <a:spcBef>
                <a:spcPts val="130"/>
              </a:spcBef>
              <a:tabLst>
                <a:tab pos="290195" algn="l"/>
              </a:tabLst>
            </a:pPr>
            <a:r>
              <a:rPr sz="2850" spc="-15" baseline="49707" dirty="0">
                <a:solidFill>
                  <a:prstClr val="black"/>
                </a:solidFill>
                <a:latin typeface="Times New Roman"/>
                <a:cs typeface="Times New Roman"/>
              </a:rPr>
              <a:t>2	</a:t>
            </a:r>
            <a:r>
              <a:rPr sz="3200" spc="10" dirty="0">
                <a:solidFill>
                  <a:prstClr val="black"/>
                </a:solidFill>
                <a:latin typeface="Symbol"/>
                <a:cs typeface="Symbol"/>
              </a:rPr>
              <a:t></a:t>
            </a:r>
            <a:r>
              <a:rPr sz="3200" spc="10" dirty="0">
                <a:solidFill>
                  <a:prstClr val="black"/>
                </a:solidFill>
                <a:latin typeface="Times New Roman"/>
                <a:cs typeface="Times New Roman"/>
              </a:rPr>
              <a:t>Q</a:t>
            </a:r>
            <a:r>
              <a:rPr sz="3200" spc="-295" dirty="0">
                <a:solidFill>
                  <a:prstClr val="black"/>
                </a:solidFill>
                <a:latin typeface="Times New Roman"/>
                <a:cs typeface="Times New Roman"/>
              </a:rPr>
              <a:t> </a:t>
            </a:r>
            <a:r>
              <a:rPr sz="4800" spc="30" baseline="-5208" dirty="0">
                <a:solidFill>
                  <a:prstClr val="black"/>
                </a:solidFill>
                <a:latin typeface="Symbol"/>
                <a:cs typeface="Symbol"/>
              </a:rPr>
              <a:t></a:t>
            </a:r>
            <a:endParaRPr sz="4800" baseline="-5208">
              <a:solidFill>
                <a:prstClr val="black"/>
              </a:solidFill>
              <a:latin typeface="Symbol"/>
              <a:cs typeface="Symbol"/>
            </a:endParaRPr>
          </a:p>
        </p:txBody>
      </p:sp>
      <p:sp>
        <p:nvSpPr>
          <p:cNvPr id="17" name="object 17"/>
          <p:cNvSpPr txBox="1"/>
          <p:nvPr/>
        </p:nvSpPr>
        <p:spPr>
          <a:xfrm>
            <a:off x="4540250" y="4848859"/>
            <a:ext cx="2178050" cy="764540"/>
          </a:xfrm>
          <a:prstGeom prst="rect">
            <a:avLst/>
          </a:prstGeom>
        </p:spPr>
        <p:txBody>
          <a:bodyPr vert="horz" wrap="square" lIns="0" tIns="12700" rIns="0" bIns="0" rtlCol="0">
            <a:spAutoFit/>
          </a:bodyPr>
          <a:lstStyle/>
          <a:p>
            <a:pPr marL="38100">
              <a:spcBef>
                <a:spcPts val="100"/>
              </a:spcBef>
              <a:tabLst>
                <a:tab pos="1130935" algn="l"/>
                <a:tab pos="1980564" algn="l"/>
              </a:tabLst>
            </a:pPr>
            <a:r>
              <a:rPr sz="3200" spc="20" dirty="0">
                <a:solidFill>
                  <a:prstClr val="black"/>
                </a:solidFill>
                <a:latin typeface="Symbol"/>
                <a:cs typeface="Symbol"/>
              </a:rPr>
              <a:t></a:t>
            </a:r>
            <a:r>
              <a:rPr sz="3200" spc="20" dirty="0">
                <a:solidFill>
                  <a:prstClr val="black"/>
                </a:solidFill>
                <a:latin typeface="Times New Roman"/>
                <a:cs typeface="Times New Roman"/>
              </a:rPr>
              <a:t>S</a:t>
            </a:r>
            <a:r>
              <a:rPr sz="3200" spc="295" dirty="0">
                <a:solidFill>
                  <a:prstClr val="black"/>
                </a:solidFill>
                <a:latin typeface="Times New Roman"/>
                <a:cs typeface="Times New Roman"/>
              </a:rPr>
              <a:t> </a:t>
            </a:r>
            <a:r>
              <a:rPr sz="3200" spc="25" dirty="0">
                <a:solidFill>
                  <a:prstClr val="black"/>
                </a:solidFill>
                <a:latin typeface="Symbol"/>
                <a:cs typeface="Symbol"/>
              </a:rPr>
              <a:t></a:t>
            </a:r>
            <a:r>
              <a:rPr sz="3200" spc="25" dirty="0">
                <a:solidFill>
                  <a:prstClr val="black"/>
                </a:solidFill>
                <a:latin typeface="Times New Roman"/>
                <a:cs typeface="Times New Roman"/>
              </a:rPr>
              <a:t>	</a:t>
            </a:r>
            <a:r>
              <a:rPr sz="7275" spc="7" baseline="-13172" dirty="0">
                <a:solidFill>
                  <a:prstClr val="black"/>
                </a:solidFill>
                <a:latin typeface="Symbol"/>
                <a:cs typeface="Symbol"/>
              </a:rPr>
              <a:t></a:t>
            </a:r>
            <a:r>
              <a:rPr sz="7275" spc="847" baseline="-13172" dirty="0">
                <a:solidFill>
                  <a:prstClr val="black"/>
                </a:solidFill>
                <a:latin typeface="Times New Roman"/>
                <a:cs typeface="Times New Roman"/>
              </a:rPr>
              <a:t> </a:t>
            </a:r>
            <a:r>
              <a:rPr sz="4800" spc="37" baseline="-43402" dirty="0">
                <a:solidFill>
                  <a:prstClr val="black"/>
                </a:solidFill>
                <a:latin typeface="Times New Roman"/>
                <a:cs typeface="Times New Roman"/>
              </a:rPr>
              <a:t>T	</a:t>
            </a:r>
            <a:r>
              <a:rPr sz="4800" spc="30" baseline="-6076" dirty="0">
                <a:solidFill>
                  <a:prstClr val="black"/>
                </a:solidFill>
                <a:latin typeface="Symbol"/>
                <a:cs typeface="Symbol"/>
              </a:rPr>
              <a:t></a:t>
            </a:r>
            <a:endParaRPr sz="4800" baseline="-6076">
              <a:solidFill>
                <a:prstClr val="black"/>
              </a:solidFill>
              <a:latin typeface="Symbol"/>
              <a:cs typeface="Symbol"/>
            </a:endParaRPr>
          </a:p>
        </p:txBody>
      </p:sp>
      <p:sp>
        <p:nvSpPr>
          <p:cNvPr id="18" name="object 18"/>
          <p:cNvSpPr txBox="1"/>
          <p:nvPr/>
        </p:nvSpPr>
        <p:spPr>
          <a:xfrm>
            <a:off x="5684521" y="5673090"/>
            <a:ext cx="145415" cy="313690"/>
          </a:xfrm>
          <a:prstGeom prst="rect">
            <a:avLst/>
          </a:prstGeom>
        </p:spPr>
        <p:txBody>
          <a:bodyPr vert="horz" wrap="square" lIns="0" tIns="11430" rIns="0" bIns="0" rtlCol="0">
            <a:spAutoFit/>
          </a:bodyPr>
          <a:lstStyle/>
          <a:p>
            <a:pPr marL="12700">
              <a:spcBef>
                <a:spcPts val="90"/>
              </a:spcBef>
            </a:pPr>
            <a:r>
              <a:rPr sz="1900" spc="-10" dirty="0">
                <a:solidFill>
                  <a:prstClr val="black"/>
                </a:solidFill>
                <a:latin typeface="Times New Roman"/>
                <a:cs typeface="Times New Roman"/>
              </a:rPr>
              <a:t>1</a:t>
            </a:r>
            <a:endParaRPr sz="1900">
              <a:solidFill>
                <a:prstClr val="black"/>
              </a:solidFill>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1089" y="558800"/>
            <a:ext cx="7442200" cy="574040"/>
          </a:xfrm>
          <a:prstGeom prst="rect">
            <a:avLst/>
          </a:prstGeom>
        </p:spPr>
        <p:txBody>
          <a:bodyPr vert="horz" wrap="square" lIns="0" tIns="12700" rIns="0" bIns="0" rtlCol="0">
            <a:spAutoFit/>
          </a:bodyPr>
          <a:lstStyle/>
          <a:p>
            <a:pPr marL="12700">
              <a:spcBef>
                <a:spcPts val="100"/>
              </a:spcBef>
            </a:pPr>
            <a:r>
              <a:rPr spc="-5" dirty="0"/>
              <a:t>Second Law of</a:t>
            </a:r>
            <a:r>
              <a:rPr spc="-85" dirty="0"/>
              <a:t> </a:t>
            </a:r>
            <a:r>
              <a:rPr spc="-5" dirty="0"/>
              <a:t>Thermodynamics</a:t>
            </a:r>
          </a:p>
        </p:txBody>
      </p:sp>
      <p:sp>
        <p:nvSpPr>
          <p:cNvPr id="3" name="object 3"/>
          <p:cNvSpPr txBox="1"/>
          <p:nvPr/>
        </p:nvSpPr>
        <p:spPr>
          <a:xfrm>
            <a:off x="2363469" y="3234690"/>
            <a:ext cx="6903084" cy="2235200"/>
          </a:xfrm>
          <a:prstGeom prst="rect">
            <a:avLst/>
          </a:prstGeom>
        </p:spPr>
        <p:txBody>
          <a:bodyPr vert="horz" wrap="square" lIns="0" tIns="12700" rIns="0" bIns="0" rtlCol="0">
            <a:spAutoFit/>
          </a:bodyPr>
          <a:lstStyle/>
          <a:p>
            <a:pPr marL="87630" marR="5080">
              <a:spcBef>
                <a:spcPts val="100"/>
              </a:spcBef>
            </a:pPr>
            <a:r>
              <a:rPr sz="2800" spc="-10" dirty="0">
                <a:solidFill>
                  <a:prstClr val="black"/>
                </a:solidFill>
                <a:latin typeface="Verdana"/>
                <a:cs typeface="Verdana"/>
              </a:rPr>
              <a:t>This </a:t>
            </a:r>
            <a:r>
              <a:rPr sz="2800" spc="-5" dirty="0">
                <a:solidFill>
                  <a:prstClr val="black"/>
                </a:solidFill>
                <a:latin typeface="Verdana"/>
                <a:cs typeface="Verdana"/>
              </a:rPr>
              <a:t>can be </a:t>
            </a:r>
            <a:r>
              <a:rPr sz="2800" spc="-10" dirty="0">
                <a:solidFill>
                  <a:prstClr val="black"/>
                </a:solidFill>
                <a:latin typeface="Verdana"/>
                <a:cs typeface="Verdana"/>
              </a:rPr>
              <a:t>viewed </a:t>
            </a:r>
            <a:r>
              <a:rPr sz="2800" dirty="0">
                <a:solidFill>
                  <a:prstClr val="black"/>
                </a:solidFill>
                <a:latin typeface="Verdana"/>
                <a:cs typeface="Verdana"/>
              </a:rPr>
              <a:t>as a </a:t>
            </a:r>
            <a:r>
              <a:rPr sz="2800" spc="-10" dirty="0">
                <a:solidFill>
                  <a:prstClr val="black"/>
                </a:solidFill>
                <a:latin typeface="Verdana"/>
                <a:cs typeface="Verdana"/>
              </a:rPr>
              <a:t>mathematical  statement </a:t>
            </a:r>
            <a:r>
              <a:rPr sz="2800" spc="-5" dirty="0">
                <a:solidFill>
                  <a:prstClr val="black"/>
                </a:solidFill>
                <a:latin typeface="Verdana"/>
                <a:cs typeface="Verdana"/>
              </a:rPr>
              <a:t>of the </a:t>
            </a:r>
            <a:r>
              <a:rPr sz="2800" spc="-10" dirty="0">
                <a:solidFill>
                  <a:prstClr val="black"/>
                </a:solidFill>
                <a:latin typeface="Verdana"/>
                <a:cs typeface="Verdana"/>
              </a:rPr>
              <a:t>second </a:t>
            </a:r>
            <a:r>
              <a:rPr sz="2800" spc="-5" dirty="0">
                <a:solidFill>
                  <a:prstClr val="black"/>
                </a:solidFill>
                <a:latin typeface="Verdana"/>
                <a:cs typeface="Verdana"/>
              </a:rPr>
              <a:t>law (for </a:t>
            </a:r>
            <a:r>
              <a:rPr sz="2800" dirty="0">
                <a:solidFill>
                  <a:prstClr val="black"/>
                </a:solidFill>
                <a:latin typeface="Verdana"/>
                <a:cs typeface="Verdana"/>
              </a:rPr>
              <a:t>a  </a:t>
            </a:r>
            <a:r>
              <a:rPr sz="2800" spc="-10" dirty="0">
                <a:solidFill>
                  <a:prstClr val="black"/>
                </a:solidFill>
                <a:latin typeface="Verdana"/>
                <a:cs typeface="Verdana"/>
              </a:rPr>
              <a:t>closed</a:t>
            </a:r>
            <a:r>
              <a:rPr sz="2800" spc="-20" dirty="0">
                <a:solidFill>
                  <a:prstClr val="black"/>
                </a:solidFill>
                <a:latin typeface="Verdana"/>
                <a:cs typeface="Verdana"/>
              </a:rPr>
              <a:t> </a:t>
            </a:r>
            <a:r>
              <a:rPr sz="2800" spc="-5" dirty="0">
                <a:solidFill>
                  <a:prstClr val="black"/>
                </a:solidFill>
                <a:latin typeface="Verdana"/>
                <a:cs typeface="Verdana"/>
              </a:rPr>
              <a:t>system).</a:t>
            </a:r>
            <a:endParaRPr sz="2800">
              <a:solidFill>
                <a:prstClr val="black"/>
              </a:solidFill>
              <a:latin typeface="Verdana"/>
              <a:cs typeface="Verdana"/>
            </a:endParaRPr>
          </a:p>
          <a:p>
            <a:pPr>
              <a:spcBef>
                <a:spcPts val="10"/>
              </a:spcBef>
            </a:pPr>
            <a:endParaRPr sz="3250">
              <a:solidFill>
                <a:prstClr val="black"/>
              </a:solidFill>
              <a:latin typeface="Verdana"/>
              <a:cs typeface="Verdana"/>
            </a:endParaRPr>
          </a:p>
          <a:p>
            <a:pPr marL="12700"/>
            <a:r>
              <a:rPr sz="2800" spc="-10" dirty="0">
                <a:solidFill>
                  <a:srgbClr val="006600"/>
                </a:solidFill>
                <a:latin typeface="Verdana"/>
                <a:cs typeface="Verdana"/>
              </a:rPr>
              <a:t>Entropy </a:t>
            </a:r>
            <a:r>
              <a:rPr sz="2800" spc="-5" dirty="0">
                <a:solidFill>
                  <a:srgbClr val="006600"/>
                </a:solidFill>
                <a:latin typeface="Verdana"/>
                <a:cs typeface="Verdana"/>
              </a:rPr>
              <a:t>is </a:t>
            </a:r>
            <a:r>
              <a:rPr sz="2800" dirty="0">
                <a:solidFill>
                  <a:srgbClr val="006600"/>
                </a:solidFill>
                <a:latin typeface="Verdana"/>
                <a:cs typeface="Verdana"/>
              </a:rPr>
              <a:t>a </a:t>
            </a:r>
            <a:r>
              <a:rPr sz="2800" spc="-10" dirty="0">
                <a:solidFill>
                  <a:srgbClr val="006600"/>
                </a:solidFill>
                <a:latin typeface="Verdana"/>
                <a:cs typeface="Verdana"/>
              </a:rPr>
              <a:t>non-conserved</a:t>
            </a:r>
            <a:r>
              <a:rPr sz="2800" spc="-25" dirty="0">
                <a:solidFill>
                  <a:srgbClr val="006600"/>
                </a:solidFill>
                <a:latin typeface="Verdana"/>
                <a:cs typeface="Verdana"/>
              </a:rPr>
              <a:t> </a:t>
            </a:r>
            <a:r>
              <a:rPr sz="2800" spc="-10" dirty="0">
                <a:solidFill>
                  <a:srgbClr val="006600"/>
                </a:solidFill>
                <a:latin typeface="Verdana"/>
                <a:cs typeface="Verdana"/>
              </a:rPr>
              <a:t>property!</a:t>
            </a:r>
            <a:endParaRPr sz="2800">
              <a:solidFill>
                <a:prstClr val="black"/>
              </a:solidFill>
              <a:latin typeface="Verdana"/>
              <a:cs typeface="Verdana"/>
            </a:endParaRPr>
          </a:p>
        </p:txBody>
      </p:sp>
      <p:sp>
        <p:nvSpPr>
          <p:cNvPr id="4" name="object 4"/>
          <p:cNvSpPr/>
          <p:nvPr/>
        </p:nvSpPr>
        <p:spPr>
          <a:xfrm>
            <a:off x="6866890" y="2326639"/>
            <a:ext cx="543560" cy="0"/>
          </a:xfrm>
          <a:custGeom>
            <a:avLst/>
            <a:gdLst/>
            <a:ahLst/>
            <a:cxnLst/>
            <a:rect l="l" t="t" r="r" b="b"/>
            <a:pathLst>
              <a:path w="543560">
                <a:moveTo>
                  <a:pt x="0" y="0"/>
                </a:moveTo>
                <a:lnTo>
                  <a:pt x="543560" y="0"/>
                </a:lnTo>
              </a:path>
            </a:pathLst>
          </a:custGeom>
          <a:ln w="16510">
            <a:solidFill>
              <a:srgbClr val="000000"/>
            </a:solidFill>
          </a:ln>
        </p:spPr>
        <p:txBody>
          <a:bodyPr wrap="square" lIns="0" tIns="0" rIns="0" bIns="0" rtlCol="0"/>
          <a:lstStyle/>
          <a:p>
            <a:endParaRPr>
              <a:solidFill>
                <a:prstClr val="black"/>
              </a:solidFill>
              <a:latin typeface="Calibri"/>
            </a:endParaRPr>
          </a:p>
        </p:txBody>
      </p:sp>
      <p:sp>
        <p:nvSpPr>
          <p:cNvPr id="5" name="object 5"/>
          <p:cNvSpPr txBox="1"/>
          <p:nvPr/>
        </p:nvSpPr>
        <p:spPr>
          <a:xfrm>
            <a:off x="7424421" y="2374900"/>
            <a:ext cx="433705" cy="518159"/>
          </a:xfrm>
          <a:prstGeom prst="rect">
            <a:avLst/>
          </a:prstGeom>
        </p:spPr>
        <p:txBody>
          <a:bodyPr vert="horz" wrap="square" lIns="0" tIns="16510" rIns="0" bIns="0" rtlCol="0">
            <a:spAutoFit/>
          </a:bodyPr>
          <a:lstStyle/>
          <a:p>
            <a:pPr marL="38100">
              <a:spcBef>
                <a:spcPts val="130"/>
              </a:spcBef>
            </a:pPr>
            <a:r>
              <a:rPr sz="3200" spc="105" dirty="0">
                <a:solidFill>
                  <a:prstClr val="black"/>
                </a:solidFill>
                <a:latin typeface="Symbol"/>
                <a:cs typeface="Symbol"/>
              </a:rPr>
              <a:t></a:t>
            </a:r>
            <a:r>
              <a:rPr sz="2850" spc="157" baseline="-11695" dirty="0">
                <a:solidFill>
                  <a:prstClr val="black"/>
                </a:solidFill>
                <a:latin typeface="Times New Roman"/>
                <a:cs typeface="Times New Roman"/>
              </a:rPr>
              <a:t>A</a:t>
            </a:r>
            <a:endParaRPr sz="2850" baseline="-11695">
              <a:solidFill>
                <a:prstClr val="black"/>
              </a:solidFill>
              <a:latin typeface="Times New Roman"/>
              <a:cs typeface="Times New Roman"/>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53</a:t>
            </a:fld>
            <a:endParaRPr dirty="0">
              <a:solidFill>
                <a:prstClr val="black"/>
              </a:solidFill>
            </a:endParaRPr>
          </a:p>
        </p:txBody>
      </p:sp>
      <p:sp>
        <p:nvSpPr>
          <p:cNvPr id="6" name="object 6"/>
          <p:cNvSpPr txBox="1"/>
          <p:nvPr/>
        </p:nvSpPr>
        <p:spPr>
          <a:xfrm>
            <a:off x="6600190" y="1750061"/>
            <a:ext cx="1059180" cy="518159"/>
          </a:xfrm>
          <a:prstGeom prst="rect">
            <a:avLst/>
          </a:prstGeom>
        </p:spPr>
        <p:txBody>
          <a:bodyPr vert="horz" wrap="square" lIns="0" tIns="16510" rIns="0" bIns="0" rtlCol="0">
            <a:spAutoFit/>
          </a:bodyPr>
          <a:lstStyle/>
          <a:p>
            <a:pPr marL="38100">
              <a:spcBef>
                <a:spcPts val="130"/>
              </a:spcBef>
              <a:tabLst>
                <a:tab pos="291465" algn="l"/>
              </a:tabLst>
            </a:pPr>
            <a:r>
              <a:rPr sz="2850" spc="-15" baseline="49707" dirty="0">
                <a:solidFill>
                  <a:prstClr val="black"/>
                </a:solidFill>
                <a:latin typeface="Times New Roman"/>
                <a:cs typeface="Times New Roman"/>
              </a:rPr>
              <a:t>2	</a:t>
            </a:r>
            <a:r>
              <a:rPr sz="3200" spc="10" dirty="0">
                <a:solidFill>
                  <a:prstClr val="black"/>
                </a:solidFill>
                <a:latin typeface="Symbol"/>
                <a:cs typeface="Symbol"/>
              </a:rPr>
              <a:t></a:t>
            </a:r>
            <a:r>
              <a:rPr sz="3200" spc="10" dirty="0">
                <a:solidFill>
                  <a:prstClr val="black"/>
                </a:solidFill>
                <a:latin typeface="Times New Roman"/>
                <a:cs typeface="Times New Roman"/>
              </a:rPr>
              <a:t>Q</a:t>
            </a:r>
            <a:r>
              <a:rPr sz="3200" spc="-300" dirty="0">
                <a:solidFill>
                  <a:prstClr val="black"/>
                </a:solidFill>
                <a:latin typeface="Times New Roman"/>
                <a:cs typeface="Times New Roman"/>
              </a:rPr>
              <a:t> </a:t>
            </a:r>
            <a:r>
              <a:rPr sz="4800" spc="30" baseline="-5208" dirty="0">
                <a:solidFill>
                  <a:prstClr val="black"/>
                </a:solidFill>
                <a:latin typeface="Symbol"/>
                <a:cs typeface="Symbol"/>
              </a:rPr>
              <a:t></a:t>
            </a:r>
            <a:endParaRPr sz="4800" baseline="-5208">
              <a:solidFill>
                <a:prstClr val="black"/>
              </a:solidFill>
              <a:latin typeface="Symbol"/>
              <a:cs typeface="Symbol"/>
            </a:endParaRPr>
          </a:p>
        </p:txBody>
      </p:sp>
      <p:sp>
        <p:nvSpPr>
          <p:cNvPr id="7" name="object 7"/>
          <p:cNvSpPr txBox="1"/>
          <p:nvPr/>
        </p:nvSpPr>
        <p:spPr>
          <a:xfrm>
            <a:off x="3886200" y="1800859"/>
            <a:ext cx="3773170" cy="764540"/>
          </a:xfrm>
          <a:prstGeom prst="rect">
            <a:avLst/>
          </a:prstGeom>
        </p:spPr>
        <p:txBody>
          <a:bodyPr vert="horz" wrap="square" lIns="0" tIns="12700" rIns="0" bIns="0" rtlCol="0">
            <a:spAutoFit/>
          </a:bodyPr>
          <a:lstStyle/>
          <a:p>
            <a:pPr marL="38100">
              <a:spcBef>
                <a:spcPts val="100"/>
              </a:spcBef>
              <a:tabLst>
                <a:tab pos="1435735" algn="l"/>
                <a:tab pos="2252345" algn="l"/>
                <a:tab pos="2724785" algn="l"/>
                <a:tab pos="3575685" algn="l"/>
              </a:tabLst>
            </a:pPr>
            <a:r>
              <a:rPr sz="3200" spc="20" dirty="0">
                <a:solidFill>
                  <a:prstClr val="black"/>
                </a:solidFill>
                <a:latin typeface="Symbol"/>
                <a:cs typeface="Symbol"/>
              </a:rPr>
              <a:t></a:t>
            </a:r>
            <a:r>
              <a:rPr sz="3200" spc="20" dirty="0">
                <a:solidFill>
                  <a:prstClr val="black"/>
                </a:solidFill>
                <a:latin typeface="Times New Roman"/>
                <a:cs typeface="Times New Roman"/>
              </a:rPr>
              <a:t>S</a:t>
            </a:r>
            <a:r>
              <a:rPr sz="3200" spc="-5" dirty="0">
                <a:solidFill>
                  <a:prstClr val="black"/>
                </a:solidFill>
                <a:latin typeface="Times New Roman"/>
                <a:cs typeface="Times New Roman"/>
              </a:rPr>
              <a:t> </a:t>
            </a:r>
            <a:r>
              <a:rPr sz="3200" spc="25" dirty="0">
                <a:solidFill>
                  <a:prstClr val="black"/>
                </a:solidFill>
                <a:latin typeface="Symbol"/>
                <a:cs typeface="Symbol"/>
              </a:rPr>
              <a:t></a:t>
            </a:r>
            <a:r>
              <a:rPr sz="3200" spc="-70" dirty="0">
                <a:solidFill>
                  <a:prstClr val="black"/>
                </a:solidFill>
                <a:latin typeface="Times New Roman"/>
                <a:cs typeface="Times New Roman"/>
              </a:rPr>
              <a:t> </a:t>
            </a:r>
            <a:r>
              <a:rPr sz="3200" spc="60" dirty="0">
                <a:solidFill>
                  <a:prstClr val="black"/>
                </a:solidFill>
                <a:latin typeface="Times New Roman"/>
                <a:cs typeface="Times New Roman"/>
              </a:rPr>
              <a:t>S</a:t>
            </a:r>
            <a:r>
              <a:rPr sz="2850" spc="89" baseline="-23391" dirty="0">
                <a:solidFill>
                  <a:prstClr val="black"/>
                </a:solidFill>
                <a:latin typeface="Times New Roman"/>
                <a:cs typeface="Times New Roman"/>
              </a:rPr>
              <a:t>2	</a:t>
            </a:r>
            <a:r>
              <a:rPr sz="3200" spc="25" dirty="0">
                <a:solidFill>
                  <a:prstClr val="black"/>
                </a:solidFill>
                <a:latin typeface="Symbol"/>
                <a:cs typeface="Symbol"/>
              </a:rPr>
              <a:t></a:t>
            </a:r>
            <a:r>
              <a:rPr sz="3200" spc="-245" dirty="0">
                <a:solidFill>
                  <a:prstClr val="black"/>
                </a:solidFill>
                <a:latin typeface="Times New Roman"/>
                <a:cs typeface="Times New Roman"/>
              </a:rPr>
              <a:t> </a:t>
            </a:r>
            <a:r>
              <a:rPr sz="3200" spc="-20" dirty="0">
                <a:solidFill>
                  <a:prstClr val="black"/>
                </a:solidFill>
                <a:latin typeface="Times New Roman"/>
                <a:cs typeface="Times New Roman"/>
              </a:rPr>
              <a:t>S</a:t>
            </a:r>
            <a:r>
              <a:rPr sz="2850" spc="-30" baseline="-23391" dirty="0">
                <a:solidFill>
                  <a:prstClr val="black"/>
                </a:solidFill>
                <a:latin typeface="Times New Roman"/>
                <a:cs typeface="Times New Roman"/>
              </a:rPr>
              <a:t>1	</a:t>
            </a:r>
            <a:r>
              <a:rPr sz="3200" spc="25" dirty="0">
                <a:solidFill>
                  <a:prstClr val="black"/>
                </a:solidFill>
                <a:latin typeface="Symbol"/>
                <a:cs typeface="Symbol"/>
              </a:rPr>
              <a:t></a:t>
            </a:r>
            <a:r>
              <a:rPr sz="3200" spc="25" dirty="0">
                <a:solidFill>
                  <a:prstClr val="black"/>
                </a:solidFill>
                <a:latin typeface="Times New Roman"/>
                <a:cs typeface="Times New Roman"/>
              </a:rPr>
              <a:t>	</a:t>
            </a:r>
            <a:r>
              <a:rPr sz="7275" spc="7" baseline="-13172" dirty="0">
                <a:solidFill>
                  <a:prstClr val="black"/>
                </a:solidFill>
                <a:latin typeface="Symbol"/>
                <a:cs typeface="Symbol"/>
              </a:rPr>
              <a:t></a:t>
            </a:r>
            <a:r>
              <a:rPr sz="7275" spc="855" baseline="-13172" dirty="0">
                <a:solidFill>
                  <a:prstClr val="black"/>
                </a:solidFill>
                <a:latin typeface="Times New Roman"/>
                <a:cs typeface="Times New Roman"/>
              </a:rPr>
              <a:t> </a:t>
            </a:r>
            <a:r>
              <a:rPr sz="4800" spc="37" baseline="-43402" dirty="0">
                <a:solidFill>
                  <a:prstClr val="black"/>
                </a:solidFill>
                <a:latin typeface="Times New Roman"/>
                <a:cs typeface="Times New Roman"/>
              </a:rPr>
              <a:t>T	</a:t>
            </a:r>
            <a:r>
              <a:rPr sz="4800" spc="30" baseline="-6076" dirty="0">
                <a:solidFill>
                  <a:prstClr val="black"/>
                </a:solidFill>
                <a:latin typeface="Symbol"/>
                <a:cs typeface="Symbol"/>
              </a:rPr>
              <a:t></a:t>
            </a:r>
            <a:endParaRPr sz="4800" baseline="-6076">
              <a:solidFill>
                <a:prstClr val="black"/>
              </a:solidFill>
              <a:latin typeface="Symbol"/>
              <a:cs typeface="Symbol"/>
            </a:endParaRPr>
          </a:p>
        </p:txBody>
      </p:sp>
      <p:sp>
        <p:nvSpPr>
          <p:cNvPr id="8" name="object 8"/>
          <p:cNvSpPr txBox="1"/>
          <p:nvPr/>
        </p:nvSpPr>
        <p:spPr>
          <a:xfrm>
            <a:off x="6625591" y="2625090"/>
            <a:ext cx="145415" cy="313690"/>
          </a:xfrm>
          <a:prstGeom prst="rect">
            <a:avLst/>
          </a:prstGeom>
        </p:spPr>
        <p:txBody>
          <a:bodyPr vert="horz" wrap="square" lIns="0" tIns="11430" rIns="0" bIns="0" rtlCol="0">
            <a:spAutoFit/>
          </a:bodyPr>
          <a:lstStyle/>
          <a:p>
            <a:pPr marL="12700">
              <a:spcBef>
                <a:spcPts val="90"/>
              </a:spcBef>
            </a:pPr>
            <a:r>
              <a:rPr sz="1900" spc="-10" dirty="0">
                <a:solidFill>
                  <a:prstClr val="black"/>
                </a:solidFill>
                <a:latin typeface="Times New Roman"/>
                <a:cs typeface="Times New Roman"/>
              </a:rPr>
              <a:t>1</a:t>
            </a:r>
            <a:endParaRPr sz="1900">
              <a:solidFill>
                <a:prstClr val="black"/>
              </a:solidFill>
              <a:latin typeface="Times New Roman"/>
              <a:cs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03729" y="238759"/>
            <a:ext cx="8147050" cy="1122680"/>
          </a:xfrm>
          <a:prstGeom prst="rect">
            <a:avLst/>
          </a:prstGeom>
        </p:spPr>
        <p:txBody>
          <a:bodyPr vert="horz" wrap="square" lIns="0" tIns="12700" rIns="0" bIns="0" rtlCol="0">
            <a:spAutoFit/>
          </a:bodyPr>
          <a:lstStyle/>
          <a:p>
            <a:pPr marL="461009" marR="5080" indent="-448309">
              <a:spcBef>
                <a:spcPts val="100"/>
              </a:spcBef>
            </a:pPr>
            <a:r>
              <a:rPr sz="3600" spc="-5" dirty="0">
                <a:solidFill>
                  <a:prstClr val="black"/>
                </a:solidFill>
                <a:latin typeface="Verdana"/>
                <a:cs typeface="Verdana"/>
              </a:rPr>
              <a:t>We can write entropy change as</a:t>
            </a:r>
            <a:r>
              <a:rPr sz="3600" spc="-95" dirty="0">
                <a:solidFill>
                  <a:prstClr val="black"/>
                </a:solidFill>
                <a:latin typeface="Verdana"/>
                <a:cs typeface="Verdana"/>
              </a:rPr>
              <a:t> </a:t>
            </a:r>
            <a:r>
              <a:rPr sz="3600" spc="-5" dirty="0">
                <a:solidFill>
                  <a:prstClr val="black"/>
                </a:solidFill>
                <a:latin typeface="Verdana"/>
                <a:cs typeface="Verdana"/>
              </a:rPr>
              <a:t>an  </a:t>
            </a:r>
            <a:r>
              <a:rPr sz="3600" spc="-10" dirty="0">
                <a:solidFill>
                  <a:prstClr val="black"/>
                </a:solidFill>
                <a:latin typeface="Verdana"/>
                <a:cs typeface="Verdana"/>
              </a:rPr>
              <a:t>equality </a:t>
            </a:r>
            <a:r>
              <a:rPr sz="3600" spc="-5" dirty="0">
                <a:solidFill>
                  <a:prstClr val="black"/>
                </a:solidFill>
                <a:latin typeface="Verdana"/>
                <a:cs typeface="Verdana"/>
              </a:rPr>
              <a:t>by adding </a:t>
            </a:r>
            <a:r>
              <a:rPr sz="3600" dirty="0">
                <a:solidFill>
                  <a:prstClr val="black"/>
                </a:solidFill>
                <a:latin typeface="Verdana"/>
                <a:cs typeface="Verdana"/>
              </a:rPr>
              <a:t>a </a:t>
            </a:r>
            <a:r>
              <a:rPr sz="3600" spc="-5" dirty="0">
                <a:solidFill>
                  <a:prstClr val="black"/>
                </a:solidFill>
                <a:latin typeface="Verdana"/>
                <a:cs typeface="Verdana"/>
              </a:rPr>
              <a:t>new</a:t>
            </a:r>
            <a:r>
              <a:rPr sz="3600" spc="-55" dirty="0">
                <a:solidFill>
                  <a:prstClr val="black"/>
                </a:solidFill>
                <a:latin typeface="Verdana"/>
                <a:cs typeface="Verdana"/>
              </a:rPr>
              <a:t> </a:t>
            </a:r>
            <a:r>
              <a:rPr sz="3600" spc="-5" dirty="0">
                <a:solidFill>
                  <a:prstClr val="black"/>
                </a:solidFill>
                <a:latin typeface="Verdana"/>
                <a:cs typeface="Verdana"/>
              </a:rPr>
              <a:t>term:</a:t>
            </a:r>
            <a:endParaRPr sz="3600">
              <a:solidFill>
                <a:prstClr val="black"/>
              </a:solidFill>
              <a:latin typeface="Verdana"/>
              <a:cs typeface="Verdana"/>
            </a:endParaRPr>
          </a:p>
        </p:txBody>
      </p:sp>
      <p:sp>
        <p:nvSpPr>
          <p:cNvPr id="3" name="object 3"/>
          <p:cNvSpPr/>
          <p:nvPr/>
        </p:nvSpPr>
        <p:spPr>
          <a:xfrm>
            <a:off x="5502909" y="2833370"/>
            <a:ext cx="699770" cy="0"/>
          </a:xfrm>
          <a:custGeom>
            <a:avLst/>
            <a:gdLst/>
            <a:ahLst/>
            <a:cxnLst/>
            <a:rect l="l" t="t" r="r" b="b"/>
            <a:pathLst>
              <a:path w="699770">
                <a:moveTo>
                  <a:pt x="0" y="0"/>
                </a:moveTo>
                <a:lnTo>
                  <a:pt x="699769" y="0"/>
                </a:lnTo>
              </a:path>
            </a:pathLst>
          </a:custGeom>
          <a:ln w="21590">
            <a:solidFill>
              <a:srgbClr val="000000"/>
            </a:solidFill>
          </a:ln>
        </p:spPr>
        <p:txBody>
          <a:bodyPr wrap="square" lIns="0" tIns="0" rIns="0" bIns="0" rtlCol="0"/>
          <a:lstStyle/>
          <a:p>
            <a:endParaRPr>
              <a:solidFill>
                <a:prstClr val="black"/>
              </a:solidFill>
              <a:latin typeface="Calibri"/>
            </a:endParaRPr>
          </a:p>
        </p:txBody>
      </p:sp>
      <p:sp>
        <p:nvSpPr>
          <p:cNvPr id="4" name="object 4"/>
          <p:cNvSpPr txBox="1"/>
          <p:nvPr/>
        </p:nvSpPr>
        <p:spPr>
          <a:xfrm>
            <a:off x="7537451" y="2556510"/>
            <a:ext cx="835025" cy="659765"/>
          </a:xfrm>
          <a:prstGeom prst="rect">
            <a:avLst/>
          </a:prstGeom>
        </p:spPr>
        <p:txBody>
          <a:bodyPr vert="horz" wrap="square" lIns="0" tIns="13970" rIns="0" bIns="0" rtlCol="0">
            <a:spAutoFit/>
          </a:bodyPr>
          <a:lstStyle/>
          <a:p>
            <a:pPr marL="38100">
              <a:spcBef>
                <a:spcPts val="110"/>
              </a:spcBef>
            </a:pPr>
            <a:r>
              <a:rPr sz="6225" spc="67" baseline="14056" dirty="0">
                <a:solidFill>
                  <a:prstClr val="black"/>
                </a:solidFill>
                <a:latin typeface="Times New Roman"/>
                <a:cs typeface="Times New Roman"/>
              </a:rPr>
              <a:t>S</a:t>
            </a:r>
            <a:r>
              <a:rPr sz="2400" spc="45" dirty="0">
                <a:solidFill>
                  <a:prstClr val="black"/>
                </a:solidFill>
                <a:latin typeface="Times New Roman"/>
                <a:cs typeface="Times New Roman"/>
              </a:rPr>
              <a:t>gen</a:t>
            </a:r>
            <a:endParaRPr sz="2400">
              <a:solidFill>
                <a:prstClr val="black"/>
              </a:solidFill>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54</a:t>
            </a:fld>
            <a:endParaRPr dirty="0">
              <a:solidFill>
                <a:prstClr val="black"/>
              </a:solidFill>
            </a:endParaRPr>
          </a:p>
        </p:txBody>
      </p:sp>
      <p:sp>
        <p:nvSpPr>
          <p:cNvPr id="5" name="object 5"/>
          <p:cNvSpPr txBox="1"/>
          <p:nvPr/>
        </p:nvSpPr>
        <p:spPr>
          <a:xfrm>
            <a:off x="5194300" y="3220719"/>
            <a:ext cx="180340" cy="396240"/>
          </a:xfrm>
          <a:prstGeom prst="rect">
            <a:avLst/>
          </a:prstGeom>
        </p:spPr>
        <p:txBody>
          <a:bodyPr vert="horz" wrap="square" lIns="0" tIns="16510" rIns="0" bIns="0" rtlCol="0">
            <a:spAutoFit/>
          </a:bodyPr>
          <a:lstStyle/>
          <a:p>
            <a:pPr marL="12700">
              <a:spcBef>
                <a:spcPts val="130"/>
              </a:spcBef>
            </a:pPr>
            <a:r>
              <a:rPr sz="2400" spc="15" dirty="0">
                <a:solidFill>
                  <a:prstClr val="black"/>
                </a:solidFill>
                <a:latin typeface="Times New Roman"/>
                <a:cs typeface="Times New Roman"/>
              </a:rPr>
              <a:t>1</a:t>
            </a:r>
            <a:endParaRPr sz="2400">
              <a:solidFill>
                <a:prstClr val="black"/>
              </a:solidFill>
              <a:latin typeface="Times New Roman"/>
              <a:cs typeface="Times New Roman"/>
            </a:endParaRPr>
          </a:p>
        </p:txBody>
      </p:sp>
      <p:sp>
        <p:nvSpPr>
          <p:cNvPr id="6" name="object 6"/>
          <p:cNvSpPr txBox="1"/>
          <p:nvPr/>
        </p:nvSpPr>
        <p:spPr>
          <a:xfrm>
            <a:off x="6231890" y="2898140"/>
            <a:ext cx="537210" cy="659765"/>
          </a:xfrm>
          <a:prstGeom prst="rect">
            <a:avLst/>
          </a:prstGeom>
        </p:spPr>
        <p:txBody>
          <a:bodyPr vert="horz" wrap="square" lIns="0" tIns="13970" rIns="0" bIns="0" rtlCol="0">
            <a:spAutoFit/>
          </a:bodyPr>
          <a:lstStyle/>
          <a:p>
            <a:pPr marL="38100">
              <a:spcBef>
                <a:spcPts val="110"/>
              </a:spcBef>
            </a:pPr>
            <a:r>
              <a:rPr sz="4150" spc="150" dirty="0">
                <a:solidFill>
                  <a:prstClr val="black"/>
                </a:solidFill>
                <a:latin typeface="Symbol"/>
                <a:cs typeface="Symbol"/>
              </a:rPr>
              <a:t></a:t>
            </a:r>
            <a:r>
              <a:rPr sz="3600" spc="225" baseline="-11574" dirty="0">
                <a:solidFill>
                  <a:prstClr val="black"/>
                </a:solidFill>
                <a:latin typeface="Times New Roman"/>
                <a:cs typeface="Times New Roman"/>
              </a:rPr>
              <a:t>A</a:t>
            </a:r>
            <a:endParaRPr sz="3600" baseline="-11574">
              <a:solidFill>
                <a:prstClr val="black"/>
              </a:solidFill>
              <a:latin typeface="Times New Roman"/>
              <a:cs typeface="Times New Roman"/>
            </a:endParaRPr>
          </a:p>
        </p:txBody>
      </p:sp>
      <p:sp>
        <p:nvSpPr>
          <p:cNvPr id="7" name="object 7"/>
          <p:cNvSpPr txBox="1">
            <a:spLocks noGrp="1"/>
          </p:cNvSpPr>
          <p:nvPr>
            <p:ph type="title"/>
          </p:nvPr>
        </p:nvSpPr>
        <p:spPr>
          <a:xfrm>
            <a:off x="5171440" y="2094230"/>
            <a:ext cx="1341120" cy="659765"/>
          </a:xfrm>
          <a:prstGeom prst="rect">
            <a:avLst/>
          </a:prstGeom>
        </p:spPr>
        <p:txBody>
          <a:bodyPr vert="horz" wrap="square" lIns="0" tIns="13970" rIns="0" bIns="0" rtlCol="0">
            <a:spAutoFit/>
          </a:bodyPr>
          <a:lstStyle/>
          <a:p>
            <a:pPr marL="38100">
              <a:spcBef>
                <a:spcPts val="110"/>
              </a:spcBef>
              <a:tabLst>
                <a:tab pos="362585" algn="l"/>
              </a:tabLst>
            </a:pPr>
            <a:r>
              <a:rPr spc="22" baseline="50925" dirty="0">
                <a:latin typeface="Times New Roman"/>
                <a:cs typeface="Times New Roman"/>
              </a:rPr>
              <a:t>2	</a:t>
            </a:r>
            <a:r>
              <a:rPr sz="4150" dirty="0">
                <a:latin typeface="Symbol"/>
                <a:cs typeface="Symbol"/>
              </a:rPr>
              <a:t></a:t>
            </a:r>
            <a:r>
              <a:rPr sz="4150" dirty="0">
                <a:latin typeface="Times New Roman"/>
                <a:cs typeface="Times New Roman"/>
              </a:rPr>
              <a:t>Q</a:t>
            </a:r>
            <a:r>
              <a:rPr sz="4150" spc="-375" dirty="0">
                <a:latin typeface="Times New Roman"/>
                <a:cs typeface="Times New Roman"/>
              </a:rPr>
              <a:t> </a:t>
            </a:r>
            <a:r>
              <a:rPr sz="6225" spc="22" baseline="-5354" dirty="0">
                <a:latin typeface="Symbol"/>
                <a:cs typeface="Symbol"/>
              </a:rPr>
              <a:t></a:t>
            </a:r>
            <a:endParaRPr sz="6225" baseline="-5354">
              <a:latin typeface="Symbol"/>
              <a:cs typeface="Symbol"/>
            </a:endParaRPr>
          </a:p>
        </p:txBody>
      </p:sp>
      <p:sp>
        <p:nvSpPr>
          <p:cNvPr id="8" name="object 8"/>
          <p:cNvSpPr txBox="1"/>
          <p:nvPr/>
        </p:nvSpPr>
        <p:spPr>
          <a:xfrm>
            <a:off x="2594611" y="2424429"/>
            <a:ext cx="2191385" cy="2068830"/>
          </a:xfrm>
          <a:prstGeom prst="rect">
            <a:avLst/>
          </a:prstGeom>
        </p:spPr>
        <p:txBody>
          <a:bodyPr vert="horz" wrap="square" lIns="0" tIns="13970" rIns="0" bIns="0" rtlCol="0">
            <a:spAutoFit/>
          </a:bodyPr>
          <a:lstStyle/>
          <a:p>
            <a:pPr marL="50800">
              <a:spcBef>
                <a:spcPts val="110"/>
              </a:spcBef>
              <a:tabLst>
                <a:tab pos="691515" algn="l"/>
                <a:tab pos="1859914" algn="l"/>
              </a:tabLst>
            </a:pPr>
            <a:r>
              <a:rPr sz="4150" spc="80" dirty="0">
                <a:solidFill>
                  <a:prstClr val="black"/>
                </a:solidFill>
                <a:latin typeface="Times New Roman"/>
                <a:cs typeface="Times New Roman"/>
              </a:rPr>
              <a:t>S</a:t>
            </a:r>
            <a:r>
              <a:rPr sz="3600" spc="120" baseline="-24305" dirty="0">
                <a:solidFill>
                  <a:prstClr val="black"/>
                </a:solidFill>
                <a:latin typeface="Times New Roman"/>
                <a:cs typeface="Times New Roman"/>
              </a:rPr>
              <a:t>2	</a:t>
            </a:r>
            <a:r>
              <a:rPr sz="4150" spc="20" dirty="0">
                <a:solidFill>
                  <a:prstClr val="black"/>
                </a:solidFill>
                <a:latin typeface="Symbol"/>
                <a:cs typeface="Symbol"/>
              </a:rPr>
              <a:t></a:t>
            </a:r>
            <a:r>
              <a:rPr sz="4150" spc="-320" dirty="0">
                <a:solidFill>
                  <a:prstClr val="black"/>
                </a:solidFill>
                <a:latin typeface="Times New Roman"/>
                <a:cs typeface="Times New Roman"/>
              </a:rPr>
              <a:t> </a:t>
            </a:r>
            <a:r>
              <a:rPr sz="4150" spc="-25" dirty="0">
                <a:solidFill>
                  <a:prstClr val="black"/>
                </a:solidFill>
                <a:latin typeface="Times New Roman"/>
                <a:cs typeface="Times New Roman"/>
              </a:rPr>
              <a:t>S</a:t>
            </a:r>
            <a:r>
              <a:rPr sz="3600" spc="-37" baseline="-24305" dirty="0">
                <a:solidFill>
                  <a:prstClr val="black"/>
                </a:solidFill>
                <a:latin typeface="Times New Roman"/>
                <a:cs typeface="Times New Roman"/>
              </a:rPr>
              <a:t>1	</a:t>
            </a:r>
            <a:r>
              <a:rPr sz="4150" spc="20" dirty="0">
                <a:solidFill>
                  <a:prstClr val="black"/>
                </a:solidFill>
                <a:latin typeface="Symbol"/>
                <a:cs typeface="Symbol"/>
              </a:rPr>
              <a:t></a:t>
            </a:r>
            <a:endParaRPr sz="4150">
              <a:solidFill>
                <a:prstClr val="black"/>
              </a:solidFill>
              <a:latin typeface="Symbol"/>
              <a:cs typeface="Symbol"/>
            </a:endParaRPr>
          </a:p>
          <a:p>
            <a:pPr marL="238125" marR="572135">
              <a:spcBef>
                <a:spcPts val="4390"/>
              </a:spcBef>
            </a:pPr>
            <a:r>
              <a:rPr sz="2800" spc="-10" dirty="0">
                <a:solidFill>
                  <a:prstClr val="black"/>
                </a:solidFill>
                <a:latin typeface="Verdana"/>
                <a:cs typeface="Verdana"/>
              </a:rPr>
              <a:t>e</a:t>
            </a:r>
            <a:r>
              <a:rPr sz="2800" spc="-5" dirty="0">
                <a:solidFill>
                  <a:prstClr val="black"/>
                </a:solidFill>
                <a:latin typeface="Verdana"/>
                <a:cs typeface="Verdana"/>
              </a:rPr>
              <a:t>n</a:t>
            </a:r>
            <a:r>
              <a:rPr sz="2800" spc="-10" dirty="0">
                <a:solidFill>
                  <a:prstClr val="black"/>
                </a:solidFill>
                <a:latin typeface="Verdana"/>
                <a:cs typeface="Verdana"/>
              </a:rPr>
              <a:t>t</a:t>
            </a:r>
            <a:r>
              <a:rPr sz="2800" spc="-5" dirty="0">
                <a:solidFill>
                  <a:prstClr val="black"/>
                </a:solidFill>
                <a:latin typeface="Verdana"/>
                <a:cs typeface="Verdana"/>
              </a:rPr>
              <a:t>r</a:t>
            </a:r>
            <a:r>
              <a:rPr sz="2800" spc="-10" dirty="0">
                <a:solidFill>
                  <a:prstClr val="black"/>
                </a:solidFill>
                <a:latin typeface="Verdana"/>
                <a:cs typeface="Verdana"/>
              </a:rPr>
              <a:t>op</a:t>
            </a:r>
            <a:r>
              <a:rPr sz="2800" dirty="0">
                <a:solidFill>
                  <a:prstClr val="black"/>
                </a:solidFill>
                <a:latin typeface="Verdana"/>
                <a:cs typeface="Verdana"/>
              </a:rPr>
              <a:t>y  </a:t>
            </a:r>
            <a:r>
              <a:rPr sz="2800" spc="-10" dirty="0">
                <a:solidFill>
                  <a:prstClr val="black"/>
                </a:solidFill>
                <a:latin typeface="Verdana"/>
                <a:cs typeface="Verdana"/>
              </a:rPr>
              <a:t>change</a:t>
            </a:r>
            <a:endParaRPr sz="2800">
              <a:solidFill>
                <a:prstClr val="black"/>
              </a:solidFill>
              <a:latin typeface="Verdana"/>
              <a:cs typeface="Verdana"/>
            </a:endParaRPr>
          </a:p>
        </p:txBody>
      </p:sp>
      <p:sp>
        <p:nvSpPr>
          <p:cNvPr id="9" name="object 9"/>
          <p:cNvSpPr txBox="1"/>
          <p:nvPr/>
        </p:nvSpPr>
        <p:spPr>
          <a:xfrm>
            <a:off x="5135879" y="2221229"/>
            <a:ext cx="1376680" cy="976630"/>
          </a:xfrm>
          <a:prstGeom prst="rect">
            <a:avLst/>
          </a:prstGeom>
        </p:spPr>
        <p:txBody>
          <a:bodyPr vert="horz" wrap="square" lIns="0" tIns="11430" rIns="0" bIns="0" rtlCol="0">
            <a:spAutoFit/>
          </a:bodyPr>
          <a:lstStyle/>
          <a:p>
            <a:pPr marL="38100">
              <a:spcBef>
                <a:spcPts val="90"/>
              </a:spcBef>
              <a:tabLst>
                <a:tab pos="1133475" algn="l"/>
              </a:tabLst>
            </a:pPr>
            <a:r>
              <a:rPr sz="9375" spc="15" baseline="-8888" dirty="0">
                <a:solidFill>
                  <a:prstClr val="black"/>
                </a:solidFill>
                <a:latin typeface="Symbol"/>
                <a:cs typeface="Symbol"/>
              </a:rPr>
              <a:t></a:t>
            </a:r>
            <a:r>
              <a:rPr sz="9375" spc="1095" baseline="-8888" dirty="0">
                <a:solidFill>
                  <a:prstClr val="black"/>
                </a:solidFill>
                <a:latin typeface="Times New Roman"/>
                <a:cs typeface="Times New Roman"/>
              </a:rPr>
              <a:t> </a:t>
            </a:r>
            <a:r>
              <a:rPr sz="6225" spc="15" baseline="-36813" dirty="0">
                <a:solidFill>
                  <a:prstClr val="black"/>
                </a:solidFill>
                <a:latin typeface="Times New Roman"/>
                <a:cs typeface="Times New Roman"/>
              </a:rPr>
              <a:t>T	</a:t>
            </a:r>
            <a:r>
              <a:rPr sz="4150" spc="15" dirty="0">
                <a:solidFill>
                  <a:prstClr val="black"/>
                </a:solidFill>
                <a:latin typeface="Symbol"/>
                <a:cs typeface="Symbol"/>
              </a:rPr>
              <a:t></a:t>
            </a:r>
            <a:endParaRPr sz="4150">
              <a:solidFill>
                <a:prstClr val="black"/>
              </a:solidFill>
              <a:latin typeface="Symbol"/>
              <a:cs typeface="Symbol"/>
            </a:endParaRPr>
          </a:p>
        </p:txBody>
      </p:sp>
      <p:sp>
        <p:nvSpPr>
          <p:cNvPr id="10" name="object 10"/>
          <p:cNvSpPr txBox="1"/>
          <p:nvPr/>
        </p:nvSpPr>
        <p:spPr>
          <a:xfrm>
            <a:off x="6869430" y="2424430"/>
            <a:ext cx="318135" cy="659765"/>
          </a:xfrm>
          <a:prstGeom prst="rect">
            <a:avLst/>
          </a:prstGeom>
        </p:spPr>
        <p:txBody>
          <a:bodyPr vert="horz" wrap="square" lIns="0" tIns="13970" rIns="0" bIns="0" rtlCol="0">
            <a:spAutoFit/>
          </a:bodyPr>
          <a:lstStyle/>
          <a:p>
            <a:pPr marL="12700">
              <a:spcBef>
                <a:spcPts val="110"/>
              </a:spcBef>
            </a:pPr>
            <a:r>
              <a:rPr sz="4150" spc="20" dirty="0">
                <a:solidFill>
                  <a:prstClr val="black"/>
                </a:solidFill>
                <a:latin typeface="Symbol"/>
                <a:cs typeface="Symbol"/>
              </a:rPr>
              <a:t></a:t>
            </a:r>
            <a:endParaRPr sz="4150">
              <a:solidFill>
                <a:prstClr val="black"/>
              </a:solidFill>
              <a:latin typeface="Symbol"/>
              <a:cs typeface="Symbol"/>
            </a:endParaRPr>
          </a:p>
        </p:txBody>
      </p:sp>
      <p:sp>
        <p:nvSpPr>
          <p:cNvPr id="11" name="object 11"/>
          <p:cNvSpPr txBox="1"/>
          <p:nvPr/>
        </p:nvSpPr>
        <p:spPr>
          <a:xfrm>
            <a:off x="5106670" y="3691890"/>
            <a:ext cx="1426210" cy="2159000"/>
          </a:xfrm>
          <a:prstGeom prst="rect">
            <a:avLst/>
          </a:prstGeom>
        </p:spPr>
        <p:txBody>
          <a:bodyPr vert="horz" wrap="square" lIns="0" tIns="12700" rIns="0" bIns="0" rtlCol="0">
            <a:spAutoFit/>
          </a:bodyPr>
          <a:lstStyle/>
          <a:p>
            <a:pPr marL="12700" marR="5080">
              <a:spcBef>
                <a:spcPts val="100"/>
              </a:spcBef>
            </a:pPr>
            <a:r>
              <a:rPr sz="2800" spc="-10" dirty="0">
                <a:solidFill>
                  <a:prstClr val="black"/>
                </a:solidFill>
                <a:latin typeface="Verdana"/>
                <a:cs typeface="Verdana"/>
              </a:rPr>
              <a:t>entropy  </a:t>
            </a:r>
            <a:r>
              <a:rPr sz="2800" spc="-5" dirty="0">
                <a:solidFill>
                  <a:prstClr val="black"/>
                </a:solidFill>
                <a:latin typeface="Verdana"/>
                <a:cs typeface="Verdana"/>
              </a:rPr>
              <a:t>tra</a:t>
            </a:r>
            <a:r>
              <a:rPr sz="2800" spc="-10" dirty="0">
                <a:solidFill>
                  <a:prstClr val="black"/>
                </a:solidFill>
                <a:latin typeface="Verdana"/>
                <a:cs typeface="Verdana"/>
              </a:rPr>
              <a:t>n</a:t>
            </a:r>
            <a:r>
              <a:rPr sz="2800" spc="-5" dirty="0">
                <a:solidFill>
                  <a:prstClr val="black"/>
                </a:solidFill>
                <a:latin typeface="Verdana"/>
                <a:cs typeface="Verdana"/>
              </a:rPr>
              <a:t>s</a:t>
            </a:r>
            <a:r>
              <a:rPr sz="2800" spc="-10" dirty="0">
                <a:solidFill>
                  <a:prstClr val="black"/>
                </a:solidFill>
                <a:latin typeface="Verdana"/>
                <a:cs typeface="Verdana"/>
              </a:rPr>
              <a:t>f</a:t>
            </a:r>
            <a:r>
              <a:rPr sz="2800" spc="-5" dirty="0">
                <a:solidFill>
                  <a:prstClr val="black"/>
                </a:solidFill>
                <a:latin typeface="Verdana"/>
                <a:cs typeface="Verdana"/>
              </a:rPr>
              <a:t>er  </a:t>
            </a:r>
            <a:r>
              <a:rPr sz="2800" spc="-10" dirty="0">
                <a:solidFill>
                  <a:prstClr val="black"/>
                </a:solidFill>
                <a:latin typeface="Verdana"/>
                <a:cs typeface="Verdana"/>
              </a:rPr>
              <a:t>due </a:t>
            </a:r>
            <a:r>
              <a:rPr sz="2800" dirty="0">
                <a:solidFill>
                  <a:prstClr val="black"/>
                </a:solidFill>
                <a:latin typeface="Verdana"/>
                <a:cs typeface="Verdana"/>
              </a:rPr>
              <a:t>to  </a:t>
            </a:r>
            <a:r>
              <a:rPr sz="2800" spc="-10" dirty="0">
                <a:solidFill>
                  <a:prstClr val="black"/>
                </a:solidFill>
                <a:latin typeface="Verdana"/>
                <a:cs typeface="Verdana"/>
              </a:rPr>
              <a:t>heat  </a:t>
            </a:r>
            <a:r>
              <a:rPr sz="2800" spc="-5" dirty="0">
                <a:solidFill>
                  <a:prstClr val="black"/>
                </a:solidFill>
                <a:latin typeface="Verdana"/>
                <a:cs typeface="Verdana"/>
              </a:rPr>
              <a:t>tra</a:t>
            </a:r>
            <a:r>
              <a:rPr sz="2800" spc="-10" dirty="0">
                <a:solidFill>
                  <a:prstClr val="black"/>
                </a:solidFill>
                <a:latin typeface="Verdana"/>
                <a:cs typeface="Verdana"/>
              </a:rPr>
              <a:t>n</a:t>
            </a:r>
            <a:r>
              <a:rPr sz="2800" spc="-5" dirty="0">
                <a:solidFill>
                  <a:prstClr val="black"/>
                </a:solidFill>
                <a:latin typeface="Verdana"/>
                <a:cs typeface="Verdana"/>
              </a:rPr>
              <a:t>s</a:t>
            </a:r>
            <a:r>
              <a:rPr sz="2800" spc="-10" dirty="0">
                <a:solidFill>
                  <a:prstClr val="black"/>
                </a:solidFill>
                <a:latin typeface="Verdana"/>
                <a:cs typeface="Verdana"/>
              </a:rPr>
              <a:t>f</a:t>
            </a:r>
            <a:r>
              <a:rPr sz="2800" spc="-5" dirty="0">
                <a:solidFill>
                  <a:prstClr val="black"/>
                </a:solidFill>
                <a:latin typeface="Verdana"/>
                <a:cs typeface="Verdana"/>
              </a:rPr>
              <a:t>er</a:t>
            </a:r>
            <a:endParaRPr sz="2800">
              <a:solidFill>
                <a:prstClr val="black"/>
              </a:solidFill>
              <a:latin typeface="Verdana"/>
              <a:cs typeface="Verdana"/>
            </a:endParaRPr>
          </a:p>
        </p:txBody>
      </p:sp>
      <p:sp>
        <p:nvSpPr>
          <p:cNvPr id="12" name="object 12"/>
          <p:cNvSpPr txBox="1"/>
          <p:nvPr/>
        </p:nvSpPr>
        <p:spPr>
          <a:xfrm>
            <a:off x="7164071" y="3691890"/>
            <a:ext cx="1932939" cy="1731010"/>
          </a:xfrm>
          <a:prstGeom prst="rect">
            <a:avLst/>
          </a:prstGeom>
        </p:spPr>
        <p:txBody>
          <a:bodyPr vert="horz" wrap="square" lIns="0" tIns="12700" rIns="0" bIns="0" rtlCol="0">
            <a:spAutoFit/>
          </a:bodyPr>
          <a:lstStyle/>
          <a:p>
            <a:pPr marL="12700" marR="5080">
              <a:spcBef>
                <a:spcPts val="100"/>
              </a:spcBef>
            </a:pPr>
            <a:r>
              <a:rPr sz="2800" spc="-10" dirty="0">
                <a:solidFill>
                  <a:prstClr val="black"/>
                </a:solidFill>
                <a:latin typeface="Verdana"/>
                <a:cs typeface="Verdana"/>
              </a:rPr>
              <a:t>entropy  production  </a:t>
            </a:r>
            <a:r>
              <a:rPr sz="2800" spc="-5" dirty="0">
                <a:solidFill>
                  <a:prstClr val="black"/>
                </a:solidFill>
                <a:latin typeface="Verdana"/>
                <a:cs typeface="Verdana"/>
              </a:rPr>
              <a:t>or  </a:t>
            </a:r>
            <a:r>
              <a:rPr sz="2800" spc="-10" dirty="0">
                <a:solidFill>
                  <a:prstClr val="black"/>
                </a:solidFill>
                <a:latin typeface="Verdana"/>
                <a:cs typeface="Verdana"/>
              </a:rPr>
              <a:t>ge</a:t>
            </a:r>
            <a:r>
              <a:rPr sz="2800" spc="-5" dirty="0">
                <a:solidFill>
                  <a:prstClr val="black"/>
                </a:solidFill>
                <a:latin typeface="Verdana"/>
                <a:cs typeface="Verdana"/>
              </a:rPr>
              <a:t>ne</a:t>
            </a:r>
            <a:r>
              <a:rPr sz="2800" spc="-20" dirty="0">
                <a:solidFill>
                  <a:prstClr val="black"/>
                </a:solidFill>
                <a:latin typeface="Verdana"/>
                <a:cs typeface="Verdana"/>
              </a:rPr>
              <a:t>r</a:t>
            </a:r>
            <a:r>
              <a:rPr sz="2800" spc="5" dirty="0">
                <a:solidFill>
                  <a:prstClr val="black"/>
                </a:solidFill>
                <a:latin typeface="Verdana"/>
                <a:cs typeface="Verdana"/>
              </a:rPr>
              <a:t>a</a:t>
            </a:r>
            <a:r>
              <a:rPr sz="2800" spc="-5" dirty="0">
                <a:solidFill>
                  <a:prstClr val="black"/>
                </a:solidFill>
                <a:latin typeface="Verdana"/>
                <a:cs typeface="Verdana"/>
              </a:rPr>
              <a:t>t</a:t>
            </a:r>
            <a:r>
              <a:rPr sz="2800" spc="-20" dirty="0">
                <a:solidFill>
                  <a:prstClr val="black"/>
                </a:solidFill>
                <a:latin typeface="Verdana"/>
                <a:cs typeface="Verdana"/>
              </a:rPr>
              <a:t>i</a:t>
            </a:r>
            <a:r>
              <a:rPr sz="2800" spc="-5" dirty="0">
                <a:solidFill>
                  <a:prstClr val="black"/>
                </a:solidFill>
                <a:latin typeface="Verdana"/>
                <a:cs typeface="Verdana"/>
              </a:rPr>
              <a:t>on</a:t>
            </a:r>
            <a:endParaRPr sz="2800">
              <a:solidFill>
                <a:prstClr val="black"/>
              </a:solidFill>
              <a:latin typeface="Verdana"/>
              <a:cs typeface="Verdan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55</a:t>
            </a:fld>
            <a:endParaRPr dirty="0">
              <a:solidFill>
                <a:prstClr val="black"/>
              </a:solidFill>
            </a:endParaRPr>
          </a:p>
        </p:txBody>
      </p:sp>
      <p:sp>
        <p:nvSpPr>
          <p:cNvPr id="2" name="object 2"/>
          <p:cNvSpPr txBox="1">
            <a:spLocks noGrp="1"/>
          </p:cNvSpPr>
          <p:nvPr>
            <p:ph type="title"/>
          </p:nvPr>
        </p:nvSpPr>
        <p:spPr>
          <a:xfrm>
            <a:off x="3878580" y="436879"/>
            <a:ext cx="4429125" cy="574040"/>
          </a:xfrm>
          <a:prstGeom prst="rect">
            <a:avLst/>
          </a:prstGeom>
        </p:spPr>
        <p:txBody>
          <a:bodyPr vert="horz" wrap="square" lIns="0" tIns="12700" rIns="0" bIns="0" rtlCol="0">
            <a:spAutoFit/>
          </a:bodyPr>
          <a:lstStyle/>
          <a:p>
            <a:pPr marL="12700">
              <a:spcBef>
                <a:spcPts val="100"/>
              </a:spcBef>
            </a:pPr>
            <a:r>
              <a:rPr spc="-5" dirty="0"/>
              <a:t>Entropy</a:t>
            </a:r>
            <a:r>
              <a:rPr spc="-80" dirty="0"/>
              <a:t> </a:t>
            </a:r>
            <a:r>
              <a:rPr spc="-5" dirty="0"/>
              <a:t>generation</a:t>
            </a:r>
          </a:p>
        </p:txBody>
      </p:sp>
      <p:sp>
        <p:nvSpPr>
          <p:cNvPr id="3" name="object 3"/>
          <p:cNvSpPr txBox="1"/>
          <p:nvPr/>
        </p:nvSpPr>
        <p:spPr>
          <a:xfrm>
            <a:off x="2339340" y="1760221"/>
            <a:ext cx="7435215" cy="1748789"/>
          </a:xfrm>
          <a:prstGeom prst="rect">
            <a:avLst/>
          </a:prstGeom>
        </p:spPr>
        <p:txBody>
          <a:bodyPr vert="horz" wrap="square" lIns="0" tIns="160020" rIns="0" bIns="0" rtlCol="0">
            <a:spAutoFit/>
          </a:bodyPr>
          <a:lstStyle/>
          <a:p>
            <a:pPr marL="381000" indent="-342900">
              <a:spcBef>
                <a:spcPts val="1260"/>
              </a:spcBef>
              <a:buFontTx/>
              <a:buChar char="•"/>
              <a:tabLst>
                <a:tab pos="381000" algn="l"/>
              </a:tabLst>
            </a:pPr>
            <a:r>
              <a:rPr sz="2800" spc="-310" dirty="0">
                <a:solidFill>
                  <a:prstClr val="black"/>
                </a:solidFill>
                <a:latin typeface="Verdana"/>
                <a:cs typeface="Verdana"/>
              </a:rPr>
              <a:t>S</a:t>
            </a:r>
            <a:r>
              <a:rPr sz="2400" spc="-465" baseline="-24305" dirty="0">
                <a:solidFill>
                  <a:prstClr val="black"/>
                </a:solidFill>
                <a:latin typeface="Verdana"/>
                <a:cs typeface="Verdana"/>
              </a:rPr>
              <a:t>gen </a:t>
            </a:r>
            <a:r>
              <a:rPr sz="2800" dirty="0">
                <a:solidFill>
                  <a:prstClr val="black"/>
                </a:solidFill>
                <a:latin typeface="Symbol"/>
                <a:cs typeface="Symbol"/>
              </a:rPr>
              <a:t></a:t>
            </a:r>
            <a:r>
              <a:rPr sz="2800" dirty="0">
                <a:solidFill>
                  <a:prstClr val="black"/>
                </a:solidFill>
                <a:latin typeface="Times New Roman"/>
                <a:cs typeface="Times New Roman"/>
              </a:rPr>
              <a:t> </a:t>
            </a:r>
            <a:r>
              <a:rPr sz="2800" dirty="0">
                <a:solidFill>
                  <a:prstClr val="black"/>
                </a:solidFill>
                <a:latin typeface="Verdana"/>
                <a:cs typeface="Verdana"/>
              </a:rPr>
              <a:t>0 </a:t>
            </a:r>
            <a:r>
              <a:rPr sz="2800" spc="-5" dirty="0">
                <a:solidFill>
                  <a:prstClr val="black"/>
                </a:solidFill>
                <a:latin typeface="Verdana"/>
                <a:cs typeface="Verdana"/>
              </a:rPr>
              <a:t>is an </a:t>
            </a:r>
            <a:r>
              <a:rPr sz="2800" spc="-10" dirty="0">
                <a:solidFill>
                  <a:prstClr val="black"/>
                </a:solidFill>
                <a:latin typeface="Verdana"/>
                <a:cs typeface="Verdana"/>
              </a:rPr>
              <a:t>actual irreversible</a:t>
            </a:r>
            <a:r>
              <a:rPr sz="2800" spc="-520" dirty="0">
                <a:solidFill>
                  <a:prstClr val="black"/>
                </a:solidFill>
                <a:latin typeface="Verdana"/>
                <a:cs typeface="Verdana"/>
              </a:rPr>
              <a:t> </a:t>
            </a:r>
            <a:r>
              <a:rPr sz="2800" spc="-10" dirty="0">
                <a:solidFill>
                  <a:prstClr val="black"/>
                </a:solidFill>
                <a:latin typeface="Verdana"/>
                <a:cs typeface="Verdana"/>
              </a:rPr>
              <a:t>process.</a:t>
            </a:r>
            <a:endParaRPr sz="2800">
              <a:solidFill>
                <a:prstClr val="black"/>
              </a:solidFill>
              <a:latin typeface="Verdana"/>
              <a:cs typeface="Verdana"/>
            </a:endParaRPr>
          </a:p>
          <a:p>
            <a:pPr marL="381000" indent="-342900">
              <a:spcBef>
                <a:spcPts val="1160"/>
              </a:spcBef>
              <a:buFontTx/>
              <a:buChar char="•"/>
              <a:tabLst>
                <a:tab pos="381000" algn="l"/>
              </a:tabLst>
            </a:pPr>
            <a:r>
              <a:rPr sz="2800" spc="-310" dirty="0">
                <a:solidFill>
                  <a:prstClr val="black"/>
                </a:solidFill>
                <a:latin typeface="Verdana"/>
                <a:cs typeface="Verdana"/>
              </a:rPr>
              <a:t>S</a:t>
            </a:r>
            <a:r>
              <a:rPr sz="2400" spc="-465" baseline="-24305" dirty="0">
                <a:solidFill>
                  <a:prstClr val="black"/>
                </a:solidFill>
                <a:latin typeface="Verdana"/>
                <a:cs typeface="Verdana"/>
              </a:rPr>
              <a:t>gen </a:t>
            </a:r>
            <a:r>
              <a:rPr sz="2800" dirty="0">
                <a:solidFill>
                  <a:prstClr val="black"/>
                </a:solidFill>
                <a:latin typeface="Verdana"/>
                <a:cs typeface="Verdana"/>
              </a:rPr>
              <a:t>= 0 </a:t>
            </a:r>
            <a:r>
              <a:rPr sz="2800" spc="-10" dirty="0">
                <a:solidFill>
                  <a:prstClr val="black"/>
                </a:solidFill>
                <a:latin typeface="Verdana"/>
                <a:cs typeface="Verdana"/>
              </a:rPr>
              <a:t>is </a:t>
            </a:r>
            <a:r>
              <a:rPr sz="2800" dirty="0">
                <a:solidFill>
                  <a:prstClr val="black"/>
                </a:solidFill>
                <a:latin typeface="Verdana"/>
                <a:cs typeface="Verdana"/>
              </a:rPr>
              <a:t>a </a:t>
            </a:r>
            <a:r>
              <a:rPr sz="2800" spc="-10" dirty="0">
                <a:solidFill>
                  <a:prstClr val="black"/>
                </a:solidFill>
                <a:latin typeface="Verdana"/>
                <a:cs typeface="Verdana"/>
              </a:rPr>
              <a:t>reversible</a:t>
            </a:r>
            <a:r>
              <a:rPr sz="2800" spc="-75" dirty="0">
                <a:solidFill>
                  <a:prstClr val="black"/>
                </a:solidFill>
                <a:latin typeface="Verdana"/>
                <a:cs typeface="Verdana"/>
              </a:rPr>
              <a:t> </a:t>
            </a:r>
            <a:r>
              <a:rPr sz="2800" spc="-10" dirty="0">
                <a:solidFill>
                  <a:prstClr val="black"/>
                </a:solidFill>
                <a:latin typeface="Verdana"/>
                <a:cs typeface="Verdana"/>
              </a:rPr>
              <a:t>process.</a:t>
            </a:r>
            <a:endParaRPr sz="2800">
              <a:solidFill>
                <a:prstClr val="black"/>
              </a:solidFill>
              <a:latin typeface="Verdana"/>
              <a:cs typeface="Verdana"/>
            </a:endParaRPr>
          </a:p>
          <a:p>
            <a:pPr marL="381000" indent="-342900">
              <a:spcBef>
                <a:spcPts val="1170"/>
              </a:spcBef>
              <a:buFontTx/>
              <a:buChar char="•"/>
              <a:tabLst>
                <a:tab pos="381000" algn="l"/>
              </a:tabLst>
            </a:pPr>
            <a:r>
              <a:rPr sz="2800" spc="-310" dirty="0">
                <a:solidFill>
                  <a:prstClr val="black"/>
                </a:solidFill>
                <a:latin typeface="Verdana"/>
                <a:cs typeface="Verdana"/>
              </a:rPr>
              <a:t>S</a:t>
            </a:r>
            <a:r>
              <a:rPr sz="2400" spc="-465" baseline="-24305" dirty="0">
                <a:solidFill>
                  <a:prstClr val="black"/>
                </a:solidFill>
                <a:latin typeface="Verdana"/>
                <a:cs typeface="Verdana"/>
              </a:rPr>
              <a:t>gen </a:t>
            </a:r>
            <a:r>
              <a:rPr sz="2800" dirty="0">
                <a:solidFill>
                  <a:prstClr val="black"/>
                </a:solidFill>
                <a:latin typeface="Symbol"/>
                <a:cs typeface="Symbol"/>
              </a:rPr>
              <a:t></a:t>
            </a:r>
            <a:r>
              <a:rPr sz="2800" dirty="0">
                <a:solidFill>
                  <a:prstClr val="black"/>
                </a:solidFill>
                <a:latin typeface="Times New Roman"/>
                <a:cs typeface="Times New Roman"/>
              </a:rPr>
              <a:t> </a:t>
            </a:r>
            <a:r>
              <a:rPr sz="2800" dirty="0">
                <a:solidFill>
                  <a:prstClr val="black"/>
                </a:solidFill>
                <a:latin typeface="Verdana"/>
                <a:cs typeface="Verdana"/>
              </a:rPr>
              <a:t>0 </a:t>
            </a:r>
            <a:r>
              <a:rPr sz="2800" spc="-5" dirty="0">
                <a:solidFill>
                  <a:prstClr val="black"/>
                </a:solidFill>
                <a:latin typeface="Verdana"/>
                <a:cs typeface="Verdana"/>
              </a:rPr>
              <a:t>is an </a:t>
            </a:r>
            <a:r>
              <a:rPr sz="2800" spc="-10" dirty="0">
                <a:solidFill>
                  <a:prstClr val="black"/>
                </a:solidFill>
                <a:latin typeface="Verdana"/>
                <a:cs typeface="Verdana"/>
              </a:rPr>
              <a:t>impossible</a:t>
            </a:r>
            <a:r>
              <a:rPr sz="2800" spc="-520" dirty="0">
                <a:solidFill>
                  <a:prstClr val="black"/>
                </a:solidFill>
                <a:latin typeface="Verdana"/>
                <a:cs typeface="Verdana"/>
              </a:rPr>
              <a:t> </a:t>
            </a:r>
            <a:r>
              <a:rPr sz="2800" spc="-10" dirty="0">
                <a:solidFill>
                  <a:prstClr val="black"/>
                </a:solidFill>
                <a:latin typeface="Verdana"/>
                <a:cs typeface="Verdana"/>
              </a:rPr>
              <a:t>process.</a:t>
            </a:r>
            <a:endParaRPr sz="2800">
              <a:solidFill>
                <a:prstClr val="black"/>
              </a:solidFill>
              <a:latin typeface="Verdana"/>
              <a:cs typeface="Verdan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2839" y="436879"/>
            <a:ext cx="7381240" cy="574040"/>
          </a:xfrm>
          <a:prstGeom prst="rect">
            <a:avLst/>
          </a:prstGeom>
        </p:spPr>
        <p:txBody>
          <a:bodyPr vert="horz" wrap="square" lIns="0" tIns="12700" rIns="0" bIns="0" rtlCol="0">
            <a:spAutoFit/>
          </a:bodyPr>
          <a:lstStyle/>
          <a:p>
            <a:pPr marL="12700">
              <a:spcBef>
                <a:spcPts val="100"/>
              </a:spcBef>
            </a:pPr>
            <a:r>
              <a:rPr spc="-5" dirty="0"/>
              <a:t>Entropy transfer and</a:t>
            </a:r>
            <a:r>
              <a:rPr spc="-95" dirty="0"/>
              <a:t> </a:t>
            </a:r>
            <a:r>
              <a:rPr spc="-5" dirty="0"/>
              <a:t>production</a:t>
            </a:r>
          </a:p>
        </p:txBody>
      </p:sp>
      <p:sp>
        <p:nvSpPr>
          <p:cNvPr id="3" name="object 3"/>
          <p:cNvSpPr txBox="1"/>
          <p:nvPr/>
        </p:nvSpPr>
        <p:spPr>
          <a:xfrm>
            <a:off x="2059940" y="1633220"/>
            <a:ext cx="7429500" cy="1394460"/>
          </a:xfrm>
          <a:prstGeom prst="rect">
            <a:avLst/>
          </a:prstGeom>
        </p:spPr>
        <p:txBody>
          <a:bodyPr vert="horz" wrap="square" lIns="0" tIns="12700" rIns="0" bIns="0" rtlCol="0">
            <a:spAutoFit/>
          </a:bodyPr>
          <a:lstStyle/>
          <a:p>
            <a:pPr marL="355600" marR="5080" indent="-342900">
              <a:spcBef>
                <a:spcPts val="100"/>
              </a:spcBef>
              <a:buFontTx/>
              <a:buChar char="•"/>
              <a:tabLst>
                <a:tab pos="355600" algn="l"/>
              </a:tabLst>
            </a:pPr>
            <a:r>
              <a:rPr sz="2800" spc="-10" dirty="0">
                <a:solidFill>
                  <a:prstClr val="black"/>
                </a:solidFill>
                <a:latin typeface="Verdana"/>
                <a:cs typeface="Verdana"/>
              </a:rPr>
              <a:t>What </a:t>
            </a:r>
            <a:r>
              <a:rPr sz="2800" spc="-5" dirty="0">
                <a:solidFill>
                  <a:prstClr val="black"/>
                </a:solidFill>
                <a:latin typeface="Verdana"/>
                <a:cs typeface="Verdana"/>
              </a:rPr>
              <a:t>if heat were transferred </a:t>
            </a:r>
            <a:r>
              <a:rPr sz="2800" b="1" spc="-5" dirty="0">
                <a:solidFill>
                  <a:prstClr val="black"/>
                </a:solidFill>
                <a:latin typeface="Verdana"/>
                <a:cs typeface="Verdana"/>
              </a:rPr>
              <a:t>from </a:t>
            </a:r>
            <a:r>
              <a:rPr sz="2800" spc="-5" dirty="0">
                <a:solidFill>
                  <a:prstClr val="black"/>
                </a:solidFill>
                <a:latin typeface="Verdana"/>
                <a:cs typeface="Verdana"/>
              </a:rPr>
              <a:t>the  system?</a:t>
            </a:r>
            <a:endParaRPr sz="2800">
              <a:solidFill>
                <a:prstClr val="black"/>
              </a:solidFill>
              <a:latin typeface="Verdana"/>
              <a:cs typeface="Verdana"/>
            </a:endParaRPr>
          </a:p>
          <a:p>
            <a:pPr marL="355600" indent="-342900">
              <a:spcBef>
                <a:spcPts val="700"/>
              </a:spcBef>
              <a:buFontTx/>
              <a:buChar char="•"/>
              <a:tabLst>
                <a:tab pos="355600" algn="l"/>
              </a:tabLst>
            </a:pPr>
            <a:r>
              <a:rPr sz="2800" spc="-5" dirty="0">
                <a:solidFill>
                  <a:prstClr val="black"/>
                </a:solidFill>
                <a:latin typeface="Verdana"/>
                <a:cs typeface="Verdana"/>
              </a:rPr>
              <a:t>The </a:t>
            </a:r>
            <a:r>
              <a:rPr sz="2800" spc="-10" dirty="0">
                <a:solidFill>
                  <a:prstClr val="black"/>
                </a:solidFill>
                <a:latin typeface="Verdana"/>
                <a:cs typeface="Verdana"/>
              </a:rPr>
              <a:t>entropy </a:t>
            </a:r>
            <a:r>
              <a:rPr sz="2800" spc="-5" dirty="0">
                <a:solidFill>
                  <a:prstClr val="black"/>
                </a:solidFill>
                <a:latin typeface="Verdana"/>
                <a:cs typeface="Verdana"/>
              </a:rPr>
              <a:t>can </a:t>
            </a:r>
            <a:r>
              <a:rPr sz="2800" spc="-10" dirty="0">
                <a:solidFill>
                  <a:prstClr val="black"/>
                </a:solidFill>
                <a:latin typeface="Verdana"/>
                <a:cs typeface="Verdana"/>
              </a:rPr>
              <a:t>actually decrease</a:t>
            </a:r>
            <a:r>
              <a:rPr sz="2800" spc="-25" dirty="0">
                <a:solidFill>
                  <a:prstClr val="black"/>
                </a:solidFill>
                <a:latin typeface="Verdana"/>
                <a:cs typeface="Verdana"/>
              </a:rPr>
              <a:t> </a:t>
            </a:r>
            <a:r>
              <a:rPr sz="2800" spc="-5" dirty="0">
                <a:solidFill>
                  <a:prstClr val="black"/>
                </a:solidFill>
                <a:latin typeface="Verdana"/>
                <a:cs typeface="Verdana"/>
              </a:rPr>
              <a:t>if</a:t>
            </a:r>
            <a:endParaRPr sz="2800">
              <a:solidFill>
                <a:prstClr val="black"/>
              </a:solidFill>
              <a:latin typeface="Verdana"/>
              <a:cs typeface="Verdana"/>
            </a:endParaRPr>
          </a:p>
        </p:txBody>
      </p:sp>
      <p:sp>
        <p:nvSpPr>
          <p:cNvPr id="4" name="object 4"/>
          <p:cNvSpPr/>
          <p:nvPr/>
        </p:nvSpPr>
        <p:spPr>
          <a:xfrm>
            <a:off x="4879340" y="4023359"/>
            <a:ext cx="590550" cy="0"/>
          </a:xfrm>
          <a:custGeom>
            <a:avLst/>
            <a:gdLst/>
            <a:ahLst/>
            <a:cxnLst/>
            <a:rect l="l" t="t" r="r" b="b"/>
            <a:pathLst>
              <a:path w="590550">
                <a:moveTo>
                  <a:pt x="0" y="0"/>
                </a:moveTo>
                <a:lnTo>
                  <a:pt x="590550" y="0"/>
                </a:lnTo>
              </a:path>
            </a:pathLst>
          </a:custGeom>
          <a:ln w="19050">
            <a:solidFill>
              <a:srgbClr val="000000"/>
            </a:solidFill>
          </a:ln>
        </p:spPr>
        <p:txBody>
          <a:bodyPr wrap="square" lIns="0" tIns="0" rIns="0" bIns="0" rtlCol="0"/>
          <a:lstStyle/>
          <a:p>
            <a:endParaRPr>
              <a:solidFill>
                <a:prstClr val="black"/>
              </a:solidFill>
              <a:latin typeface="Calibri"/>
            </a:endParaRPr>
          </a:p>
        </p:txBody>
      </p:sp>
      <p:sp>
        <p:nvSpPr>
          <p:cNvPr id="5" name="object 5"/>
          <p:cNvSpPr/>
          <p:nvPr/>
        </p:nvSpPr>
        <p:spPr>
          <a:xfrm>
            <a:off x="4458970" y="3383279"/>
            <a:ext cx="0" cy="1280160"/>
          </a:xfrm>
          <a:custGeom>
            <a:avLst/>
            <a:gdLst/>
            <a:ahLst/>
            <a:cxnLst/>
            <a:rect l="l" t="t" r="r" b="b"/>
            <a:pathLst>
              <a:path h="1280160">
                <a:moveTo>
                  <a:pt x="0" y="0"/>
                </a:moveTo>
                <a:lnTo>
                  <a:pt x="0" y="1280160"/>
                </a:lnTo>
              </a:path>
            </a:pathLst>
          </a:custGeom>
          <a:ln w="19050">
            <a:solidFill>
              <a:srgbClr val="000000"/>
            </a:solidFill>
          </a:ln>
        </p:spPr>
        <p:txBody>
          <a:bodyPr wrap="square" lIns="0" tIns="0" rIns="0" bIns="0" rtlCol="0"/>
          <a:lstStyle/>
          <a:p>
            <a:endParaRPr>
              <a:solidFill>
                <a:prstClr val="black"/>
              </a:solidFill>
              <a:latin typeface="Calibri"/>
            </a:endParaRPr>
          </a:p>
        </p:txBody>
      </p:sp>
      <p:sp>
        <p:nvSpPr>
          <p:cNvPr id="6" name="object 6"/>
          <p:cNvSpPr/>
          <p:nvPr/>
        </p:nvSpPr>
        <p:spPr>
          <a:xfrm>
            <a:off x="6000750" y="3383279"/>
            <a:ext cx="0" cy="1280160"/>
          </a:xfrm>
          <a:custGeom>
            <a:avLst/>
            <a:gdLst/>
            <a:ahLst/>
            <a:cxnLst/>
            <a:rect l="l" t="t" r="r" b="b"/>
            <a:pathLst>
              <a:path h="1280160">
                <a:moveTo>
                  <a:pt x="0" y="0"/>
                </a:moveTo>
                <a:lnTo>
                  <a:pt x="0" y="1280160"/>
                </a:lnTo>
              </a:path>
            </a:pathLst>
          </a:custGeom>
          <a:ln w="19050">
            <a:solidFill>
              <a:srgbClr val="000000"/>
            </a:solidFill>
          </a:ln>
        </p:spPr>
        <p:txBody>
          <a:bodyPr wrap="square" lIns="0" tIns="0" rIns="0" bIns="0" rtlCol="0"/>
          <a:lstStyle/>
          <a:p>
            <a:endParaRPr>
              <a:solidFill>
                <a:prstClr val="black"/>
              </a:solidFill>
              <a:latin typeface="Calibri"/>
            </a:endParaRPr>
          </a:p>
        </p:txBody>
      </p:sp>
      <p:sp>
        <p:nvSpPr>
          <p:cNvPr id="7" name="object 7"/>
          <p:cNvSpPr txBox="1"/>
          <p:nvPr/>
        </p:nvSpPr>
        <p:spPr>
          <a:xfrm>
            <a:off x="6153151" y="3785870"/>
            <a:ext cx="1205865" cy="563880"/>
          </a:xfrm>
          <a:prstGeom prst="rect">
            <a:avLst/>
          </a:prstGeom>
        </p:spPr>
        <p:txBody>
          <a:bodyPr vert="horz" wrap="square" lIns="0" tIns="16510" rIns="0" bIns="0" rtlCol="0">
            <a:spAutoFit/>
          </a:bodyPr>
          <a:lstStyle/>
          <a:p>
            <a:pPr marL="38100">
              <a:spcBef>
                <a:spcPts val="130"/>
              </a:spcBef>
              <a:tabLst>
                <a:tab pos="523875" algn="l"/>
              </a:tabLst>
            </a:pPr>
            <a:r>
              <a:rPr sz="5250" spc="22" baseline="14285" dirty="0">
                <a:solidFill>
                  <a:prstClr val="black"/>
                </a:solidFill>
                <a:latin typeface="Symbol"/>
                <a:cs typeface="Symbol"/>
              </a:rPr>
              <a:t></a:t>
            </a:r>
            <a:r>
              <a:rPr sz="5250" spc="22" baseline="14285" dirty="0">
                <a:solidFill>
                  <a:prstClr val="black"/>
                </a:solidFill>
                <a:latin typeface="Times New Roman"/>
                <a:cs typeface="Times New Roman"/>
              </a:rPr>
              <a:t>	</a:t>
            </a:r>
            <a:r>
              <a:rPr sz="5250" spc="52" baseline="14285" dirty="0">
                <a:solidFill>
                  <a:prstClr val="black"/>
                </a:solidFill>
                <a:latin typeface="Times New Roman"/>
                <a:cs typeface="Times New Roman"/>
              </a:rPr>
              <a:t>S</a:t>
            </a:r>
            <a:r>
              <a:rPr sz="2050" spc="35" dirty="0">
                <a:solidFill>
                  <a:prstClr val="black"/>
                </a:solidFill>
                <a:latin typeface="Times New Roman"/>
                <a:cs typeface="Times New Roman"/>
              </a:rPr>
              <a:t>gen</a:t>
            </a:r>
            <a:endParaRPr sz="2050">
              <a:solidFill>
                <a:prstClr val="black"/>
              </a:solidFill>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56</a:t>
            </a:fld>
            <a:endParaRPr dirty="0">
              <a:solidFill>
                <a:prstClr val="black"/>
              </a:solidFill>
            </a:endParaRPr>
          </a:p>
        </p:txBody>
      </p:sp>
      <p:sp>
        <p:nvSpPr>
          <p:cNvPr id="8" name="object 8"/>
          <p:cNvSpPr txBox="1"/>
          <p:nvPr/>
        </p:nvSpPr>
        <p:spPr>
          <a:xfrm>
            <a:off x="4616450" y="4349751"/>
            <a:ext cx="156210" cy="339725"/>
          </a:xfrm>
          <a:prstGeom prst="rect">
            <a:avLst/>
          </a:prstGeom>
        </p:spPr>
        <p:txBody>
          <a:bodyPr vert="horz" wrap="square" lIns="0" tIns="13970" rIns="0" bIns="0" rtlCol="0">
            <a:spAutoFit/>
          </a:bodyPr>
          <a:lstStyle/>
          <a:p>
            <a:pPr marL="12700">
              <a:spcBef>
                <a:spcPts val="110"/>
              </a:spcBef>
            </a:pPr>
            <a:r>
              <a:rPr sz="2050" dirty="0">
                <a:solidFill>
                  <a:prstClr val="black"/>
                </a:solidFill>
                <a:latin typeface="Times New Roman"/>
                <a:cs typeface="Times New Roman"/>
              </a:rPr>
              <a:t>1</a:t>
            </a:r>
            <a:endParaRPr sz="2050">
              <a:solidFill>
                <a:prstClr val="black"/>
              </a:solidFill>
              <a:latin typeface="Times New Roman"/>
              <a:cs typeface="Times New Roman"/>
            </a:endParaRPr>
          </a:p>
        </p:txBody>
      </p:sp>
      <p:sp>
        <p:nvSpPr>
          <p:cNvPr id="9" name="object 9"/>
          <p:cNvSpPr txBox="1"/>
          <p:nvPr/>
        </p:nvSpPr>
        <p:spPr>
          <a:xfrm>
            <a:off x="5488940" y="4075429"/>
            <a:ext cx="466090" cy="563880"/>
          </a:xfrm>
          <a:prstGeom prst="rect">
            <a:avLst/>
          </a:prstGeom>
        </p:spPr>
        <p:txBody>
          <a:bodyPr vert="horz" wrap="square" lIns="0" tIns="16510" rIns="0" bIns="0" rtlCol="0">
            <a:spAutoFit/>
          </a:bodyPr>
          <a:lstStyle/>
          <a:p>
            <a:pPr marL="38100">
              <a:spcBef>
                <a:spcPts val="130"/>
              </a:spcBef>
            </a:pPr>
            <a:r>
              <a:rPr sz="3500" spc="120" dirty="0">
                <a:solidFill>
                  <a:prstClr val="black"/>
                </a:solidFill>
                <a:latin typeface="Symbol"/>
                <a:cs typeface="Symbol"/>
              </a:rPr>
              <a:t></a:t>
            </a:r>
            <a:r>
              <a:rPr sz="3075" spc="179" baseline="-12195" dirty="0">
                <a:solidFill>
                  <a:prstClr val="black"/>
                </a:solidFill>
                <a:latin typeface="Times New Roman"/>
                <a:cs typeface="Times New Roman"/>
              </a:rPr>
              <a:t>A</a:t>
            </a:r>
            <a:endParaRPr sz="3075" baseline="-12195">
              <a:solidFill>
                <a:prstClr val="black"/>
              </a:solidFill>
              <a:latin typeface="Times New Roman"/>
              <a:cs typeface="Times New Roman"/>
            </a:endParaRPr>
          </a:p>
        </p:txBody>
      </p:sp>
      <p:sp>
        <p:nvSpPr>
          <p:cNvPr id="10" name="object 10"/>
          <p:cNvSpPr txBox="1"/>
          <p:nvPr/>
        </p:nvSpPr>
        <p:spPr>
          <a:xfrm>
            <a:off x="4592321" y="3394710"/>
            <a:ext cx="1144905" cy="563880"/>
          </a:xfrm>
          <a:prstGeom prst="rect">
            <a:avLst/>
          </a:prstGeom>
        </p:spPr>
        <p:txBody>
          <a:bodyPr vert="horz" wrap="square" lIns="0" tIns="16510" rIns="0" bIns="0" rtlCol="0">
            <a:spAutoFit/>
          </a:bodyPr>
          <a:lstStyle/>
          <a:p>
            <a:pPr marL="38100">
              <a:spcBef>
                <a:spcPts val="130"/>
              </a:spcBef>
              <a:tabLst>
                <a:tab pos="313055" algn="l"/>
              </a:tabLst>
            </a:pPr>
            <a:r>
              <a:rPr sz="3075" baseline="50135" dirty="0">
                <a:solidFill>
                  <a:prstClr val="black"/>
                </a:solidFill>
                <a:latin typeface="Times New Roman"/>
                <a:cs typeface="Times New Roman"/>
              </a:rPr>
              <a:t>2	</a:t>
            </a:r>
            <a:r>
              <a:rPr sz="3500" spc="5" dirty="0">
                <a:solidFill>
                  <a:prstClr val="black"/>
                </a:solidFill>
                <a:latin typeface="Symbol"/>
                <a:cs typeface="Symbol"/>
              </a:rPr>
              <a:t></a:t>
            </a:r>
            <a:r>
              <a:rPr sz="3500" spc="5" dirty="0">
                <a:solidFill>
                  <a:prstClr val="black"/>
                </a:solidFill>
                <a:latin typeface="Times New Roman"/>
                <a:cs typeface="Times New Roman"/>
              </a:rPr>
              <a:t>Q</a:t>
            </a:r>
            <a:r>
              <a:rPr sz="3500" spc="-320" dirty="0">
                <a:solidFill>
                  <a:prstClr val="black"/>
                </a:solidFill>
                <a:latin typeface="Times New Roman"/>
                <a:cs typeface="Times New Roman"/>
              </a:rPr>
              <a:t> </a:t>
            </a:r>
            <a:r>
              <a:rPr sz="5250" spc="15" baseline="-4761" dirty="0">
                <a:solidFill>
                  <a:prstClr val="black"/>
                </a:solidFill>
                <a:latin typeface="Symbol"/>
                <a:cs typeface="Symbol"/>
              </a:rPr>
              <a:t></a:t>
            </a:r>
            <a:endParaRPr sz="5250" baseline="-4761">
              <a:solidFill>
                <a:prstClr val="black"/>
              </a:solidFill>
              <a:latin typeface="Symbol"/>
              <a:cs typeface="Symbol"/>
            </a:endParaRPr>
          </a:p>
        </p:txBody>
      </p:sp>
      <p:sp>
        <p:nvSpPr>
          <p:cNvPr id="11" name="object 11"/>
          <p:cNvSpPr txBox="1"/>
          <p:nvPr/>
        </p:nvSpPr>
        <p:spPr>
          <a:xfrm>
            <a:off x="4563111" y="3502659"/>
            <a:ext cx="1174115" cy="831850"/>
          </a:xfrm>
          <a:prstGeom prst="rect">
            <a:avLst/>
          </a:prstGeom>
        </p:spPr>
        <p:txBody>
          <a:bodyPr vert="horz" wrap="square" lIns="0" tIns="11430" rIns="0" bIns="0" rtlCol="0">
            <a:spAutoFit/>
          </a:bodyPr>
          <a:lstStyle/>
          <a:p>
            <a:pPr marL="38100">
              <a:spcBef>
                <a:spcPts val="90"/>
              </a:spcBef>
              <a:tabLst>
                <a:tab pos="963294" algn="l"/>
              </a:tabLst>
            </a:pPr>
            <a:r>
              <a:rPr sz="7950" spc="-7" baseline="-8909" dirty="0">
                <a:solidFill>
                  <a:prstClr val="black"/>
                </a:solidFill>
                <a:latin typeface="Symbol"/>
                <a:cs typeface="Symbol"/>
              </a:rPr>
              <a:t></a:t>
            </a:r>
            <a:r>
              <a:rPr sz="7950" spc="914" baseline="-8909" dirty="0">
                <a:solidFill>
                  <a:prstClr val="black"/>
                </a:solidFill>
                <a:latin typeface="Times New Roman"/>
                <a:cs typeface="Times New Roman"/>
              </a:rPr>
              <a:t> </a:t>
            </a:r>
            <a:r>
              <a:rPr sz="5250" spc="22" baseline="-37301" dirty="0">
                <a:solidFill>
                  <a:prstClr val="black"/>
                </a:solidFill>
                <a:latin typeface="Times New Roman"/>
                <a:cs typeface="Times New Roman"/>
              </a:rPr>
              <a:t>T	</a:t>
            </a:r>
            <a:r>
              <a:rPr sz="3500" spc="10" dirty="0">
                <a:solidFill>
                  <a:prstClr val="black"/>
                </a:solidFill>
                <a:latin typeface="Symbol"/>
                <a:cs typeface="Symbol"/>
              </a:rPr>
              <a:t></a:t>
            </a:r>
            <a:endParaRPr sz="3500">
              <a:solidFill>
                <a:prstClr val="black"/>
              </a:solidFill>
              <a:latin typeface="Symbol"/>
              <a:cs typeface="Symbol"/>
            </a:endParaRPr>
          </a:p>
        </p:txBody>
      </p:sp>
      <p:sp>
        <p:nvSpPr>
          <p:cNvPr id="12" name="object 12"/>
          <p:cNvSpPr txBox="1"/>
          <p:nvPr/>
        </p:nvSpPr>
        <p:spPr>
          <a:xfrm>
            <a:off x="2439669" y="5063490"/>
            <a:ext cx="6920230" cy="878840"/>
          </a:xfrm>
          <a:prstGeom prst="rect">
            <a:avLst/>
          </a:prstGeom>
        </p:spPr>
        <p:txBody>
          <a:bodyPr vert="horz" wrap="square" lIns="0" tIns="12700" rIns="0" bIns="0" rtlCol="0">
            <a:spAutoFit/>
          </a:bodyPr>
          <a:lstStyle/>
          <a:p>
            <a:pPr marL="12700">
              <a:spcBef>
                <a:spcPts val="100"/>
              </a:spcBef>
            </a:pPr>
            <a:r>
              <a:rPr sz="2800" spc="-5" dirty="0">
                <a:solidFill>
                  <a:prstClr val="black"/>
                </a:solidFill>
                <a:latin typeface="Verdana"/>
                <a:cs typeface="Verdana"/>
              </a:rPr>
              <a:t>and </a:t>
            </a:r>
            <a:r>
              <a:rPr sz="2800" spc="-10" dirty="0">
                <a:solidFill>
                  <a:prstClr val="black"/>
                </a:solidFill>
                <a:latin typeface="Verdana"/>
                <a:cs typeface="Verdana"/>
              </a:rPr>
              <a:t>heat is being transferred</a:t>
            </a:r>
            <a:r>
              <a:rPr sz="2800" spc="5" dirty="0">
                <a:solidFill>
                  <a:prstClr val="black"/>
                </a:solidFill>
                <a:latin typeface="Verdana"/>
                <a:cs typeface="Verdana"/>
              </a:rPr>
              <a:t> </a:t>
            </a:r>
            <a:r>
              <a:rPr sz="2800" b="1" spc="-10" dirty="0">
                <a:solidFill>
                  <a:prstClr val="black"/>
                </a:solidFill>
                <a:latin typeface="Verdana"/>
                <a:cs typeface="Verdana"/>
              </a:rPr>
              <a:t>away</a:t>
            </a:r>
            <a:endParaRPr sz="2800">
              <a:solidFill>
                <a:prstClr val="black"/>
              </a:solidFill>
              <a:latin typeface="Verdana"/>
              <a:cs typeface="Verdana"/>
            </a:endParaRPr>
          </a:p>
          <a:p>
            <a:pPr marL="12700"/>
            <a:r>
              <a:rPr sz="2800" spc="-5" dirty="0">
                <a:solidFill>
                  <a:prstClr val="black"/>
                </a:solidFill>
                <a:latin typeface="Verdana"/>
                <a:cs typeface="Verdana"/>
              </a:rPr>
              <a:t>from the system so that </a:t>
            </a:r>
            <a:r>
              <a:rPr sz="2800" dirty="0">
                <a:solidFill>
                  <a:prstClr val="black"/>
                </a:solidFill>
                <a:latin typeface="Verdana"/>
                <a:cs typeface="Verdana"/>
              </a:rPr>
              <a:t>Q </a:t>
            </a:r>
            <a:r>
              <a:rPr sz="2800" spc="-5" dirty="0">
                <a:solidFill>
                  <a:prstClr val="black"/>
                </a:solidFill>
                <a:latin typeface="Verdana"/>
                <a:cs typeface="Verdana"/>
              </a:rPr>
              <a:t>is</a:t>
            </a:r>
            <a:r>
              <a:rPr sz="2800" spc="-90" dirty="0">
                <a:solidFill>
                  <a:prstClr val="black"/>
                </a:solidFill>
                <a:latin typeface="Verdana"/>
                <a:cs typeface="Verdana"/>
              </a:rPr>
              <a:t> </a:t>
            </a:r>
            <a:r>
              <a:rPr sz="2800" spc="-10" dirty="0">
                <a:solidFill>
                  <a:prstClr val="black"/>
                </a:solidFill>
                <a:latin typeface="Verdana"/>
                <a:cs typeface="Verdana"/>
              </a:rPr>
              <a:t>negative.</a:t>
            </a:r>
            <a:endParaRPr sz="2800">
              <a:solidFill>
                <a:prstClr val="black"/>
              </a:solidFill>
              <a:latin typeface="Verdana"/>
              <a:cs typeface="Verdan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57</a:t>
            </a:fld>
            <a:endParaRPr dirty="0">
              <a:solidFill>
                <a:prstClr val="black"/>
              </a:solidFill>
            </a:endParaRPr>
          </a:p>
        </p:txBody>
      </p:sp>
      <p:sp>
        <p:nvSpPr>
          <p:cNvPr id="2" name="object 2"/>
          <p:cNvSpPr txBox="1">
            <a:spLocks noGrp="1"/>
          </p:cNvSpPr>
          <p:nvPr>
            <p:ph type="title"/>
          </p:nvPr>
        </p:nvSpPr>
        <p:spPr>
          <a:xfrm>
            <a:off x="3893821" y="436879"/>
            <a:ext cx="4399915" cy="574040"/>
          </a:xfrm>
          <a:prstGeom prst="rect">
            <a:avLst/>
          </a:prstGeom>
        </p:spPr>
        <p:txBody>
          <a:bodyPr vert="horz" wrap="square" lIns="0" tIns="12700" rIns="0" bIns="0" rtlCol="0">
            <a:spAutoFit/>
          </a:bodyPr>
          <a:lstStyle/>
          <a:p>
            <a:pPr marL="12700">
              <a:spcBef>
                <a:spcPts val="100"/>
              </a:spcBef>
            </a:pPr>
            <a:r>
              <a:rPr spc="-5" dirty="0"/>
              <a:t>Entropy</a:t>
            </a:r>
            <a:r>
              <a:rPr spc="-100" dirty="0"/>
              <a:t> </a:t>
            </a:r>
            <a:r>
              <a:rPr spc="-5" dirty="0"/>
              <a:t>Production</a:t>
            </a:r>
          </a:p>
        </p:txBody>
      </p:sp>
      <p:sp>
        <p:nvSpPr>
          <p:cNvPr id="3" name="object 3"/>
          <p:cNvSpPr txBox="1"/>
          <p:nvPr/>
        </p:nvSpPr>
        <p:spPr>
          <a:xfrm>
            <a:off x="2414269" y="1951990"/>
            <a:ext cx="698500" cy="452120"/>
          </a:xfrm>
          <a:prstGeom prst="rect">
            <a:avLst/>
          </a:prstGeom>
        </p:spPr>
        <p:txBody>
          <a:bodyPr vert="horz" wrap="square" lIns="0" tIns="12700" rIns="0" bIns="0" rtlCol="0">
            <a:spAutoFit/>
          </a:bodyPr>
          <a:lstStyle/>
          <a:p>
            <a:pPr marL="38100">
              <a:spcBef>
                <a:spcPts val="100"/>
              </a:spcBef>
            </a:pPr>
            <a:r>
              <a:rPr sz="4200" baseline="13888" dirty="0">
                <a:solidFill>
                  <a:prstClr val="black"/>
                </a:solidFill>
                <a:latin typeface="Verdana"/>
                <a:cs typeface="Verdana"/>
              </a:rPr>
              <a:t>S</a:t>
            </a:r>
            <a:r>
              <a:rPr sz="1600" dirty="0">
                <a:solidFill>
                  <a:prstClr val="black"/>
                </a:solidFill>
                <a:latin typeface="Verdana"/>
                <a:cs typeface="Verdana"/>
              </a:rPr>
              <a:t>gen</a:t>
            </a:r>
            <a:endParaRPr sz="1600">
              <a:solidFill>
                <a:prstClr val="black"/>
              </a:solidFill>
              <a:latin typeface="Verdana"/>
              <a:cs typeface="Verdana"/>
            </a:endParaRPr>
          </a:p>
        </p:txBody>
      </p:sp>
      <p:sp>
        <p:nvSpPr>
          <p:cNvPr id="4" name="object 4"/>
          <p:cNvSpPr txBox="1"/>
          <p:nvPr/>
        </p:nvSpPr>
        <p:spPr>
          <a:xfrm>
            <a:off x="3310687" y="1863090"/>
            <a:ext cx="5520055" cy="452120"/>
          </a:xfrm>
          <a:prstGeom prst="rect">
            <a:avLst/>
          </a:prstGeom>
        </p:spPr>
        <p:txBody>
          <a:bodyPr vert="horz" wrap="square" lIns="0" tIns="12700" rIns="0" bIns="0" rtlCol="0">
            <a:spAutoFit/>
          </a:bodyPr>
          <a:lstStyle/>
          <a:p>
            <a:pPr marL="12700">
              <a:spcBef>
                <a:spcPts val="100"/>
              </a:spcBef>
              <a:tabLst>
                <a:tab pos="4852035" algn="l"/>
              </a:tabLst>
            </a:pPr>
            <a:r>
              <a:rPr sz="2800" spc="-10" dirty="0">
                <a:solidFill>
                  <a:prstClr val="black"/>
                </a:solidFill>
                <a:latin typeface="Verdana"/>
                <a:cs typeface="Verdana"/>
              </a:rPr>
              <a:t>q</a:t>
            </a:r>
            <a:r>
              <a:rPr sz="2800" spc="-15" dirty="0">
                <a:solidFill>
                  <a:prstClr val="black"/>
                </a:solidFill>
                <a:latin typeface="Verdana"/>
                <a:cs typeface="Verdana"/>
              </a:rPr>
              <a:t>u</a:t>
            </a:r>
            <a:r>
              <a:rPr sz="2800" spc="-5" dirty="0">
                <a:solidFill>
                  <a:prstClr val="black"/>
                </a:solidFill>
                <a:latin typeface="Verdana"/>
                <a:cs typeface="Verdana"/>
              </a:rPr>
              <a:t>ant</a:t>
            </a:r>
            <a:r>
              <a:rPr sz="2800" spc="-10" dirty="0">
                <a:solidFill>
                  <a:prstClr val="black"/>
                </a:solidFill>
                <a:latin typeface="Verdana"/>
                <a:cs typeface="Verdana"/>
              </a:rPr>
              <a:t>i</a:t>
            </a:r>
            <a:r>
              <a:rPr sz="2800" spc="-5" dirty="0">
                <a:solidFill>
                  <a:prstClr val="black"/>
                </a:solidFill>
                <a:latin typeface="Verdana"/>
                <a:cs typeface="Verdana"/>
              </a:rPr>
              <a:t>f</a:t>
            </a:r>
            <a:r>
              <a:rPr sz="2800" spc="-10" dirty="0">
                <a:solidFill>
                  <a:prstClr val="black"/>
                </a:solidFill>
                <a:latin typeface="Verdana"/>
                <a:cs typeface="Verdana"/>
              </a:rPr>
              <a:t>i</a:t>
            </a:r>
            <a:r>
              <a:rPr sz="2800" spc="-5" dirty="0">
                <a:solidFill>
                  <a:prstClr val="black"/>
                </a:solidFill>
                <a:latin typeface="Verdana"/>
                <a:cs typeface="Verdana"/>
              </a:rPr>
              <a:t>e</a:t>
            </a:r>
            <a:r>
              <a:rPr sz="2800" dirty="0">
                <a:solidFill>
                  <a:prstClr val="black"/>
                </a:solidFill>
                <a:latin typeface="Verdana"/>
                <a:cs typeface="Verdana"/>
              </a:rPr>
              <a:t>s</a:t>
            </a:r>
            <a:r>
              <a:rPr sz="2800" spc="-15" dirty="0">
                <a:solidFill>
                  <a:prstClr val="black"/>
                </a:solidFill>
                <a:latin typeface="Verdana"/>
                <a:cs typeface="Verdana"/>
              </a:rPr>
              <a:t> </a:t>
            </a:r>
            <a:r>
              <a:rPr sz="2800" spc="-10" dirty="0">
                <a:solidFill>
                  <a:prstClr val="black"/>
                </a:solidFill>
                <a:latin typeface="Verdana"/>
                <a:cs typeface="Verdana"/>
              </a:rPr>
              <a:t>i</a:t>
            </a:r>
            <a:r>
              <a:rPr sz="2800" spc="-5" dirty="0">
                <a:solidFill>
                  <a:prstClr val="black"/>
                </a:solidFill>
                <a:latin typeface="Verdana"/>
                <a:cs typeface="Verdana"/>
              </a:rPr>
              <a:t>r</a:t>
            </a:r>
            <a:r>
              <a:rPr sz="2800" spc="-20" dirty="0">
                <a:solidFill>
                  <a:prstClr val="black"/>
                </a:solidFill>
                <a:latin typeface="Verdana"/>
                <a:cs typeface="Verdana"/>
              </a:rPr>
              <a:t>r</a:t>
            </a:r>
            <a:r>
              <a:rPr sz="2800" spc="-5" dirty="0">
                <a:solidFill>
                  <a:prstClr val="black"/>
                </a:solidFill>
                <a:latin typeface="Verdana"/>
                <a:cs typeface="Verdana"/>
              </a:rPr>
              <a:t>e</a:t>
            </a:r>
            <a:r>
              <a:rPr sz="2800" dirty="0">
                <a:solidFill>
                  <a:prstClr val="black"/>
                </a:solidFill>
                <a:latin typeface="Verdana"/>
                <a:cs typeface="Verdana"/>
              </a:rPr>
              <a:t>v</a:t>
            </a:r>
            <a:r>
              <a:rPr sz="2800" spc="-5" dirty="0">
                <a:solidFill>
                  <a:prstClr val="black"/>
                </a:solidFill>
                <a:latin typeface="Verdana"/>
                <a:cs typeface="Verdana"/>
              </a:rPr>
              <a:t>e</a:t>
            </a:r>
            <a:r>
              <a:rPr sz="2800" spc="-20" dirty="0">
                <a:solidFill>
                  <a:prstClr val="black"/>
                </a:solidFill>
                <a:latin typeface="Verdana"/>
                <a:cs typeface="Verdana"/>
              </a:rPr>
              <a:t>r</a:t>
            </a:r>
            <a:r>
              <a:rPr sz="2800" spc="-5" dirty="0">
                <a:solidFill>
                  <a:prstClr val="black"/>
                </a:solidFill>
                <a:latin typeface="Verdana"/>
                <a:cs typeface="Verdana"/>
              </a:rPr>
              <a:t>s</a:t>
            </a:r>
            <a:r>
              <a:rPr sz="2800" spc="-20" dirty="0">
                <a:solidFill>
                  <a:prstClr val="black"/>
                </a:solidFill>
                <a:latin typeface="Verdana"/>
                <a:cs typeface="Verdana"/>
              </a:rPr>
              <a:t>i</a:t>
            </a:r>
            <a:r>
              <a:rPr sz="2800" spc="-10" dirty="0">
                <a:solidFill>
                  <a:prstClr val="black"/>
                </a:solidFill>
                <a:latin typeface="Verdana"/>
                <a:cs typeface="Verdana"/>
              </a:rPr>
              <a:t>bi</a:t>
            </a:r>
            <a:r>
              <a:rPr sz="2800" spc="-20" dirty="0">
                <a:solidFill>
                  <a:prstClr val="black"/>
                </a:solidFill>
                <a:latin typeface="Verdana"/>
                <a:cs typeface="Verdana"/>
              </a:rPr>
              <a:t>l</a:t>
            </a:r>
            <a:r>
              <a:rPr sz="2800" spc="-10" dirty="0">
                <a:solidFill>
                  <a:prstClr val="black"/>
                </a:solidFill>
                <a:latin typeface="Verdana"/>
                <a:cs typeface="Verdana"/>
              </a:rPr>
              <a:t>i</a:t>
            </a:r>
            <a:r>
              <a:rPr sz="2800" dirty="0">
                <a:solidFill>
                  <a:prstClr val="black"/>
                </a:solidFill>
                <a:latin typeface="Verdana"/>
                <a:cs typeface="Verdana"/>
              </a:rPr>
              <a:t>t</a:t>
            </a:r>
            <a:r>
              <a:rPr sz="2800" spc="-20" dirty="0">
                <a:solidFill>
                  <a:prstClr val="black"/>
                </a:solidFill>
                <a:latin typeface="Verdana"/>
                <a:cs typeface="Verdana"/>
              </a:rPr>
              <a:t>i</a:t>
            </a:r>
            <a:r>
              <a:rPr sz="2800" spc="-5" dirty="0">
                <a:solidFill>
                  <a:prstClr val="black"/>
                </a:solidFill>
                <a:latin typeface="Verdana"/>
                <a:cs typeface="Verdana"/>
              </a:rPr>
              <a:t>e</a:t>
            </a:r>
            <a:r>
              <a:rPr sz="2800" spc="-10" dirty="0">
                <a:solidFill>
                  <a:prstClr val="black"/>
                </a:solidFill>
                <a:latin typeface="Verdana"/>
                <a:cs typeface="Verdana"/>
              </a:rPr>
              <a:t>s</a:t>
            </a:r>
            <a:r>
              <a:rPr sz="2800" dirty="0">
                <a:solidFill>
                  <a:prstClr val="black"/>
                </a:solidFill>
                <a:latin typeface="Verdana"/>
                <a:cs typeface="Verdana"/>
              </a:rPr>
              <a:t>.	T</a:t>
            </a:r>
            <a:r>
              <a:rPr sz="2800" spc="-15" dirty="0">
                <a:solidFill>
                  <a:prstClr val="black"/>
                </a:solidFill>
                <a:latin typeface="Verdana"/>
                <a:cs typeface="Verdana"/>
              </a:rPr>
              <a:t>h</a:t>
            </a:r>
            <a:r>
              <a:rPr sz="2800" dirty="0">
                <a:solidFill>
                  <a:prstClr val="black"/>
                </a:solidFill>
                <a:latin typeface="Verdana"/>
                <a:cs typeface="Verdana"/>
              </a:rPr>
              <a:t>e</a:t>
            </a:r>
            <a:endParaRPr sz="2800">
              <a:solidFill>
                <a:prstClr val="black"/>
              </a:solidFill>
              <a:latin typeface="Verdana"/>
              <a:cs typeface="Verdana"/>
            </a:endParaRPr>
          </a:p>
        </p:txBody>
      </p:sp>
      <p:sp>
        <p:nvSpPr>
          <p:cNvPr id="5" name="object 5"/>
          <p:cNvSpPr txBox="1"/>
          <p:nvPr/>
        </p:nvSpPr>
        <p:spPr>
          <a:xfrm>
            <a:off x="2414269" y="2348229"/>
            <a:ext cx="7289800" cy="1363980"/>
          </a:xfrm>
          <a:prstGeom prst="rect">
            <a:avLst/>
          </a:prstGeom>
        </p:spPr>
        <p:txBody>
          <a:bodyPr vert="horz" wrap="square" lIns="0" tIns="12700" rIns="0" bIns="0" rtlCol="0">
            <a:spAutoFit/>
          </a:bodyPr>
          <a:lstStyle/>
          <a:p>
            <a:pPr marL="38100" marR="30480">
              <a:spcBef>
                <a:spcPts val="100"/>
              </a:spcBef>
            </a:pPr>
            <a:r>
              <a:rPr sz="2800" spc="-10" dirty="0">
                <a:solidFill>
                  <a:prstClr val="black"/>
                </a:solidFill>
                <a:latin typeface="Verdana"/>
                <a:cs typeface="Verdana"/>
              </a:rPr>
              <a:t>larger </a:t>
            </a:r>
            <a:r>
              <a:rPr sz="2800" spc="-5" dirty="0">
                <a:solidFill>
                  <a:prstClr val="black"/>
                </a:solidFill>
                <a:latin typeface="Verdana"/>
                <a:cs typeface="Verdana"/>
              </a:rPr>
              <a:t>the </a:t>
            </a:r>
            <a:r>
              <a:rPr sz="2800" spc="-10" dirty="0">
                <a:solidFill>
                  <a:prstClr val="black"/>
                </a:solidFill>
                <a:latin typeface="Verdana"/>
                <a:cs typeface="Verdana"/>
              </a:rPr>
              <a:t>irreversibilities, </a:t>
            </a:r>
            <a:r>
              <a:rPr sz="2800" spc="-5" dirty="0">
                <a:solidFill>
                  <a:prstClr val="black"/>
                </a:solidFill>
                <a:latin typeface="Verdana"/>
                <a:cs typeface="Verdana"/>
              </a:rPr>
              <a:t>the </a:t>
            </a:r>
            <a:r>
              <a:rPr sz="2800" spc="-10" dirty="0">
                <a:solidFill>
                  <a:prstClr val="black"/>
                </a:solidFill>
                <a:latin typeface="Verdana"/>
                <a:cs typeface="Verdana"/>
              </a:rPr>
              <a:t>greater  </a:t>
            </a:r>
            <a:r>
              <a:rPr sz="2800" spc="-5" dirty="0">
                <a:solidFill>
                  <a:prstClr val="black"/>
                </a:solidFill>
                <a:latin typeface="Verdana"/>
                <a:cs typeface="Verdana"/>
              </a:rPr>
              <a:t>the </a:t>
            </a:r>
            <a:r>
              <a:rPr sz="2800" spc="-10" dirty="0">
                <a:solidFill>
                  <a:prstClr val="black"/>
                </a:solidFill>
                <a:latin typeface="Verdana"/>
                <a:cs typeface="Verdana"/>
              </a:rPr>
              <a:t>value </a:t>
            </a:r>
            <a:r>
              <a:rPr sz="2800" spc="-5" dirty="0">
                <a:solidFill>
                  <a:prstClr val="black"/>
                </a:solidFill>
                <a:latin typeface="Verdana"/>
                <a:cs typeface="Verdana"/>
              </a:rPr>
              <a:t>of </a:t>
            </a:r>
            <a:r>
              <a:rPr sz="2800" spc="-10" dirty="0">
                <a:solidFill>
                  <a:prstClr val="black"/>
                </a:solidFill>
                <a:latin typeface="Verdana"/>
                <a:cs typeface="Verdana"/>
              </a:rPr>
              <a:t>the entropy production,</a:t>
            </a:r>
            <a:r>
              <a:rPr sz="2800" spc="-15" dirty="0">
                <a:solidFill>
                  <a:prstClr val="black"/>
                </a:solidFill>
                <a:latin typeface="Verdana"/>
                <a:cs typeface="Verdana"/>
              </a:rPr>
              <a:t> </a:t>
            </a:r>
            <a:r>
              <a:rPr sz="2800" spc="10" dirty="0">
                <a:solidFill>
                  <a:prstClr val="black"/>
                </a:solidFill>
                <a:latin typeface="Verdana"/>
                <a:cs typeface="Verdana"/>
              </a:rPr>
              <a:t>S</a:t>
            </a:r>
            <a:r>
              <a:rPr sz="2400" spc="15" baseline="-24305" dirty="0">
                <a:solidFill>
                  <a:prstClr val="black"/>
                </a:solidFill>
                <a:latin typeface="Verdana"/>
                <a:cs typeface="Verdana"/>
              </a:rPr>
              <a:t>gen</a:t>
            </a:r>
            <a:endParaRPr sz="2400" baseline="-24305">
              <a:solidFill>
                <a:prstClr val="black"/>
              </a:solidFill>
              <a:latin typeface="Verdana"/>
              <a:cs typeface="Verdana"/>
            </a:endParaRPr>
          </a:p>
          <a:p>
            <a:pPr marL="38100">
              <a:spcBef>
                <a:spcPts val="459"/>
              </a:spcBef>
            </a:pPr>
            <a:r>
              <a:rPr sz="2800" dirty="0">
                <a:solidFill>
                  <a:prstClr val="black"/>
                </a:solidFill>
                <a:latin typeface="Verdana"/>
                <a:cs typeface="Verdana"/>
              </a:rPr>
              <a:t>.</a:t>
            </a:r>
            <a:endParaRPr sz="2800">
              <a:solidFill>
                <a:prstClr val="black"/>
              </a:solidFill>
              <a:latin typeface="Verdana"/>
              <a:cs typeface="Verdana"/>
            </a:endParaRPr>
          </a:p>
        </p:txBody>
      </p:sp>
      <p:sp>
        <p:nvSpPr>
          <p:cNvPr id="6" name="object 6"/>
          <p:cNvSpPr txBox="1"/>
          <p:nvPr/>
        </p:nvSpPr>
        <p:spPr>
          <a:xfrm>
            <a:off x="2438400" y="4834890"/>
            <a:ext cx="7360920" cy="878840"/>
          </a:xfrm>
          <a:prstGeom prst="rect">
            <a:avLst/>
          </a:prstGeom>
        </p:spPr>
        <p:txBody>
          <a:bodyPr vert="horz" wrap="square" lIns="0" tIns="12700" rIns="0" bIns="0" rtlCol="0">
            <a:spAutoFit/>
          </a:bodyPr>
          <a:lstStyle/>
          <a:p>
            <a:pPr marL="12700" marR="5080">
              <a:spcBef>
                <a:spcPts val="100"/>
              </a:spcBef>
            </a:pPr>
            <a:r>
              <a:rPr sz="2800" dirty="0">
                <a:solidFill>
                  <a:srgbClr val="006600"/>
                </a:solidFill>
                <a:latin typeface="Verdana"/>
                <a:cs typeface="Verdana"/>
              </a:rPr>
              <a:t>A </a:t>
            </a:r>
            <a:r>
              <a:rPr sz="2800" spc="-10" dirty="0">
                <a:solidFill>
                  <a:srgbClr val="006600"/>
                </a:solidFill>
                <a:latin typeface="Verdana"/>
                <a:cs typeface="Verdana"/>
              </a:rPr>
              <a:t>reversible process will </a:t>
            </a:r>
            <a:r>
              <a:rPr sz="2800" spc="-5" dirty="0">
                <a:solidFill>
                  <a:srgbClr val="006600"/>
                </a:solidFill>
                <a:latin typeface="Verdana"/>
                <a:cs typeface="Verdana"/>
              </a:rPr>
              <a:t>have no </a:t>
            </a:r>
            <a:r>
              <a:rPr sz="2800" spc="-10" dirty="0">
                <a:solidFill>
                  <a:srgbClr val="006600"/>
                </a:solidFill>
                <a:latin typeface="Verdana"/>
                <a:cs typeface="Verdana"/>
              </a:rPr>
              <a:t>entropy  production.</a:t>
            </a:r>
            <a:endParaRPr sz="2800">
              <a:solidFill>
                <a:prstClr val="black"/>
              </a:solidFill>
              <a:latin typeface="Verdana"/>
              <a:cs typeface="Verdan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7270" y="436879"/>
            <a:ext cx="7380605" cy="574040"/>
          </a:xfrm>
          <a:prstGeom prst="rect">
            <a:avLst/>
          </a:prstGeom>
        </p:spPr>
        <p:txBody>
          <a:bodyPr vert="horz" wrap="square" lIns="0" tIns="12700" rIns="0" bIns="0" rtlCol="0">
            <a:spAutoFit/>
          </a:bodyPr>
          <a:lstStyle/>
          <a:p>
            <a:pPr marL="12700">
              <a:spcBef>
                <a:spcPts val="100"/>
              </a:spcBef>
            </a:pPr>
            <a:r>
              <a:rPr spc="-5" dirty="0"/>
              <a:t>Entropy transfer and</a:t>
            </a:r>
            <a:r>
              <a:rPr spc="-105" dirty="0"/>
              <a:t> </a:t>
            </a:r>
            <a:r>
              <a:rPr spc="-5" dirty="0"/>
              <a:t>production</a:t>
            </a:r>
          </a:p>
        </p:txBody>
      </p:sp>
      <p:sp>
        <p:nvSpPr>
          <p:cNvPr id="3" name="object 3"/>
          <p:cNvSpPr txBox="1"/>
          <p:nvPr/>
        </p:nvSpPr>
        <p:spPr>
          <a:xfrm>
            <a:off x="1652271" y="2689859"/>
            <a:ext cx="1424305" cy="391160"/>
          </a:xfrm>
          <a:prstGeom prst="rect">
            <a:avLst/>
          </a:prstGeom>
        </p:spPr>
        <p:txBody>
          <a:bodyPr vert="horz" wrap="square" lIns="0" tIns="12700" rIns="0" bIns="0" rtlCol="0">
            <a:spAutoFit/>
          </a:bodyPr>
          <a:lstStyle/>
          <a:p>
            <a:pPr marL="381000" indent="-342900">
              <a:spcBef>
                <a:spcPts val="100"/>
              </a:spcBef>
              <a:buFontTx/>
              <a:buChar char="•"/>
              <a:tabLst>
                <a:tab pos="380365" algn="l"/>
                <a:tab pos="381000" algn="l"/>
              </a:tabLst>
            </a:pPr>
            <a:r>
              <a:rPr sz="2400" spc="-10" dirty="0">
                <a:solidFill>
                  <a:prstClr val="black"/>
                </a:solidFill>
                <a:latin typeface="Verdana"/>
                <a:cs typeface="Verdana"/>
              </a:rPr>
              <a:t>S</a:t>
            </a:r>
            <a:r>
              <a:rPr sz="2100" spc="-15" baseline="-23809" dirty="0">
                <a:solidFill>
                  <a:prstClr val="black"/>
                </a:solidFill>
                <a:latin typeface="Verdana"/>
                <a:cs typeface="Verdana"/>
              </a:rPr>
              <a:t>2 </a:t>
            </a:r>
            <a:r>
              <a:rPr sz="2400" dirty="0">
                <a:solidFill>
                  <a:prstClr val="black"/>
                </a:solidFill>
                <a:latin typeface="Verdana"/>
                <a:cs typeface="Verdana"/>
              </a:rPr>
              <a:t>–</a:t>
            </a:r>
            <a:r>
              <a:rPr sz="2400" spc="-70" dirty="0">
                <a:solidFill>
                  <a:prstClr val="black"/>
                </a:solidFill>
                <a:latin typeface="Verdana"/>
                <a:cs typeface="Verdana"/>
              </a:rPr>
              <a:t> </a:t>
            </a:r>
            <a:r>
              <a:rPr sz="2400" spc="-5" dirty="0">
                <a:solidFill>
                  <a:prstClr val="black"/>
                </a:solidFill>
                <a:latin typeface="Verdana"/>
                <a:cs typeface="Verdana"/>
              </a:rPr>
              <a:t>S</a:t>
            </a:r>
            <a:r>
              <a:rPr sz="2100" spc="-7" baseline="-23809" dirty="0">
                <a:solidFill>
                  <a:prstClr val="black"/>
                </a:solidFill>
                <a:latin typeface="Verdana"/>
                <a:cs typeface="Verdana"/>
              </a:rPr>
              <a:t>1</a:t>
            </a:r>
            <a:endParaRPr sz="2100" baseline="-23809">
              <a:solidFill>
                <a:prstClr val="black"/>
              </a:solidFill>
              <a:latin typeface="Verdana"/>
              <a:cs typeface="Verdana"/>
            </a:endParaRPr>
          </a:p>
        </p:txBody>
      </p:sp>
      <p:sp>
        <p:nvSpPr>
          <p:cNvPr id="4" name="object 4"/>
          <p:cNvSpPr/>
          <p:nvPr/>
        </p:nvSpPr>
        <p:spPr>
          <a:xfrm>
            <a:off x="3124200" y="2133600"/>
            <a:ext cx="381000" cy="3581400"/>
          </a:xfrm>
          <a:custGeom>
            <a:avLst/>
            <a:gdLst/>
            <a:ahLst/>
            <a:cxnLst/>
            <a:rect l="l" t="t" r="r" b="b"/>
            <a:pathLst>
              <a:path w="381000" h="3581400">
                <a:moveTo>
                  <a:pt x="381000" y="0"/>
                </a:moveTo>
                <a:lnTo>
                  <a:pt x="311050" y="25558"/>
                </a:lnTo>
                <a:lnTo>
                  <a:pt x="278866" y="54917"/>
                </a:lnTo>
                <a:lnTo>
                  <a:pt x="250031" y="93027"/>
                </a:lnTo>
                <a:lnTo>
                  <a:pt x="225660" y="138162"/>
                </a:lnTo>
                <a:lnTo>
                  <a:pt x="206871" y="188595"/>
                </a:lnTo>
                <a:lnTo>
                  <a:pt x="194778" y="242599"/>
                </a:lnTo>
                <a:lnTo>
                  <a:pt x="190500" y="298450"/>
                </a:lnTo>
                <a:lnTo>
                  <a:pt x="190500" y="1492250"/>
                </a:lnTo>
                <a:lnTo>
                  <a:pt x="186221" y="1547735"/>
                </a:lnTo>
                <a:lnTo>
                  <a:pt x="174128" y="1601569"/>
                </a:lnTo>
                <a:lnTo>
                  <a:pt x="155339" y="1651979"/>
                </a:lnTo>
                <a:lnTo>
                  <a:pt x="130968" y="1697196"/>
                </a:lnTo>
                <a:lnTo>
                  <a:pt x="102133" y="1735447"/>
                </a:lnTo>
                <a:lnTo>
                  <a:pt x="69949" y="1764962"/>
                </a:lnTo>
                <a:lnTo>
                  <a:pt x="35532" y="1783970"/>
                </a:lnTo>
                <a:lnTo>
                  <a:pt x="0" y="1790700"/>
                </a:lnTo>
                <a:lnTo>
                  <a:pt x="35532" y="1797429"/>
                </a:lnTo>
                <a:lnTo>
                  <a:pt x="69949" y="1816437"/>
                </a:lnTo>
                <a:lnTo>
                  <a:pt x="102133" y="1845952"/>
                </a:lnTo>
                <a:lnTo>
                  <a:pt x="130968" y="1884203"/>
                </a:lnTo>
                <a:lnTo>
                  <a:pt x="155339" y="1929420"/>
                </a:lnTo>
                <a:lnTo>
                  <a:pt x="174128" y="1979830"/>
                </a:lnTo>
                <a:lnTo>
                  <a:pt x="186221" y="2033664"/>
                </a:lnTo>
                <a:lnTo>
                  <a:pt x="190500" y="2089150"/>
                </a:lnTo>
                <a:lnTo>
                  <a:pt x="190500" y="3282950"/>
                </a:lnTo>
                <a:lnTo>
                  <a:pt x="194778" y="3338800"/>
                </a:lnTo>
                <a:lnTo>
                  <a:pt x="206871" y="3392804"/>
                </a:lnTo>
                <a:lnTo>
                  <a:pt x="225660" y="3443237"/>
                </a:lnTo>
                <a:lnTo>
                  <a:pt x="250031" y="3488372"/>
                </a:lnTo>
                <a:lnTo>
                  <a:pt x="278866" y="3526482"/>
                </a:lnTo>
                <a:lnTo>
                  <a:pt x="311050" y="3555841"/>
                </a:lnTo>
                <a:lnTo>
                  <a:pt x="345467" y="3574722"/>
                </a:lnTo>
                <a:lnTo>
                  <a:pt x="381000" y="3581400"/>
                </a:lnTo>
              </a:path>
              <a:path w="381000" h="3581400">
                <a:moveTo>
                  <a:pt x="0" y="0"/>
                </a:moveTo>
                <a:lnTo>
                  <a:pt x="0" y="0"/>
                </a:lnTo>
              </a:path>
              <a:path w="381000" h="3581400">
                <a:moveTo>
                  <a:pt x="381000" y="3581400"/>
                </a:moveTo>
                <a:lnTo>
                  <a:pt x="381000" y="3581400"/>
                </a:lnTo>
              </a:path>
            </a:pathLst>
          </a:custGeom>
          <a:ln w="28393">
            <a:solidFill>
              <a:srgbClr val="000000"/>
            </a:solidFill>
          </a:ln>
        </p:spPr>
        <p:txBody>
          <a:bodyPr wrap="square" lIns="0" tIns="0" rIns="0" bIns="0" rtlCol="0"/>
          <a:lstStyle/>
          <a:p>
            <a:endParaRPr>
              <a:solidFill>
                <a:prstClr val="black"/>
              </a:solidFill>
              <a:latin typeface="Calibri"/>
            </a:endParaRPr>
          </a:p>
        </p:txBody>
      </p:sp>
      <p:sp>
        <p:nvSpPr>
          <p:cNvPr id="5" name="object 5"/>
          <p:cNvSpPr txBox="1"/>
          <p:nvPr/>
        </p:nvSpPr>
        <p:spPr>
          <a:xfrm>
            <a:off x="3556001" y="2571750"/>
            <a:ext cx="4850765" cy="391160"/>
          </a:xfrm>
          <a:prstGeom prst="rect">
            <a:avLst/>
          </a:prstGeom>
        </p:spPr>
        <p:txBody>
          <a:bodyPr vert="horz" wrap="square" lIns="0" tIns="12700" rIns="0" bIns="0" rtlCol="0">
            <a:spAutoFit/>
          </a:bodyPr>
          <a:lstStyle/>
          <a:p>
            <a:pPr marL="38100">
              <a:spcBef>
                <a:spcPts val="100"/>
              </a:spcBef>
            </a:pPr>
            <a:r>
              <a:rPr sz="2400" spc="-5" dirty="0">
                <a:solidFill>
                  <a:prstClr val="black"/>
                </a:solidFill>
                <a:latin typeface="Verdana"/>
                <a:cs typeface="Verdana"/>
              </a:rPr>
              <a:t>because S</a:t>
            </a:r>
            <a:r>
              <a:rPr sz="2100" spc="-7" baseline="-23809" dirty="0">
                <a:solidFill>
                  <a:prstClr val="black"/>
                </a:solidFill>
                <a:latin typeface="Verdana"/>
                <a:cs typeface="Verdana"/>
              </a:rPr>
              <a:t>gen </a:t>
            </a:r>
            <a:r>
              <a:rPr sz="2400" spc="-5" dirty="0">
                <a:solidFill>
                  <a:prstClr val="black"/>
                </a:solidFill>
                <a:latin typeface="Verdana"/>
                <a:cs typeface="Verdana"/>
              </a:rPr>
              <a:t>is always</a:t>
            </a:r>
            <a:r>
              <a:rPr sz="2400" spc="-200" dirty="0">
                <a:solidFill>
                  <a:prstClr val="black"/>
                </a:solidFill>
                <a:latin typeface="Verdana"/>
                <a:cs typeface="Verdana"/>
              </a:rPr>
              <a:t> </a:t>
            </a:r>
            <a:r>
              <a:rPr sz="2400" spc="-10" dirty="0">
                <a:solidFill>
                  <a:prstClr val="black"/>
                </a:solidFill>
                <a:latin typeface="Verdana"/>
                <a:cs typeface="Verdana"/>
              </a:rPr>
              <a:t>positive.</a:t>
            </a:r>
            <a:endParaRPr sz="2400">
              <a:solidFill>
                <a:prstClr val="black"/>
              </a:solidFill>
              <a:latin typeface="Verdana"/>
              <a:cs typeface="Verdana"/>
            </a:endParaRPr>
          </a:p>
        </p:txBody>
      </p:sp>
      <p:sp>
        <p:nvSpPr>
          <p:cNvPr id="6" name="object 6"/>
          <p:cNvSpPr txBox="1"/>
          <p:nvPr/>
        </p:nvSpPr>
        <p:spPr>
          <a:xfrm>
            <a:off x="3581401" y="3177540"/>
            <a:ext cx="3766185" cy="391160"/>
          </a:xfrm>
          <a:prstGeom prst="rect">
            <a:avLst/>
          </a:prstGeom>
        </p:spPr>
        <p:txBody>
          <a:bodyPr vert="horz" wrap="square" lIns="0" tIns="12700" rIns="0" bIns="0" rtlCol="0">
            <a:spAutoFit/>
          </a:bodyPr>
          <a:lstStyle/>
          <a:p>
            <a:pPr marL="12700">
              <a:spcBef>
                <a:spcPts val="100"/>
              </a:spcBef>
            </a:pPr>
            <a:r>
              <a:rPr sz="2400" dirty="0">
                <a:solidFill>
                  <a:prstClr val="black"/>
                </a:solidFill>
                <a:latin typeface="Verdana"/>
                <a:cs typeface="Verdana"/>
              </a:rPr>
              <a:t>&lt; 0, </a:t>
            </a:r>
            <a:r>
              <a:rPr sz="2400" spc="-5" dirty="0">
                <a:solidFill>
                  <a:prstClr val="black"/>
                </a:solidFill>
                <a:latin typeface="Verdana"/>
                <a:cs typeface="Verdana"/>
              </a:rPr>
              <a:t>if </a:t>
            </a:r>
            <a:r>
              <a:rPr sz="2400" dirty="0">
                <a:solidFill>
                  <a:prstClr val="black"/>
                </a:solidFill>
                <a:latin typeface="Verdana"/>
                <a:cs typeface="Verdana"/>
              </a:rPr>
              <a:t>Q </a:t>
            </a:r>
            <a:r>
              <a:rPr sz="2400" spc="-10" dirty="0">
                <a:solidFill>
                  <a:prstClr val="black"/>
                </a:solidFill>
                <a:latin typeface="Verdana"/>
                <a:cs typeface="Verdana"/>
              </a:rPr>
              <a:t>is </a:t>
            </a:r>
            <a:r>
              <a:rPr sz="2400" spc="-5" dirty="0">
                <a:solidFill>
                  <a:prstClr val="black"/>
                </a:solidFill>
                <a:latin typeface="Verdana"/>
                <a:cs typeface="Verdana"/>
              </a:rPr>
              <a:t>negative</a:t>
            </a:r>
            <a:r>
              <a:rPr sz="2400" spc="-114" dirty="0">
                <a:solidFill>
                  <a:prstClr val="black"/>
                </a:solidFill>
                <a:latin typeface="Verdana"/>
                <a:cs typeface="Verdana"/>
              </a:rPr>
              <a:t> </a:t>
            </a:r>
            <a:r>
              <a:rPr sz="2400" dirty="0">
                <a:solidFill>
                  <a:prstClr val="black"/>
                </a:solidFill>
                <a:latin typeface="Verdana"/>
                <a:cs typeface="Verdana"/>
              </a:rPr>
              <a:t>and</a:t>
            </a:r>
            <a:endParaRPr sz="2400">
              <a:solidFill>
                <a:prstClr val="black"/>
              </a:solidFill>
              <a:latin typeface="Verdana"/>
              <a:cs typeface="Verdana"/>
            </a:endParaRPr>
          </a:p>
        </p:txBody>
      </p:sp>
      <p:sp>
        <p:nvSpPr>
          <p:cNvPr id="7" name="object 7"/>
          <p:cNvSpPr txBox="1"/>
          <p:nvPr/>
        </p:nvSpPr>
        <p:spPr>
          <a:xfrm>
            <a:off x="3556000" y="4290059"/>
            <a:ext cx="4008754" cy="391160"/>
          </a:xfrm>
          <a:prstGeom prst="rect">
            <a:avLst/>
          </a:prstGeom>
        </p:spPr>
        <p:txBody>
          <a:bodyPr vert="horz" wrap="square" lIns="0" tIns="12700" rIns="0" bIns="0" rtlCol="0">
            <a:spAutoFit/>
          </a:bodyPr>
          <a:lstStyle/>
          <a:p>
            <a:pPr marL="38100">
              <a:spcBef>
                <a:spcPts val="100"/>
              </a:spcBef>
            </a:pPr>
            <a:r>
              <a:rPr sz="2400" dirty="0">
                <a:solidFill>
                  <a:prstClr val="black"/>
                </a:solidFill>
                <a:latin typeface="Verdana"/>
                <a:cs typeface="Verdana"/>
              </a:rPr>
              <a:t>= 0 </a:t>
            </a:r>
            <a:r>
              <a:rPr sz="2400" spc="-10" dirty="0">
                <a:solidFill>
                  <a:prstClr val="black"/>
                </a:solidFill>
                <a:latin typeface="Verdana"/>
                <a:cs typeface="Verdana"/>
              </a:rPr>
              <a:t>if </a:t>
            </a:r>
            <a:r>
              <a:rPr sz="2400" dirty="0">
                <a:solidFill>
                  <a:prstClr val="black"/>
                </a:solidFill>
                <a:latin typeface="Verdana"/>
                <a:cs typeface="Verdana"/>
              </a:rPr>
              <a:t>Q = 0 </a:t>
            </a:r>
            <a:r>
              <a:rPr sz="2400" spc="-5" dirty="0">
                <a:solidFill>
                  <a:prstClr val="black"/>
                </a:solidFill>
                <a:latin typeface="Verdana"/>
                <a:cs typeface="Verdana"/>
              </a:rPr>
              <a:t>and S</a:t>
            </a:r>
            <a:r>
              <a:rPr sz="2100" spc="-7" baseline="-23809" dirty="0">
                <a:solidFill>
                  <a:prstClr val="black"/>
                </a:solidFill>
                <a:latin typeface="Verdana"/>
                <a:cs typeface="Verdana"/>
              </a:rPr>
              <a:t>gen </a:t>
            </a:r>
            <a:r>
              <a:rPr sz="2400" dirty="0">
                <a:solidFill>
                  <a:prstClr val="black"/>
                </a:solidFill>
                <a:latin typeface="Verdana"/>
                <a:cs typeface="Verdana"/>
              </a:rPr>
              <a:t>=</a:t>
            </a:r>
            <a:r>
              <a:rPr sz="2400" spc="-254" dirty="0">
                <a:solidFill>
                  <a:prstClr val="black"/>
                </a:solidFill>
                <a:latin typeface="Verdana"/>
                <a:cs typeface="Verdana"/>
              </a:rPr>
              <a:t> </a:t>
            </a:r>
            <a:r>
              <a:rPr sz="2400" dirty="0">
                <a:solidFill>
                  <a:prstClr val="black"/>
                </a:solidFill>
                <a:latin typeface="Verdana"/>
                <a:cs typeface="Verdana"/>
              </a:rPr>
              <a:t>0.</a:t>
            </a:r>
            <a:endParaRPr sz="2400">
              <a:solidFill>
                <a:prstClr val="black"/>
              </a:solidFill>
              <a:latin typeface="Verdana"/>
              <a:cs typeface="Verdana"/>
            </a:endParaRPr>
          </a:p>
        </p:txBody>
      </p:sp>
      <p:sp>
        <p:nvSpPr>
          <p:cNvPr id="8" name="object 8"/>
          <p:cNvSpPr txBox="1"/>
          <p:nvPr/>
        </p:nvSpPr>
        <p:spPr>
          <a:xfrm>
            <a:off x="3581400" y="5453379"/>
            <a:ext cx="3653790" cy="391160"/>
          </a:xfrm>
          <a:prstGeom prst="rect">
            <a:avLst/>
          </a:prstGeom>
        </p:spPr>
        <p:txBody>
          <a:bodyPr vert="horz" wrap="square" lIns="0" tIns="12700" rIns="0" bIns="0" rtlCol="0">
            <a:spAutoFit/>
          </a:bodyPr>
          <a:lstStyle/>
          <a:p>
            <a:pPr marL="12700">
              <a:spcBef>
                <a:spcPts val="100"/>
              </a:spcBef>
            </a:pPr>
            <a:r>
              <a:rPr sz="2400" dirty="0">
                <a:solidFill>
                  <a:prstClr val="black"/>
                </a:solidFill>
                <a:latin typeface="Verdana"/>
                <a:cs typeface="Verdana"/>
              </a:rPr>
              <a:t>= 0 </a:t>
            </a:r>
            <a:r>
              <a:rPr sz="2400" spc="-10" dirty="0">
                <a:solidFill>
                  <a:prstClr val="black"/>
                </a:solidFill>
                <a:latin typeface="Verdana"/>
                <a:cs typeface="Verdana"/>
              </a:rPr>
              <a:t>if </a:t>
            </a:r>
            <a:r>
              <a:rPr sz="2400" dirty="0">
                <a:solidFill>
                  <a:prstClr val="black"/>
                </a:solidFill>
                <a:latin typeface="Verdana"/>
                <a:cs typeface="Verdana"/>
              </a:rPr>
              <a:t>Q </a:t>
            </a:r>
            <a:r>
              <a:rPr sz="2400" spc="-5" dirty="0">
                <a:solidFill>
                  <a:prstClr val="black"/>
                </a:solidFill>
                <a:latin typeface="Verdana"/>
                <a:cs typeface="Verdana"/>
              </a:rPr>
              <a:t>is negative</a:t>
            </a:r>
            <a:r>
              <a:rPr sz="2400" spc="-125" dirty="0">
                <a:solidFill>
                  <a:prstClr val="black"/>
                </a:solidFill>
                <a:latin typeface="Verdana"/>
                <a:cs typeface="Verdana"/>
              </a:rPr>
              <a:t> </a:t>
            </a:r>
            <a:r>
              <a:rPr sz="2400" spc="-5" dirty="0">
                <a:solidFill>
                  <a:prstClr val="black"/>
                </a:solidFill>
                <a:latin typeface="Verdana"/>
                <a:cs typeface="Verdana"/>
              </a:rPr>
              <a:t>and</a:t>
            </a:r>
            <a:endParaRPr sz="2400">
              <a:solidFill>
                <a:prstClr val="black"/>
              </a:solidFill>
              <a:latin typeface="Verdana"/>
              <a:cs typeface="Verdana"/>
            </a:endParaRPr>
          </a:p>
        </p:txBody>
      </p:sp>
      <p:sp>
        <p:nvSpPr>
          <p:cNvPr id="9" name="object 9"/>
          <p:cNvSpPr/>
          <p:nvPr/>
        </p:nvSpPr>
        <p:spPr>
          <a:xfrm>
            <a:off x="8298180" y="3493770"/>
            <a:ext cx="430530" cy="0"/>
          </a:xfrm>
          <a:custGeom>
            <a:avLst/>
            <a:gdLst/>
            <a:ahLst/>
            <a:cxnLst/>
            <a:rect l="l" t="t" r="r" b="b"/>
            <a:pathLst>
              <a:path w="430529">
                <a:moveTo>
                  <a:pt x="0" y="0"/>
                </a:moveTo>
                <a:lnTo>
                  <a:pt x="430529" y="0"/>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10" name="object 10"/>
          <p:cNvSpPr/>
          <p:nvPr/>
        </p:nvSpPr>
        <p:spPr>
          <a:xfrm>
            <a:off x="7992109" y="3026411"/>
            <a:ext cx="0" cy="934719"/>
          </a:xfrm>
          <a:custGeom>
            <a:avLst/>
            <a:gdLst/>
            <a:ahLst/>
            <a:cxnLst/>
            <a:rect l="l" t="t" r="r" b="b"/>
            <a:pathLst>
              <a:path h="934720">
                <a:moveTo>
                  <a:pt x="0" y="0"/>
                </a:moveTo>
                <a:lnTo>
                  <a:pt x="0" y="934719"/>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11" name="object 11"/>
          <p:cNvSpPr/>
          <p:nvPr/>
        </p:nvSpPr>
        <p:spPr>
          <a:xfrm>
            <a:off x="9116059" y="3026411"/>
            <a:ext cx="0" cy="934719"/>
          </a:xfrm>
          <a:custGeom>
            <a:avLst/>
            <a:gdLst/>
            <a:ahLst/>
            <a:cxnLst/>
            <a:rect l="l" t="t" r="r" b="b"/>
            <a:pathLst>
              <a:path h="934720">
                <a:moveTo>
                  <a:pt x="0" y="0"/>
                </a:moveTo>
                <a:lnTo>
                  <a:pt x="0" y="934719"/>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12" name="object 12"/>
          <p:cNvSpPr txBox="1"/>
          <p:nvPr/>
        </p:nvSpPr>
        <p:spPr>
          <a:xfrm>
            <a:off x="9216390" y="3318510"/>
            <a:ext cx="897890" cy="417195"/>
          </a:xfrm>
          <a:prstGeom prst="rect">
            <a:avLst/>
          </a:prstGeom>
        </p:spPr>
        <p:txBody>
          <a:bodyPr vert="horz" wrap="square" lIns="0" tIns="15240" rIns="0" bIns="0" rtlCol="0">
            <a:spAutoFit/>
          </a:bodyPr>
          <a:lstStyle/>
          <a:p>
            <a:pPr marL="38100">
              <a:spcBef>
                <a:spcPts val="120"/>
              </a:spcBef>
              <a:tabLst>
                <a:tab pos="391795" algn="l"/>
              </a:tabLst>
            </a:pPr>
            <a:r>
              <a:rPr sz="3825" spc="7" baseline="14161" dirty="0">
                <a:solidFill>
                  <a:prstClr val="black"/>
                </a:solidFill>
                <a:latin typeface="Symbol"/>
                <a:cs typeface="Symbol"/>
              </a:rPr>
              <a:t></a:t>
            </a:r>
            <a:r>
              <a:rPr sz="3825" spc="7" baseline="14161" dirty="0">
                <a:solidFill>
                  <a:prstClr val="black"/>
                </a:solidFill>
                <a:latin typeface="Times New Roman"/>
                <a:cs typeface="Times New Roman"/>
              </a:rPr>
              <a:t>	</a:t>
            </a:r>
            <a:r>
              <a:rPr sz="3825" spc="30" baseline="14161" dirty="0">
                <a:solidFill>
                  <a:prstClr val="black"/>
                </a:solidFill>
                <a:latin typeface="Times New Roman"/>
                <a:cs typeface="Times New Roman"/>
              </a:rPr>
              <a:t>S</a:t>
            </a:r>
            <a:r>
              <a:rPr sz="1500" spc="20" dirty="0">
                <a:solidFill>
                  <a:prstClr val="black"/>
                </a:solidFill>
                <a:latin typeface="Times New Roman"/>
                <a:cs typeface="Times New Roman"/>
              </a:rPr>
              <a:t>gen</a:t>
            </a:r>
            <a:endParaRPr sz="1500">
              <a:solidFill>
                <a:prstClr val="black"/>
              </a:solidFill>
              <a:latin typeface="Times New Roman"/>
              <a:cs typeface="Times New Roman"/>
            </a:endParaRPr>
          </a:p>
        </p:txBody>
      </p:sp>
      <p:sp>
        <p:nvSpPr>
          <p:cNvPr id="13" name="object 13"/>
          <p:cNvSpPr txBox="1"/>
          <p:nvPr/>
        </p:nvSpPr>
        <p:spPr>
          <a:xfrm>
            <a:off x="8103869" y="3728720"/>
            <a:ext cx="120650" cy="243656"/>
          </a:xfrm>
          <a:prstGeom prst="rect">
            <a:avLst/>
          </a:prstGeom>
        </p:spPr>
        <p:txBody>
          <a:bodyPr vert="horz" wrap="square" lIns="0" tIns="12700" rIns="0" bIns="0" rtlCol="0">
            <a:spAutoFit/>
          </a:bodyPr>
          <a:lstStyle/>
          <a:p>
            <a:pPr marL="12700">
              <a:spcBef>
                <a:spcPts val="100"/>
              </a:spcBef>
            </a:pPr>
            <a:r>
              <a:rPr sz="1500" spc="-5" dirty="0">
                <a:solidFill>
                  <a:prstClr val="black"/>
                </a:solidFill>
                <a:latin typeface="Times New Roman"/>
                <a:cs typeface="Times New Roman"/>
              </a:rPr>
              <a:t>1</a:t>
            </a:r>
            <a:endParaRPr sz="1500">
              <a:solidFill>
                <a:prstClr val="black"/>
              </a:solidFill>
              <a:latin typeface="Times New Roman"/>
              <a:cs typeface="Times New Roman"/>
            </a:endParaRPr>
          </a:p>
        </p:txBody>
      </p:sp>
      <p:sp>
        <p:nvSpPr>
          <p:cNvPr id="14" name="object 14"/>
          <p:cNvSpPr txBox="1"/>
          <p:nvPr/>
        </p:nvSpPr>
        <p:spPr>
          <a:xfrm>
            <a:off x="8732520" y="3529330"/>
            <a:ext cx="360045" cy="417195"/>
          </a:xfrm>
          <a:prstGeom prst="rect">
            <a:avLst/>
          </a:prstGeom>
        </p:spPr>
        <p:txBody>
          <a:bodyPr vert="horz" wrap="square" lIns="0" tIns="15240" rIns="0" bIns="0" rtlCol="0">
            <a:spAutoFit/>
          </a:bodyPr>
          <a:lstStyle/>
          <a:p>
            <a:pPr marL="38100">
              <a:spcBef>
                <a:spcPts val="120"/>
              </a:spcBef>
            </a:pPr>
            <a:r>
              <a:rPr sz="2550" spc="80" dirty="0">
                <a:solidFill>
                  <a:prstClr val="black"/>
                </a:solidFill>
                <a:latin typeface="Symbol"/>
                <a:cs typeface="Symbol"/>
              </a:rPr>
              <a:t></a:t>
            </a:r>
            <a:r>
              <a:rPr sz="2250" spc="120" baseline="-11111" dirty="0">
                <a:solidFill>
                  <a:prstClr val="black"/>
                </a:solidFill>
                <a:latin typeface="Times New Roman"/>
                <a:cs typeface="Times New Roman"/>
              </a:rPr>
              <a:t>A</a:t>
            </a:r>
            <a:endParaRPr sz="2250" baseline="-11111">
              <a:solidFill>
                <a:prstClr val="black"/>
              </a:solidFill>
              <a:latin typeface="Times New Roman"/>
              <a:cs typeface="Times New Roman"/>
            </a:endParaRPr>
          </a:p>
        </p:txBody>
      </p:sp>
      <p:sp>
        <p:nvSpPr>
          <p:cNvPr id="15" name="object 15"/>
          <p:cNvSpPr txBox="1"/>
          <p:nvPr/>
        </p:nvSpPr>
        <p:spPr>
          <a:xfrm>
            <a:off x="8079741" y="3031490"/>
            <a:ext cx="854075" cy="417195"/>
          </a:xfrm>
          <a:prstGeom prst="rect">
            <a:avLst/>
          </a:prstGeom>
        </p:spPr>
        <p:txBody>
          <a:bodyPr vert="horz" wrap="square" lIns="0" tIns="15240" rIns="0" bIns="0" rtlCol="0">
            <a:spAutoFit/>
          </a:bodyPr>
          <a:lstStyle/>
          <a:p>
            <a:pPr marL="38100">
              <a:spcBef>
                <a:spcPts val="120"/>
              </a:spcBef>
            </a:pPr>
            <a:r>
              <a:rPr sz="2250" spc="-7" baseline="50000" dirty="0">
                <a:solidFill>
                  <a:prstClr val="black"/>
                </a:solidFill>
                <a:latin typeface="Times New Roman"/>
                <a:cs typeface="Times New Roman"/>
              </a:rPr>
              <a:t>2 </a:t>
            </a:r>
            <a:r>
              <a:rPr sz="2550" spc="-5" dirty="0">
                <a:solidFill>
                  <a:prstClr val="black"/>
                </a:solidFill>
                <a:latin typeface="Symbol"/>
                <a:cs typeface="Symbol"/>
              </a:rPr>
              <a:t></a:t>
            </a:r>
            <a:r>
              <a:rPr sz="2550" spc="-5" dirty="0">
                <a:solidFill>
                  <a:prstClr val="black"/>
                </a:solidFill>
                <a:latin typeface="Times New Roman"/>
                <a:cs typeface="Times New Roman"/>
              </a:rPr>
              <a:t>Q</a:t>
            </a:r>
            <a:r>
              <a:rPr sz="2550" spc="-165" dirty="0">
                <a:solidFill>
                  <a:prstClr val="black"/>
                </a:solidFill>
                <a:latin typeface="Times New Roman"/>
                <a:cs typeface="Times New Roman"/>
              </a:rPr>
              <a:t> </a:t>
            </a:r>
            <a:r>
              <a:rPr sz="3825" spc="7" baseline="-5446" dirty="0">
                <a:solidFill>
                  <a:prstClr val="black"/>
                </a:solidFill>
                <a:latin typeface="Symbol"/>
                <a:cs typeface="Symbol"/>
              </a:rPr>
              <a:t></a:t>
            </a:r>
            <a:endParaRPr sz="3825" baseline="-5446">
              <a:solidFill>
                <a:prstClr val="black"/>
              </a:solidFill>
              <a:latin typeface="Symbol"/>
              <a:cs typeface="Symbol"/>
            </a:endParaRPr>
          </a:p>
        </p:txBody>
      </p:sp>
      <p:sp>
        <p:nvSpPr>
          <p:cNvPr id="16" name="object 16"/>
          <p:cNvSpPr txBox="1"/>
          <p:nvPr/>
        </p:nvSpPr>
        <p:spPr>
          <a:xfrm>
            <a:off x="8058151" y="3110230"/>
            <a:ext cx="875665" cy="614045"/>
          </a:xfrm>
          <a:prstGeom prst="rect">
            <a:avLst/>
          </a:prstGeom>
        </p:spPr>
        <p:txBody>
          <a:bodyPr vert="horz" wrap="square" lIns="0" tIns="13970" rIns="0" bIns="0" rtlCol="0">
            <a:spAutoFit/>
          </a:bodyPr>
          <a:lstStyle/>
          <a:p>
            <a:pPr marL="38100">
              <a:spcBef>
                <a:spcPts val="110"/>
              </a:spcBef>
              <a:tabLst>
                <a:tab pos="711835" algn="l"/>
              </a:tabLst>
            </a:pPr>
            <a:r>
              <a:rPr sz="5775" spc="-7" baseline="-9379" dirty="0">
                <a:solidFill>
                  <a:prstClr val="black"/>
                </a:solidFill>
                <a:latin typeface="Symbol"/>
                <a:cs typeface="Symbol"/>
              </a:rPr>
              <a:t></a:t>
            </a:r>
            <a:r>
              <a:rPr sz="5775" spc="682" baseline="-9379" dirty="0">
                <a:solidFill>
                  <a:prstClr val="black"/>
                </a:solidFill>
                <a:latin typeface="Times New Roman"/>
                <a:cs typeface="Times New Roman"/>
              </a:rPr>
              <a:t> </a:t>
            </a:r>
            <a:r>
              <a:rPr sz="3825" spc="7" baseline="-37037" dirty="0">
                <a:solidFill>
                  <a:prstClr val="black"/>
                </a:solidFill>
                <a:latin typeface="Times New Roman"/>
                <a:cs typeface="Times New Roman"/>
              </a:rPr>
              <a:t>T	</a:t>
            </a:r>
            <a:r>
              <a:rPr sz="2550" spc="5" dirty="0">
                <a:solidFill>
                  <a:prstClr val="black"/>
                </a:solidFill>
                <a:latin typeface="Symbol"/>
                <a:cs typeface="Symbol"/>
              </a:rPr>
              <a:t></a:t>
            </a:r>
            <a:endParaRPr sz="2550">
              <a:solidFill>
                <a:prstClr val="black"/>
              </a:solidFill>
              <a:latin typeface="Symbol"/>
              <a:cs typeface="Symbol"/>
            </a:endParaRPr>
          </a:p>
        </p:txBody>
      </p:sp>
      <p:sp>
        <p:nvSpPr>
          <p:cNvPr id="17" name="object 17"/>
          <p:cNvSpPr/>
          <p:nvPr/>
        </p:nvSpPr>
        <p:spPr>
          <a:xfrm>
            <a:off x="8335009" y="2068829"/>
            <a:ext cx="430530" cy="0"/>
          </a:xfrm>
          <a:custGeom>
            <a:avLst/>
            <a:gdLst/>
            <a:ahLst/>
            <a:cxnLst/>
            <a:rect l="l" t="t" r="r" b="b"/>
            <a:pathLst>
              <a:path w="430529">
                <a:moveTo>
                  <a:pt x="0" y="0"/>
                </a:moveTo>
                <a:lnTo>
                  <a:pt x="430530" y="0"/>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18" name="object 18"/>
          <p:cNvSpPr/>
          <p:nvPr/>
        </p:nvSpPr>
        <p:spPr>
          <a:xfrm>
            <a:off x="8028940" y="1601470"/>
            <a:ext cx="0" cy="934719"/>
          </a:xfrm>
          <a:custGeom>
            <a:avLst/>
            <a:gdLst/>
            <a:ahLst/>
            <a:cxnLst/>
            <a:rect l="l" t="t" r="r" b="b"/>
            <a:pathLst>
              <a:path h="934719">
                <a:moveTo>
                  <a:pt x="0" y="0"/>
                </a:moveTo>
                <a:lnTo>
                  <a:pt x="0" y="934719"/>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19" name="object 19"/>
          <p:cNvSpPr/>
          <p:nvPr/>
        </p:nvSpPr>
        <p:spPr>
          <a:xfrm>
            <a:off x="9152890" y="1601470"/>
            <a:ext cx="0" cy="934719"/>
          </a:xfrm>
          <a:custGeom>
            <a:avLst/>
            <a:gdLst/>
            <a:ahLst/>
            <a:cxnLst/>
            <a:rect l="l" t="t" r="r" b="b"/>
            <a:pathLst>
              <a:path h="934719">
                <a:moveTo>
                  <a:pt x="0" y="0"/>
                </a:moveTo>
                <a:lnTo>
                  <a:pt x="0" y="934719"/>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20" name="object 20"/>
          <p:cNvSpPr txBox="1"/>
          <p:nvPr/>
        </p:nvSpPr>
        <p:spPr>
          <a:xfrm>
            <a:off x="9248140" y="1893570"/>
            <a:ext cx="899794" cy="417195"/>
          </a:xfrm>
          <a:prstGeom prst="rect">
            <a:avLst/>
          </a:prstGeom>
        </p:spPr>
        <p:txBody>
          <a:bodyPr vert="horz" wrap="square" lIns="0" tIns="15240" rIns="0" bIns="0" rtlCol="0">
            <a:spAutoFit/>
          </a:bodyPr>
          <a:lstStyle/>
          <a:p>
            <a:pPr marL="38100">
              <a:spcBef>
                <a:spcPts val="120"/>
              </a:spcBef>
              <a:tabLst>
                <a:tab pos="391795" algn="l"/>
              </a:tabLst>
            </a:pPr>
            <a:r>
              <a:rPr sz="3825" spc="7" baseline="14161" dirty="0">
                <a:solidFill>
                  <a:prstClr val="black"/>
                </a:solidFill>
                <a:latin typeface="Symbol"/>
                <a:cs typeface="Symbol"/>
              </a:rPr>
              <a:t></a:t>
            </a:r>
            <a:r>
              <a:rPr sz="3825" spc="7" baseline="14161" dirty="0">
                <a:solidFill>
                  <a:prstClr val="black"/>
                </a:solidFill>
                <a:latin typeface="Times New Roman"/>
                <a:cs typeface="Times New Roman"/>
              </a:rPr>
              <a:t>	</a:t>
            </a:r>
            <a:r>
              <a:rPr sz="3825" spc="37" baseline="14161" dirty="0">
                <a:solidFill>
                  <a:prstClr val="black"/>
                </a:solidFill>
                <a:latin typeface="Times New Roman"/>
                <a:cs typeface="Times New Roman"/>
              </a:rPr>
              <a:t>S</a:t>
            </a:r>
            <a:r>
              <a:rPr sz="1500" spc="25" dirty="0">
                <a:solidFill>
                  <a:prstClr val="black"/>
                </a:solidFill>
                <a:latin typeface="Times New Roman"/>
                <a:cs typeface="Times New Roman"/>
              </a:rPr>
              <a:t>gen</a:t>
            </a:r>
            <a:endParaRPr sz="1500">
              <a:solidFill>
                <a:prstClr val="black"/>
              </a:solidFill>
              <a:latin typeface="Times New Roman"/>
              <a:cs typeface="Times New Roman"/>
            </a:endParaRPr>
          </a:p>
        </p:txBody>
      </p:sp>
      <p:sp>
        <p:nvSpPr>
          <p:cNvPr id="21" name="object 21"/>
          <p:cNvSpPr txBox="1"/>
          <p:nvPr/>
        </p:nvSpPr>
        <p:spPr>
          <a:xfrm>
            <a:off x="8140700" y="2303779"/>
            <a:ext cx="120650" cy="243656"/>
          </a:xfrm>
          <a:prstGeom prst="rect">
            <a:avLst/>
          </a:prstGeom>
        </p:spPr>
        <p:txBody>
          <a:bodyPr vert="horz" wrap="square" lIns="0" tIns="12700" rIns="0" bIns="0" rtlCol="0">
            <a:spAutoFit/>
          </a:bodyPr>
          <a:lstStyle/>
          <a:p>
            <a:pPr marL="12700">
              <a:spcBef>
                <a:spcPts val="100"/>
              </a:spcBef>
            </a:pPr>
            <a:r>
              <a:rPr sz="1500" spc="-5" dirty="0">
                <a:solidFill>
                  <a:prstClr val="black"/>
                </a:solidFill>
                <a:latin typeface="Times New Roman"/>
                <a:cs typeface="Times New Roman"/>
              </a:rPr>
              <a:t>1</a:t>
            </a:r>
            <a:endParaRPr sz="1500">
              <a:solidFill>
                <a:prstClr val="black"/>
              </a:solidFill>
              <a:latin typeface="Times New Roman"/>
              <a:cs typeface="Times New Roman"/>
            </a:endParaRPr>
          </a:p>
        </p:txBody>
      </p:sp>
      <p:sp>
        <p:nvSpPr>
          <p:cNvPr id="22" name="object 22"/>
          <p:cNvSpPr txBox="1"/>
          <p:nvPr/>
        </p:nvSpPr>
        <p:spPr>
          <a:xfrm>
            <a:off x="8769351" y="2104390"/>
            <a:ext cx="360045" cy="417195"/>
          </a:xfrm>
          <a:prstGeom prst="rect">
            <a:avLst/>
          </a:prstGeom>
        </p:spPr>
        <p:txBody>
          <a:bodyPr vert="horz" wrap="square" lIns="0" tIns="15240" rIns="0" bIns="0" rtlCol="0">
            <a:spAutoFit/>
          </a:bodyPr>
          <a:lstStyle/>
          <a:p>
            <a:pPr marL="38100">
              <a:spcBef>
                <a:spcPts val="120"/>
              </a:spcBef>
            </a:pPr>
            <a:r>
              <a:rPr sz="2550" spc="80" dirty="0">
                <a:solidFill>
                  <a:prstClr val="black"/>
                </a:solidFill>
                <a:latin typeface="Symbol"/>
                <a:cs typeface="Symbol"/>
              </a:rPr>
              <a:t></a:t>
            </a:r>
            <a:r>
              <a:rPr sz="2250" spc="120" baseline="-11111" dirty="0">
                <a:solidFill>
                  <a:prstClr val="black"/>
                </a:solidFill>
                <a:latin typeface="Times New Roman"/>
                <a:cs typeface="Times New Roman"/>
              </a:rPr>
              <a:t>A</a:t>
            </a:r>
            <a:endParaRPr sz="2250" baseline="-11111">
              <a:solidFill>
                <a:prstClr val="black"/>
              </a:solidFill>
              <a:latin typeface="Times New Roman"/>
              <a:cs typeface="Times New Roman"/>
            </a:endParaRPr>
          </a:p>
        </p:txBody>
      </p:sp>
      <p:sp>
        <p:nvSpPr>
          <p:cNvPr id="23" name="object 23"/>
          <p:cNvSpPr txBox="1"/>
          <p:nvPr/>
        </p:nvSpPr>
        <p:spPr>
          <a:xfrm>
            <a:off x="8116570" y="1606551"/>
            <a:ext cx="854075" cy="417195"/>
          </a:xfrm>
          <a:prstGeom prst="rect">
            <a:avLst/>
          </a:prstGeom>
        </p:spPr>
        <p:txBody>
          <a:bodyPr vert="horz" wrap="square" lIns="0" tIns="15240" rIns="0" bIns="0" rtlCol="0">
            <a:spAutoFit/>
          </a:bodyPr>
          <a:lstStyle/>
          <a:p>
            <a:pPr marL="38100">
              <a:spcBef>
                <a:spcPts val="120"/>
              </a:spcBef>
            </a:pPr>
            <a:r>
              <a:rPr sz="2250" spc="-7" baseline="50000" dirty="0">
                <a:solidFill>
                  <a:prstClr val="black"/>
                </a:solidFill>
                <a:latin typeface="Times New Roman"/>
                <a:cs typeface="Times New Roman"/>
              </a:rPr>
              <a:t>2 </a:t>
            </a:r>
            <a:r>
              <a:rPr sz="2550" spc="-5" dirty="0">
                <a:solidFill>
                  <a:prstClr val="black"/>
                </a:solidFill>
                <a:latin typeface="Symbol"/>
                <a:cs typeface="Symbol"/>
              </a:rPr>
              <a:t></a:t>
            </a:r>
            <a:r>
              <a:rPr sz="2550" spc="-5" dirty="0">
                <a:solidFill>
                  <a:prstClr val="black"/>
                </a:solidFill>
                <a:latin typeface="Times New Roman"/>
                <a:cs typeface="Times New Roman"/>
              </a:rPr>
              <a:t>Q</a:t>
            </a:r>
            <a:r>
              <a:rPr sz="2550" spc="-165" dirty="0">
                <a:solidFill>
                  <a:prstClr val="black"/>
                </a:solidFill>
                <a:latin typeface="Times New Roman"/>
                <a:cs typeface="Times New Roman"/>
              </a:rPr>
              <a:t> </a:t>
            </a:r>
            <a:r>
              <a:rPr sz="3825" spc="7" baseline="-5446" dirty="0">
                <a:solidFill>
                  <a:prstClr val="black"/>
                </a:solidFill>
                <a:latin typeface="Symbol"/>
                <a:cs typeface="Symbol"/>
              </a:rPr>
              <a:t></a:t>
            </a:r>
            <a:endParaRPr sz="3825" baseline="-5446">
              <a:solidFill>
                <a:prstClr val="black"/>
              </a:solidFill>
              <a:latin typeface="Symbol"/>
              <a:cs typeface="Symbol"/>
            </a:endParaRPr>
          </a:p>
        </p:txBody>
      </p:sp>
      <p:sp>
        <p:nvSpPr>
          <p:cNvPr id="24" name="object 24"/>
          <p:cNvSpPr txBox="1"/>
          <p:nvPr/>
        </p:nvSpPr>
        <p:spPr>
          <a:xfrm>
            <a:off x="3556001" y="1830071"/>
            <a:ext cx="5414645" cy="614045"/>
          </a:xfrm>
          <a:prstGeom prst="rect">
            <a:avLst/>
          </a:prstGeom>
        </p:spPr>
        <p:txBody>
          <a:bodyPr vert="horz" wrap="square" lIns="0" tIns="13970" rIns="0" bIns="0" rtlCol="0">
            <a:spAutoFit/>
          </a:bodyPr>
          <a:lstStyle/>
          <a:p>
            <a:pPr marL="38100">
              <a:spcBef>
                <a:spcPts val="110"/>
              </a:spcBef>
              <a:tabLst>
                <a:tab pos="4576445" algn="l"/>
                <a:tab pos="5250815" algn="l"/>
              </a:tabLst>
            </a:pPr>
            <a:r>
              <a:rPr sz="2400" dirty="0">
                <a:solidFill>
                  <a:prstClr val="black"/>
                </a:solidFill>
                <a:latin typeface="Verdana"/>
                <a:cs typeface="Verdana"/>
              </a:rPr>
              <a:t>&gt; 0, Q </a:t>
            </a:r>
            <a:r>
              <a:rPr sz="2400" spc="-10" dirty="0">
                <a:solidFill>
                  <a:prstClr val="black"/>
                </a:solidFill>
                <a:latin typeface="Verdana"/>
                <a:cs typeface="Verdana"/>
              </a:rPr>
              <a:t>could </a:t>
            </a:r>
            <a:r>
              <a:rPr sz="2400" dirty="0">
                <a:solidFill>
                  <a:prstClr val="black"/>
                </a:solidFill>
                <a:latin typeface="Verdana"/>
                <a:cs typeface="Verdana"/>
              </a:rPr>
              <a:t>be + </a:t>
            </a:r>
            <a:r>
              <a:rPr sz="2400" spc="-5" dirty="0">
                <a:solidFill>
                  <a:prstClr val="black"/>
                </a:solidFill>
                <a:latin typeface="Verdana"/>
                <a:cs typeface="Verdana"/>
              </a:rPr>
              <a:t>or –;</a:t>
            </a:r>
            <a:r>
              <a:rPr sz="2400" spc="-20" dirty="0">
                <a:solidFill>
                  <a:prstClr val="black"/>
                </a:solidFill>
                <a:latin typeface="Verdana"/>
                <a:cs typeface="Verdana"/>
              </a:rPr>
              <a:t> </a:t>
            </a:r>
            <a:r>
              <a:rPr sz="2400" spc="-5" dirty="0">
                <a:solidFill>
                  <a:prstClr val="black"/>
                </a:solidFill>
                <a:latin typeface="Verdana"/>
                <a:cs typeface="Verdana"/>
              </a:rPr>
              <a:t>if –,	</a:t>
            </a:r>
            <a:r>
              <a:rPr sz="5775" spc="-7" baseline="7215" dirty="0">
                <a:solidFill>
                  <a:prstClr val="black"/>
                </a:solidFill>
                <a:latin typeface="Symbol"/>
                <a:cs typeface="Symbol"/>
              </a:rPr>
              <a:t></a:t>
            </a:r>
            <a:r>
              <a:rPr sz="5775" spc="682" baseline="7215" dirty="0">
                <a:solidFill>
                  <a:prstClr val="black"/>
                </a:solidFill>
                <a:latin typeface="Times New Roman"/>
                <a:cs typeface="Times New Roman"/>
              </a:rPr>
              <a:t> </a:t>
            </a:r>
            <a:r>
              <a:rPr sz="3825" spc="7" baseline="-11982" dirty="0">
                <a:solidFill>
                  <a:prstClr val="black"/>
                </a:solidFill>
                <a:latin typeface="Times New Roman"/>
                <a:cs typeface="Times New Roman"/>
              </a:rPr>
              <a:t>T	</a:t>
            </a:r>
            <a:r>
              <a:rPr sz="3825" spc="7" baseline="25054" dirty="0">
                <a:solidFill>
                  <a:prstClr val="black"/>
                </a:solidFill>
                <a:latin typeface="Symbol"/>
                <a:cs typeface="Symbol"/>
              </a:rPr>
              <a:t></a:t>
            </a:r>
            <a:endParaRPr sz="3825" baseline="25054">
              <a:solidFill>
                <a:prstClr val="black"/>
              </a:solidFill>
              <a:latin typeface="Symbol"/>
              <a:cs typeface="Symbol"/>
            </a:endParaRPr>
          </a:p>
        </p:txBody>
      </p:sp>
      <p:sp>
        <p:nvSpPr>
          <p:cNvPr id="25" name="object 25"/>
          <p:cNvSpPr/>
          <p:nvPr/>
        </p:nvSpPr>
        <p:spPr>
          <a:xfrm>
            <a:off x="8298180" y="5551170"/>
            <a:ext cx="430530" cy="0"/>
          </a:xfrm>
          <a:custGeom>
            <a:avLst/>
            <a:gdLst/>
            <a:ahLst/>
            <a:cxnLst/>
            <a:rect l="l" t="t" r="r" b="b"/>
            <a:pathLst>
              <a:path w="430529">
                <a:moveTo>
                  <a:pt x="0" y="0"/>
                </a:moveTo>
                <a:lnTo>
                  <a:pt x="430529" y="0"/>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26" name="object 26"/>
          <p:cNvSpPr/>
          <p:nvPr/>
        </p:nvSpPr>
        <p:spPr>
          <a:xfrm>
            <a:off x="7992109" y="5083810"/>
            <a:ext cx="0" cy="934719"/>
          </a:xfrm>
          <a:custGeom>
            <a:avLst/>
            <a:gdLst/>
            <a:ahLst/>
            <a:cxnLst/>
            <a:rect l="l" t="t" r="r" b="b"/>
            <a:pathLst>
              <a:path h="934720">
                <a:moveTo>
                  <a:pt x="0" y="0"/>
                </a:moveTo>
                <a:lnTo>
                  <a:pt x="0" y="934719"/>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27" name="object 27"/>
          <p:cNvSpPr/>
          <p:nvPr/>
        </p:nvSpPr>
        <p:spPr>
          <a:xfrm>
            <a:off x="9116059" y="5083810"/>
            <a:ext cx="0" cy="934719"/>
          </a:xfrm>
          <a:custGeom>
            <a:avLst/>
            <a:gdLst/>
            <a:ahLst/>
            <a:cxnLst/>
            <a:rect l="l" t="t" r="r" b="b"/>
            <a:pathLst>
              <a:path h="934720">
                <a:moveTo>
                  <a:pt x="0" y="0"/>
                </a:moveTo>
                <a:lnTo>
                  <a:pt x="0" y="934719"/>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28" name="object 28"/>
          <p:cNvSpPr txBox="1"/>
          <p:nvPr/>
        </p:nvSpPr>
        <p:spPr>
          <a:xfrm>
            <a:off x="9218930" y="5375910"/>
            <a:ext cx="899160" cy="417195"/>
          </a:xfrm>
          <a:prstGeom prst="rect">
            <a:avLst/>
          </a:prstGeom>
        </p:spPr>
        <p:txBody>
          <a:bodyPr vert="horz" wrap="square" lIns="0" tIns="15240" rIns="0" bIns="0" rtlCol="0">
            <a:spAutoFit/>
          </a:bodyPr>
          <a:lstStyle/>
          <a:p>
            <a:pPr marL="38100">
              <a:spcBef>
                <a:spcPts val="120"/>
              </a:spcBef>
              <a:tabLst>
                <a:tab pos="391795" algn="l"/>
              </a:tabLst>
            </a:pPr>
            <a:r>
              <a:rPr sz="3825" spc="7" baseline="14161" dirty="0">
                <a:solidFill>
                  <a:prstClr val="black"/>
                </a:solidFill>
                <a:latin typeface="Symbol"/>
                <a:cs typeface="Symbol"/>
              </a:rPr>
              <a:t></a:t>
            </a:r>
            <a:r>
              <a:rPr sz="3825" spc="7" baseline="14161" dirty="0">
                <a:solidFill>
                  <a:prstClr val="black"/>
                </a:solidFill>
                <a:latin typeface="Times New Roman"/>
                <a:cs typeface="Times New Roman"/>
              </a:rPr>
              <a:t>	</a:t>
            </a:r>
            <a:r>
              <a:rPr sz="3825" spc="30" baseline="14161" dirty="0">
                <a:solidFill>
                  <a:prstClr val="black"/>
                </a:solidFill>
                <a:latin typeface="Times New Roman"/>
                <a:cs typeface="Times New Roman"/>
              </a:rPr>
              <a:t>S</a:t>
            </a:r>
            <a:r>
              <a:rPr sz="1500" spc="20" dirty="0">
                <a:solidFill>
                  <a:prstClr val="black"/>
                </a:solidFill>
                <a:latin typeface="Times New Roman"/>
                <a:cs typeface="Times New Roman"/>
              </a:rPr>
              <a:t>gen</a:t>
            </a:r>
            <a:endParaRPr sz="1500">
              <a:solidFill>
                <a:prstClr val="black"/>
              </a:solidFill>
              <a:latin typeface="Times New Roman"/>
              <a:cs typeface="Times New Roman"/>
            </a:endParaRPr>
          </a:p>
        </p:txBody>
      </p:sp>
      <p:sp>
        <p:nvSpPr>
          <p:cNvPr id="33" name="object 33"/>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58</a:t>
            </a:fld>
            <a:endParaRPr dirty="0">
              <a:solidFill>
                <a:prstClr val="black"/>
              </a:solidFill>
            </a:endParaRPr>
          </a:p>
        </p:txBody>
      </p:sp>
      <p:sp>
        <p:nvSpPr>
          <p:cNvPr id="29" name="object 29"/>
          <p:cNvSpPr txBox="1"/>
          <p:nvPr/>
        </p:nvSpPr>
        <p:spPr>
          <a:xfrm>
            <a:off x="8103869" y="5786120"/>
            <a:ext cx="120650" cy="243656"/>
          </a:xfrm>
          <a:prstGeom prst="rect">
            <a:avLst/>
          </a:prstGeom>
        </p:spPr>
        <p:txBody>
          <a:bodyPr vert="horz" wrap="square" lIns="0" tIns="12700" rIns="0" bIns="0" rtlCol="0">
            <a:spAutoFit/>
          </a:bodyPr>
          <a:lstStyle/>
          <a:p>
            <a:pPr marL="12700">
              <a:spcBef>
                <a:spcPts val="100"/>
              </a:spcBef>
            </a:pPr>
            <a:r>
              <a:rPr sz="1500" spc="-5" dirty="0">
                <a:solidFill>
                  <a:prstClr val="black"/>
                </a:solidFill>
                <a:latin typeface="Times New Roman"/>
                <a:cs typeface="Times New Roman"/>
              </a:rPr>
              <a:t>1</a:t>
            </a:r>
            <a:endParaRPr sz="1500">
              <a:solidFill>
                <a:prstClr val="black"/>
              </a:solidFill>
              <a:latin typeface="Times New Roman"/>
              <a:cs typeface="Times New Roman"/>
            </a:endParaRPr>
          </a:p>
        </p:txBody>
      </p:sp>
      <p:sp>
        <p:nvSpPr>
          <p:cNvPr id="30" name="object 30"/>
          <p:cNvSpPr txBox="1"/>
          <p:nvPr/>
        </p:nvSpPr>
        <p:spPr>
          <a:xfrm>
            <a:off x="8732520" y="5586730"/>
            <a:ext cx="360045" cy="417195"/>
          </a:xfrm>
          <a:prstGeom prst="rect">
            <a:avLst/>
          </a:prstGeom>
        </p:spPr>
        <p:txBody>
          <a:bodyPr vert="horz" wrap="square" lIns="0" tIns="15240" rIns="0" bIns="0" rtlCol="0">
            <a:spAutoFit/>
          </a:bodyPr>
          <a:lstStyle/>
          <a:p>
            <a:pPr marL="38100">
              <a:spcBef>
                <a:spcPts val="120"/>
              </a:spcBef>
            </a:pPr>
            <a:r>
              <a:rPr sz="2550" spc="80" dirty="0">
                <a:solidFill>
                  <a:prstClr val="black"/>
                </a:solidFill>
                <a:latin typeface="Symbol"/>
                <a:cs typeface="Symbol"/>
              </a:rPr>
              <a:t></a:t>
            </a:r>
            <a:r>
              <a:rPr sz="2250" spc="120" baseline="-11111" dirty="0">
                <a:solidFill>
                  <a:prstClr val="black"/>
                </a:solidFill>
                <a:latin typeface="Times New Roman"/>
                <a:cs typeface="Times New Roman"/>
              </a:rPr>
              <a:t>A</a:t>
            </a:r>
            <a:endParaRPr sz="2250" baseline="-11111">
              <a:solidFill>
                <a:prstClr val="black"/>
              </a:solidFill>
              <a:latin typeface="Times New Roman"/>
              <a:cs typeface="Times New Roman"/>
            </a:endParaRPr>
          </a:p>
        </p:txBody>
      </p:sp>
      <p:sp>
        <p:nvSpPr>
          <p:cNvPr id="31" name="object 31"/>
          <p:cNvSpPr txBox="1"/>
          <p:nvPr/>
        </p:nvSpPr>
        <p:spPr>
          <a:xfrm>
            <a:off x="8079741" y="5088891"/>
            <a:ext cx="854075" cy="417195"/>
          </a:xfrm>
          <a:prstGeom prst="rect">
            <a:avLst/>
          </a:prstGeom>
        </p:spPr>
        <p:txBody>
          <a:bodyPr vert="horz" wrap="square" lIns="0" tIns="15240" rIns="0" bIns="0" rtlCol="0">
            <a:spAutoFit/>
          </a:bodyPr>
          <a:lstStyle/>
          <a:p>
            <a:pPr marL="38100">
              <a:spcBef>
                <a:spcPts val="120"/>
              </a:spcBef>
            </a:pPr>
            <a:r>
              <a:rPr sz="2250" spc="-7" baseline="50000" dirty="0">
                <a:solidFill>
                  <a:prstClr val="black"/>
                </a:solidFill>
                <a:latin typeface="Times New Roman"/>
                <a:cs typeface="Times New Roman"/>
              </a:rPr>
              <a:t>2 </a:t>
            </a:r>
            <a:r>
              <a:rPr sz="2550" spc="-5" dirty="0">
                <a:solidFill>
                  <a:prstClr val="black"/>
                </a:solidFill>
                <a:latin typeface="Symbol"/>
                <a:cs typeface="Symbol"/>
              </a:rPr>
              <a:t></a:t>
            </a:r>
            <a:r>
              <a:rPr sz="2550" spc="-5" dirty="0">
                <a:solidFill>
                  <a:prstClr val="black"/>
                </a:solidFill>
                <a:latin typeface="Times New Roman"/>
                <a:cs typeface="Times New Roman"/>
              </a:rPr>
              <a:t>Q</a:t>
            </a:r>
            <a:r>
              <a:rPr sz="2550" spc="-165" dirty="0">
                <a:solidFill>
                  <a:prstClr val="black"/>
                </a:solidFill>
                <a:latin typeface="Times New Roman"/>
                <a:cs typeface="Times New Roman"/>
              </a:rPr>
              <a:t> </a:t>
            </a:r>
            <a:r>
              <a:rPr sz="3825" spc="7" baseline="-5446" dirty="0">
                <a:solidFill>
                  <a:prstClr val="black"/>
                </a:solidFill>
                <a:latin typeface="Symbol"/>
                <a:cs typeface="Symbol"/>
              </a:rPr>
              <a:t></a:t>
            </a:r>
            <a:endParaRPr sz="3825" baseline="-5446">
              <a:solidFill>
                <a:prstClr val="black"/>
              </a:solidFill>
              <a:latin typeface="Symbol"/>
              <a:cs typeface="Symbol"/>
            </a:endParaRPr>
          </a:p>
        </p:txBody>
      </p:sp>
      <p:sp>
        <p:nvSpPr>
          <p:cNvPr id="32" name="object 32"/>
          <p:cNvSpPr txBox="1"/>
          <p:nvPr/>
        </p:nvSpPr>
        <p:spPr>
          <a:xfrm>
            <a:off x="8058151" y="5167630"/>
            <a:ext cx="875665" cy="614045"/>
          </a:xfrm>
          <a:prstGeom prst="rect">
            <a:avLst/>
          </a:prstGeom>
        </p:spPr>
        <p:txBody>
          <a:bodyPr vert="horz" wrap="square" lIns="0" tIns="13970" rIns="0" bIns="0" rtlCol="0">
            <a:spAutoFit/>
          </a:bodyPr>
          <a:lstStyle/>
          <a:p>
            <a:pPr marL="38100">
              <a:spcBef>
                <a:spcPts val="110"/>
              </a:spcBef>
              <a:tabLst>
                <a:tab pos="711835" algn="l"/>
              </a:tabLst>
            </a:pPr>
            <a:r>
              <a:rPr sz="5775" spc="-7" baseline="-9379" dirty="0">
                <a:solidFill>
                  <a:prstClr val="black"/>
                </a:solidFill>
                <a:latin typeface="Symbol"/>
                <a:cs typeface="Symbol"/>
              </a:rPr>
              <a:t></a:t>
            </a:r>
            <a:r>
              <a:rPr sz="5775" spc="682" baseline="-9379" dirty="0">
                <a:solidFill>
                  <a:prstClr val="black"/>
                </a:solidFill>
                <a:latin typeface="Times New Roman"/>
                <a:cs typeface="Times New Roman"/>
              </a:rPr>
              <a:t> </a:t>
            </a:r>
            <a:r>
              <a:rPr sz="3825" spc="7" baseline="-37037" dirty="0">
                <a:solidFill>
                  <a:prstClr val="black"/>
                </a:solidFill>
                <a:latin typeface="Times New Roman"/>
                <a:cs typeface="Times New Roman"/>
              </a:rPr>
              <a:t>T	</a:t>
            </a:r>
            <a:r>
              <a:rPr sz="2550" spc="5" dirty="0">
                <a:solidFill>
                  <a:prstClr val="black"/>
                </a:solidFill>
                <a:latin typeface="Symbol"/>
                <a:cs typeface="Symbol"/>
              </a:rPr>
              <a:t></a:t>
            </a:r>
            <a:endParaRPr sz="2550">
              <a:solidFill>
                <a:prstClr val="black"/>
              </a:solidFill>
              <a:latin typeface="Symbol"/>
              <a:cs typeface="Symbo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9990" y="436879"/>
            <a:ext cx="4727575" cy="574040"/>
          </a:xfrm>
          <a:prstGeom prst="rect">
            <a:avLst/>
          </a:prstGeom>
        </p:spPr>
        <p:txBody>
          <a:bodyPr vert="horz" wrap="square" lIns="0" tIns="12700" rIns="0" bIns="0" rtlCol="0">
            <a:spAutoFit/>
          </a:bodyPr>
          <a:lstStyle/>
          <a:p>
            <a:pPr marL="12700">
              <a:spcBef>
                <a:spcPts val="100"/>
              </a:spcBef>
            </a:pPr>
            <a:r>
              <a:rPr spc="-5" dirty="0"/>
              <a:t>Isentropic</a:t>
            </a:r>
            <a:r>
              <a:rPr spc="-95" dirty="0"/>
              <a:t> </a:t>
            </a:r>
            <a:r>
              <a:rPr spc="-5" dirty="0"/>
              <a:t>processes</a:t>
            </a:r>
          </a:p>
        </p:txBody>
      </p:sp>
      <p:sp>
        <p:nvSpPr>
          <p:cNvPr id="3" name="object 3"/>
          <p:cNvSpPr txBox="1"/>
          <p:nvPr/>
        </p:nvSpPr>
        <p:spPr>
          <a:xfrm>
            <a:off x="2021841" y="1574800"/>
            <a:ext cx="7350125" cy="3429000"/>
          </a:xfrm>
          <a:prstGeom prst="rect">
            <a:avLst/>
          </a:prstGeom>
        </p:spPr>
        <p:txBody>
          <a:bodyPr vert="horz" wrap="square" lIns="0" tIns="41910" rIns="0" bIns="0" rtlCol="0">
            <a:spAutoFit/>
          </a:bodyPr>
          <a:lstStyle/>
          <a:p>
            <a:pPr marL="393700" marR="643890" indent="-342900">
              <a:lnSpc>
                <a:spcPct val="106800"/>
              </a:lnSpc>
              <a:spcBef>
                <a:spcPts val="330"/>
              </a:spcBef>
              <a:buFontTx/>
              <a:buChar char="•"/>
              <a:tabLst>
                <a:tab pos="393700" algn="l"/>
              </a:tabLst>
            </a:pPr>
            <a:r>
              <a:rPr sz="2800" spc="-10" dirty="0">
                <a:solidFill>
                  <a:prstClr val="black"/>
                </a:solidFill>
                <a:latin typeface="Verdana"/>
                <a:cs typeface="Verdana"/>
              </a:rPr>
              <a:t>Note that </a:t>
            </a:r>
            <a:r>
              <a:rPr sz="2800" dirty="0">
                <a:solidFill>
                  <a:prstClr val="black"/>
                </a:solidFill>
                <a:latin typeface="Verdana"/>
                <a:cs typeface="Verdana"/>
              </a:rPr>
              <a:t>a </a:t>
            </a:r>
            <a:r>
              <a:rPr sz="2800" spc="-10" dirty="0">
                <a:solidFill>
                  <a:prstClr val="black"/>
                </a:solidFill>
                <a:latin typeface="Verdana"/>
                <a:cs typeface="Verdana"/>
              </a:rPr>
              <a:t>reversible </a:t>
            </a:r>
            <a:r>
              <a:rPr sz="2800" spc="-245" dirty="0">
                <a:solidFill>
                  <a:prstClr val="black"/>
                </a:solidFill>
                <a:latin typeface="Verdana"/>
                <a:cs typeface="Verdana"/>
              </a:rPr>
              <a:t>(S</a:t>
            </a:r>
            <a:r>
              <a:rPr sz="2400" spc="-367" baseline="-24305" dirty="0">
                <a:solidFill>
                  <a:prstClr val="black"/>
                </a:solidFill>
                <a:latin typeface="Verdana"/>
                <a:cs typeface="Verdana"/>
              </a:rPr>
              <a:t>gen</a:t>
            </a:r>
            <a:r>
              <a:rPr sz="2400" spc="104" baseline="-24305" dirty="0">
                <a:solidFill>
                  <a:prstClr val="black"/>
                </a:solidFill>
                <a:latin typeface="Verdana"/>
                <a:cs typeface="Verdana"/>
              </a:rPr>
              <a:t> </a:t>
            </a:r>
            <a:r>
              <a:rPr sz="2800" dirty="0">
                <a:solidFill>
                  <a:prstClr val="black"/>
                </a:solidFill>
                <a:latin typeface="Verdana"/>
                <a:cs typeface="Verdana"/>
              </a:rPr>
              <a:t>= </a:t>
            </a:r>
            <a:r>
              <a:rPr sz="2800" spc="-5" dirty="0">
                <a:solidFill>
                  <a:prstClr val="black"/>
                </a:solidFill>
                <a:latin typeface="Verdana"/>
                <a:cs typeface="Verdana"/>
              </a:rPr>
              <a:t>0),  </a:t>
            </a:r>
            <a:r>
              <a:rPr sz="2800" spc="-10" dirty="0">
                <a:solidFill>
                  <a:prstClr val="black"/>
                </a:solidFill>
                <a:latin typeface="Verdana"/>
                <a:cs typeface="Verdana"/>
              </a:rPr>
              <a:t>adiabatic </a:t>
            </a:r>
            <a:r>
              <a:rPr sz="2800" spc="-5" dirty="0">
                <a:solidFill>
                  <a:prstClr val="black"/>
                </a:solidFill>
                <a:latin typeface="Verdana"/>
                <a:cs typeface="Verdana"/>
              </a:rPr>
              <a:t>(Q </a:t>
            </a:r>
            <a:r>
              <a:rPr sz="2800" dirty="0">
                <a:solidFill>
                  <a:prstClr val="black"/>
                </a:solidFill>
                <a:latin typeface="Verdana"/>
                <a:cs typeface="Verdana"/>
              </a:rPr>
              <a:t>= </a:t>
            </a:r>
            <a:r>
              <a:rPr sz="2800" spc="-5" dirty="0">
                <a:solidFill>
                  <a:prstClr val="black"/>
                </a:solidFill>
                <a:latin typeface="Verdana"/>
                <a:cs typeface="Verdana"/>
              </a:rPr>
              <a:t>0) </a:t>
            </a:r>
            <a:r>
              <a:rPr sz="2800" spc="-10" dirty="0">
                <a:solidFill>
                  <a:prstClr val="black"/>
                </a:solidFill>
                <a:latin typeface="Verdana"/>
                <a:cs typeface="Verdana"/>
              </a:rPr>
              <a:t>process is </a:t>
            </a:r>
            <a:r>
              <a:rPr sz="2800" spc="-5" dirty="0">
                <a:solidFill>
                  <a:prstClr val="black"/>
                </a:solidFill>
                <a:latin typeface="Verdana"/>
                <a:cs typeface="Verdana"/>
              </a:rPr>
              <a:t>always  </a:t>
            </a:r>
            <a:r>
              <a:rPr sz="2800" spc="-10" dirty="0">
                <a:solidFill>
                  <a:prstClr val="black"/>
                </a:solidFill>
                <a:latin typeface="Verdana"/>
                <a:cs typeface="Verdana"/>
              </a:rPr>
              <a:t>isentropic </a:t>
            </a:r>
            <a:r>
              <a:rPr sz="2800" spc="-145" dirty="0">
                <a:solidFill>
                  <a:prstClr val="black"/>
                </a:solidFill>
                <a:latin typeface="Verdana"/>
                <a:cs typeface="Verdana"/>
              </a:rPr>
              <a:t>(S</a:t>
            </a:r>
            <a:r>
              <a:rPr sz="2400" spc="-217" baseline="-24305" dirty="0">
                <a:solidFill>
                  <a:prstClr val="black"/>
                </a:solidFill>
                <a:latin typeface="Verdana"/>
                <a:cs typeface="Verdana"/>
              </a:rPr>
              <a:t>1 </a:t>
            </a:r>
            <a:r>
              <a:rPr sz="2800" dirty="0">
                <a:solidFill>
                  <a:prstClr val="black"/>
                </a:solidFill>
                <a:latin typeface="Verdana"/>
                <a:cs typeface="Verdana"/>
              </a:rPr>
              <a:t>=</a:t>
            </a:r>
            <a:r>
              <a:rPr sz="2800" spc="-275" dirty="0">
                <a:solidFill>
                  <a:prstClr val="black"/>
                </a:solidFill>
                <a:latin typeface="Verdana"/>
                <a:cs typeface="Verdana"/>
              </a:rPr>
              <a:t> </a:t>
            </a:r>
            <a:r>
              <a:rPr sz="2800" spc="-145" dirty="0">
                <a:solidFill>
                  <a:prstClr val="black"/>
                </a:solidFill>
                <a:latin typeface="Verdana"/>
                <a:cs typeface="Verdana"/>
              </a:rPr>
              <a:t>S</a:t>
            </a:r>
            <a:r>
              <a:rPr sz="2400" spc="-217" baseline="-24305" dirty="0">
                <a:solidFill>
                  <a:prstClr val="black"/>
                </a:solidFill>
                <a:latin typeface="Verdana"/>
                <a:cs typeface="Verdana"/>
              </a:rPr>
              <a:t>2</a:t>
            </a:r>
            <a:r>
              <a:rPr sz="2800" spc="-145" dirty="0">
                <a:solidFill>
                  <a:prstClr val="black"/>
                </a:solidFill>
                <a:latin typeface="Verdana"/>
                <a:cs typeface="Verdana"/>
              </a:rPr>
              <a:t>)</a:t>
            </a:r>
            <a:endParaRPr sz="2800">
              <a:solidFill>
                <a:prstClr val="black"/>
              </a:solidFill>
              <a:latin typeface="Verdana"/>
              <a:cs typeface="Verdana"/>
            </a:endParaRPr>
          </a:p>
          <a:p>
            <a:pPr>
              <a:spcBef>
                <a:spcPts val="50"/>
              </a:spcBef>
              <a:buFont typeface="Verdana"/>
              <a:buChar char="•"/>
            </a:pPr>
            <a:endParaRPr sz="4100">
              <a:solidFill>
                <a:prstClr val="black"/>
              </a:solidFill>
              <a:latin typeface="Verdana"/>
              <a:cs typeface="Verdana"/>
            </a:endParaRPr>
          </a:p>
          <a:p>
            <a:pPr marL="393700" marR="43180" indent="-342900" algn="just">
              <a:lnSpc>
                <a:spcPct val="106800"/>
              </a:lnSpc>
              <a:buFontTx/>
              <a:buChar char="•"/>
              <a:tabLst>
                <a:tab pos="393700" algn="l"/>
              </a:tabLst>
            </a:pPr>
            <a:r>
              <a:rPr sz="2800" spc="-5" dirty="0">
                <a:solidFill>
                  <a:prstClr val="black"/>
                </a:solidFill>
                <a:latin typeface="Verdana"/>
                <a:cs typeface="Verdana"/>
              </a:rPr>
              <a:t>But, if the </a:t>
            </a:r>
            <a:r>
              <a:rPr sz="2800" spc="-10" dirty="0">
                <a:solidFill>
                  <a:prstClr val="black"/>
                </a:solidFill>
                <a:latin typeface="Verdana"/>
                <a:cs typeface="Verdana"/>
              </a:rPr>
              <a:t>process </a:t>
            </a:r>
            <a:r>
              <a:rPr sz="2800" spc="-5" dirty="0">
                <a:solidFill>
                  <a:prstClr val="black"/>
                </a:solidFill>
                <a:latin typeface="Verdana"/>
                <a:cs typeface="Verdana"/>
              </a:rPr>
              <a:t>is </a:t>
            </a:r>
            <a:r>
              <a:rPr sz="2800" spc="-10" dirty="0">
                <a:solidFill>
                  <a:prstClr val="black"/>
                </a:solidFill>
                <a:latin typeface="Verdana"/>
                <a:cs typeface="Verdana"/>
              </a:rPr>
              <a:t>merely isentropic  </a:t>
            </a:r>
            <a:r>
              <a:rPr sz="2800" spc="-5" dirty="0">
                <a:solidFill>
                  <a:prstClr val="black"/>
                </a:solidFill>
                <a:latin typeface="Verdana"/>
                <a:cs typeface="Verdana"/>
              </a:rPr>
              <a:t>with </a:t>
            </a:r>
            <a:r>
              <a:rPr sz="2800" spc="-215" dirty="0">
                <a:solidFill>
                  <a:prstClr val="black"/>
                </a:solidFill>
                <a:latin typeface="Verdana"/>
                <a:cs typeface="Verdana"/>
              </a:rPr>
              <a:t>S</a:t>
            </a:r>
            <a:r>
              <a:rPr sz="2400" spc="-322" baseline="-24305" dirty="0">
                <a:solidFill>
                  <a:prstClr val="black"/>
                </a:solidFill>
                <a:latin typeface="Verdana"/>
                <a:cs typeface="Verdana"/>
              </a:rPr>
              <a:t>1 </a:t>
            </a:r>
            <a:r>
              <a:rPr sz="2800" dirty="0">
                <a:solidFill>
                  <a:prstClr val="black"/>
                </a:solidFill>
                <a:latin typeface="Verdana"/>
                <a:cs typeface="Verdana"/>
              </a:rPr>
              <a:t>= </a:t>
            </a:r>
            <a:r>
              <a:rPr sz="2800" spc="-145" dirty="0">
                <a:solidFill>
                  <a:prstClr val="black"/>
                </a:solidFill>
                <a:latin typeface="Verdana"/>
                <a:cs typeface="Verdana"/>
              </a:rPr>
              <a:t>S</a:t>
            </a:r>
            <a:r>
              <a:rPr sz="2400" spc="-217" baseline="-24305" dirty="0">
                <a:solidFill>
                  <a:prstClr val="black"/>
                </a:solidFill>
                <a:latin typeface="Verdana"/>
                <a:cs typeface="Verdana"/>
              </a:rPr>
              <a:t>2</a:t>
            </a:r>
            <a:r>
              <a:rPr sz="2800" spc="-145" dirty="0">
                <a:solidFill>
                  <a:prstClr val="black"/>
                </a:solidFill>
                <a:latin typeface="Verdana"/>
                <a:cs typeface="Verdana"/>
              </a:rPr>
              <a:t>, </a:t>
            </a:r>
            <a:r>
              <a:rPr sz="2800" spc="-5" dirty="0">
                <a:solidFill>
                  <a:prstClr val="black"/>
                </a:solidFill>
                <a:latin typeface="Verdana"/>
                <a:cs typeface="Verdana"/>
              </a:rPr>
              <a:t>it may </a:t>
            </a:r>
            <a:r>
              <a:rPr sz="2800" spc="-10" dirty="0">
                <a:solidFill>
                  <a:prstClr val="black"/>
                </a:solidFill>
                <a:latin typeface="Verdana"/>
                <a:cs typeface="Verdana"/>
              </a:rPr>
              <a:t>not </a:t>
            </a:r>
            <a:r>
              <a:rPr sz="2800" spc="-5" dirty="0">
                <a:solidFill>
                  <a:prstClr val="black"/>
                </a:solidFill>
                <a:latin typeface="Verdana"/>
                <a:cs typeface="Verdana"/>
              </a:rPr>
              <a:t>be </a:t>
            </a:r>
            <a:r>
              <a:rPr sz="2800" dirty="0">
                <a:solidFill>
                  <a:prstClr val="black"/>
                </a:solidFill>
                <a:latin typeface="Verdana"/>
                <a:cs typeface="Verdana"/>
              </a:rPr>
              <a:t>a </a:t>
            </a:r>
            <a:r>
              <a:rPr sz="2800" spc="-10" dirty="0">
                <a:solidFill>
                  <a:prstClr val="black"/>
                </a:solidFill>
                <a:latin typeface="Verdana"/>
                <a:cs typeface="Verdana"/>
              </a:rPr>
              <a:t>reversible  adiabatic</a:t>
            </a:r>
            <a:r>
              <a:rPr sz="2800" spc="-20" dirty="0">
                <a:solidFill>
                  <a:prstClr val="black"/>
                </a:solidFill>
                <a:latin typeface="Verdana"/>
                <a:cs typeface="Verdana"/>
              </a:rPr>
              <a:t> </a:t>
            </a:r>
            <a:r>
              <a:rPr sz="2800" spc="-10" dirty="0">
                <a:solidFill>
                  <a:prstClr val="black"/>
                </a:solidFill>
                <a:latin typeface="Verdana"/>
                <a:cs typeface="Verdana"/>
              </a:rPr>
              <a:t>process.</a:t>
            </a:r>
            <a:endParaRPr sz="2800">
              <a:solidFill>
                <a:prstClr val="black"/>
              </a:solidFill>
              <a:latin typeface="Verdana"/>
              <a:cs typeface="Verdana"/>
            </a:endParaRPr>
          </a:p>
        </p:txBody>
      </p:sp>
      <p:sp>
        <p:nvSpPr>
          <p:cNvPr id="4" name="object 4"/>
          <p:cNvSpPr txBox="1"/>
          <p:nvPr/>
        </p:nvSpPr>
        <p:spPr>
          <a:xfrm>
            <a:off x="2059941" y="5586729"/>
            <a:ext cx="4906645" cy="452120"/>
          </a:xfrm>
          <a:prstGeom prst="rect">
            <a:avLst/>
          </a:prstGeom>
        </p:spPr>
        <p:txBody>
          <a:bodyPr vert="horz" wrap="square" lIns="0" tIns="12700" rIns="0" bIns="0" rtlCol="0">
            <a:spAutoFit/>
          </a:bodyPr>
          <a:lstStyle/>
          <a:p>
            <a:pPr marL="355600" indent="-342900">
              <a:spcBef>
                <a:spcPts val="100"/>
              </a:spcBef>
              <a:buFontTx/>
              <a:buChar char="•"/>
              <a:tabLst>
                <a:tab pos="355600" algn="l"/>
              </a:tabLst>
            </a:pPr>
            <a:r>
              <a:rPr sz="2800" spc="-5" dirty="0">
                <a:solidFill>
                  <a:prstClr val="black"/>
                </a:solidFill>
                <a:latin typeface="Verdana"/>
                <a:cs typeface="Verdana"/>
              </a:rPr>
              <a:t>For </a:t>
            </a:r>
            <a:r>
              <a:rPr sz="2800" spc="-10" dirty="0">
                <a:solidFill>
                  <a:prstClr val="black"/>
                </a:solidFill>
                <a:latin typeface="Verdana"/>
                <a:cs typeface="Verdana"/>
              </a:rPr>
              <a:t>example, if </a:t>
            </a:r>
            <a:r>
              <a:rPr sz="2800" dirty="0">
                <a:solidFill>
                  <a:prstClr val="black"/>
                </a:solidFill>
                <a:latin typeface="Verdana"/>
                <a:cs typeface="Verdana"/>
              </a:rPr>
              <a:t>Q </a:t>
            </a:r>
            <a:r>
              <a:rPr sz="2800" dirty="0">
                <a:solidFill>
                  <a:prstClr val="black"/>
                </a:solidFill>
                <a:latin typeface="Symbol"/>
                <a:cs typeface="Symbol"/>
              </a:rPr>
              <a:t></a:t>
            </a:r>
            <a:r>
              <a:rPr sz="2800" dirty="0">
                <a:solidFill>
                  <a:prstClr val="black"/>
                </a:solidFill>
                <a:latin typeface="Times New Roman"/>
                <a:cs typeface="Times New Roman"/>
              </a:rPr>
              <a:t> </a:t>
            </a:r>
            <a:r>
              <a:rPr sz="2800" dirty="0">
                <a:solidFill>
                  <a:prstClr val="black"/>
                </a:solidFill>
                <a:latin typeface="Verdana"/>
                <a:cs typeface="Verdana"/>
              </a:rPr>
              <a:t>0</a:t>
            </a:r>
            <a:r>
              <a:rPr sz="2800" spc="-475" dirty="0">
                <a:solidFill>
                  <a:prstClr val="black"/>
                </a:solidFill>
                <a:latin typeface="Verdana"/>
                <a:cs typeface="Verdana"/>
              </a:rPr>
              <a:t> </a:t>
            </a:r>
            <a:r>
              <a:rPr sz="2800" spc="-5" dirty="0">
                <a:solidFill>
                  <a:prstClr val="black"/>
                </a:solidFill>
                <a:latin typeface="Verdana"/>
                <a:cs typeface="Verdana"/>
              </a:rPr>
              <a:t>and</a:t>
            </a:r>
            <a:endParaRPr sz="2800">
              <a:solidFill>
                <a:prstClr val="black"/>
              </a:solidFill>
              <a:latin typeface="Verdana"/>
              <a:cs typeface="Verdana"/>
            </a:endParaRPr>
          </a:p>
        </p:txBody>
      </p:sp>
      <p:sp>
        <p:nvSpPr>
          <p:cNvPr id="5" name="object 5"/>
          <p:cNvSpPr/>
          <p:nvPr/>
        </p:nvSpPr>
        <p:spPr>
          <a:xfrm>
            <a:off x="7420609" y="5628640"/>
            <a:ext cx="430530" cy="0"/>
          </a:xfrm>
          <a:custGeom>
            <a:avLst/>
            <a:gdLst/>
            <a:ahLst/>
            <a:cxnLst/>
            <a:rect l="l" t="t" r="r" b="b"/>
            <a:pathLst>
              <a:path w="430529">
                <a:moveTo>
                  <a:pt x="0" y="0"/>
                </a:moveTo>
                <a:lnTo>
                  <a:pt x="430529" y="0"/>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6" name="object 6"/>
          <p:cNvSpPr/>
          <p:nvPr/>
        </p:nvSpPr>
        <p:spPr>
          <a:xfrm>
            <a:off x="7114540" y="5161280"/>
            <a:ext cx="0" cy="934719"/>
          </a:xfrm>
          <a:custGeom>
            <a:avLst/>
            <a:gdLst/>
            <a:ahLst/>
            <a:cxnLst/>
            <a:rect l="l" t="t" r="r" b="b"/>
            <a:pathLst>
              <a:path h="934720">
                <a:moveTo>
                  <a:pt x="0" y="0"/>
                </a:moveTo>
                <a:lnTo>
                  <a:pt x="0" y="934720"/>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7" name="object 7"/>
          <p:cNvSpPr/>
          <p:nvPr/>
        </p:nvSpPr>
        <p:spPr>
          <a:xfrm>
            <a:off x="8238490" y="5161280"/>
            <a:ext cx="0" cy="934719"/>
          </a:xfrm>
          <a:custGeom>
            <a:avLst/>
            <a:gdLst/>
            <a:ahLst/>
            <a:cxnLst/>
            <a:rect l="l" t="t" r="r" b="b"/>
            <a:pathLst>
              <a:path h="934720">
                <a:moveTo>
                  <a:pt x="0" y="0"/>
                </a:moveTo>
                <a:lnTo>
                  <a:pt x="0" y="934720"/>
                </a:lnTo>
              </a:path>
            </a:pathLst>
          </a:custGeom>
          <a:ln w="13970">
            <a:solidFill>
              <a:srgbClr val="000000"/>
            </a:solidFill>
          </a:ln>
        </p:spPr>
        <p:txBody>
          <a:bodyPr wrap="square" lIns="0" tIns="0" rIns="0" bIns="0" rtlCol="0"/>
          <a:lstStyle/>
          <a:p>
            <a:endParaRPr>
              <a:solidFill>
                <a:prstClr val="black"/>
              </a:solidFill>
              <a:latin typeface="Calibri"/>
            </a:endParaRPr>
          </a:p>
        </p:txBody>
      </p:sp>
      <p:sp>
        <p:nvSpPr>
          <p:cNvPr id="8" name="object 8"/>
          <p:cNvSpPr txBox="1"/>
          <p:nvPr/>
        </p:nvSpPr>
        <p:spPr>
          <a:xfrm>
            <a:off x="8341359" y="5453380"/>
            <a:ext cx="899794" cy="417195"/>
          </a:xfrm>
          <a:prstGeom prst="rect">
            <a:avLst/>
          </a:prstGeom>
        </p:spPr>
        <p:txBody>
          <a:bodyPr vert="horz" wrap="square" lIns="0" tIns="15240" rIns="0" bIns="0" rtlCol="0">
            <a:spAutoFit/>
          </a:bodyPr>
          <a:lstStyle/>
          <a:p>
            <a:pPr marL="38100">
              <a:spcBef>
                <a:spcPts val="120"/>
              </a:spcBef>
              <a:tabLst>
                <a:tab pos="391795" algn="l"/>
              </a:tabLst>
            </a:pPr>
            <a:r>
              <a:rPr sz="3825" spc="7" baseline="14161" dirty="0">
                <a:solidFill>
                  <a:prstClr val="black"/>
                </a:solidFill>
                <a:latin typeface="Symbol"/>
                <a:cs typeface="Symbol"/>
              </a:rPr>
              <a:t></a:t>
            </a:r>
            <a:r>
              <a:rPr sz="3825" spc="7" baseline="14161" dirty="0">
                <a:solidFill>
                  <a:prstClr val="black"/>
                </a:solidFill>
                <a:latin typeface="Times New Roman"/>
                <a:cs typeface="Times New Roman"/>
              </a:rPr>
              <a:t>	</a:t>
            </a:r>
            <a:r>
              <a:rPr sz="3825" spc="30" baseline="14161" dirty="0">
                <a:solidFill>
                  <a:prstClr val="black"/>
                </a:solidFill>
                <a:latin typeface="Times New Roman"/>
                <a:cs typeface="Times New Roman"/>
              </a:rPr>
              <a:t>S</a:t>
            </a:r>
            <a:r>
              <a:rPr sz="1500" spc="20" dirty="0">
                <a:solidFill>
                  <a:prstClr val="black"/>
                </a:solidFill>
                <a:latin typeface="Times New Roman"/>
                <a:cs typeface="Times New Roman"/>
              </a:rPr>
              <a:t>gen</a:t>
            </a:r>
            <a:endParaRPr sz="1500">
              <a:solidFill>
                <a:prstClr val="black"/>
              </a:solidFill>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59</a:t>
            </a:fld>
            <a:endParaRPr dirty="0">
              <a:solidFill>
                <a:prstClr val="black"/>
              </a:solidFill>
            </a:endParaRPr>
          </a:p>
        </p:txBody>
      </p:sp>
      <p:sp>
        <p:nvSpPr>
          <p:cNvPr id="9" name="object 9"/>
          <p:cNvSpPr txBox="1"/>
          <p:nvPr/>
        </p:nvSpPr>
        <p:spPr>
          <a:xfrm>
            <a:off x="7226300" y="5863590"/>
            <a:ext cx="120650" cy="243656"/>
          </a:xfrm>
          <a:prstGeom prst="rect">
            <a:avLst/>
          </a:prstGeom>
        </p:spPr>
        <p:txBody>
          <a:bodyPr vert="horz" wrap="square" lIns="0" tIns="12700" rIns="0" bIns="0" rtlCol="0">
            <a:spAutoFit/>
          </a:bodyPr>
          <a:lstStyle/>
          <a:p>
            <a:pPr marL="12700">
              <a:spcBef>
                <a:spcPts val="100"/>
              </a:spcBef>
            </a:pPr>
            <a:r>
              <a:rPr sz="1500" spc="-5" dirty="0">
                <a:solidFill>
                  <a:prstClr val="black"/>
                </a:solidFill>
                <a:latin typeface="Times New Roman"/>
                <a:cs typeface="Times New Roman"/>
              </a:rPr>
              <a:t>1</a:t>
            </a:r>
            <a:endParaRPr sz="1500">
              <a:solidFill>
                <a:prstClr val="black"/>
              </a:solidFill>
              <a:latin typeface="Times New Roman"/>
              <a:cs typeface="Times New Roman"/>
            </a:endParaRPr>
          </a:p>
        </p:txBody>
      </p:sp>
      <p:sp>
        <p:nvSpPr>
          <p:cNvPr id="10" name="object 10"/>
          <p:cNvSpPr txBox="1"/>
          <p:nvPr/>
        </p:nvSpPr>
        <p:spPr>
          <a:xfrm>
            <a:off x="7854951" y="5664201"/>
            <a:ext cx="360045" cy="417195"/>
          </a:xfrm>
          <a:prstGeom prst="rect">
            <a:avLst/>
          </a:prstGeom>
        </p:spPr>
        <p:txBody>
          <a:bodyPr vert="horz" wrap="square" lIns="0" tIns="15240" rIns="0" bIns="0" rtlCol="0">
            <a:spAutoFit/>
          </a:bodyPr>
          <a:lstStyle/>
          <a:p>
            <a:pPr marL="38100">
              <a:spcBef>
                <a:spcPts val="120"/>
              </a:spcBef>
            </a:pPr>
            <a:r>
              <a:rPr sz="2550" spc="80" dirty="0">
                <a:solidFill>
                  <a:prstClr val="black"/>
                </a:solidFill>
                <a:latin typeface="Symbol"/>
                <a:cs typeface="Symbol"/>
              </a:rPr>
              <a:t></a:t>
            </a:r>
            <a:r>
              <a:rPr sz="2250" spc="120" baseline="-11111" dirty="0">
                <a:solidFill>
                  <a:prstClr val="black"/>
                </a:solidFill>
                <a:latin typeface="Times New Roman"/>
                <a:cs typeface="Times New Roman"/>
              </a:rPr>
              <a:t>A</a:t>
            </a:r>
            <a:endParaRPr sz="2250" baseline="-11111">
              <a:solidFill>
                <a:prstClr val="black"/>
              </a:solidFill>
              <a:latin typeface="Times New Roman"/>
              <a:cs typeface="Times New Roman"/>
            </a:endParaRPr>
          </a:p>
        </p:txBody>
      </p:sp>
      <p:sp>
        <p:nvSpPr>
          <p:cNvPr id="11" name="object 11"/>
          <p:cNvSpPr txBox="1"/>
          <p:nvPr/>
        </p:nvSpPr>
        <p:spPr>
          <a:xfrm>
            <a:off x="7202171" y="5166360"/>
            <a:ext cx="854075" cy="417195"/>
          </a:xfrm>
          <a:prstGeom prst="rect">
            <a:avLst/>
          </a:prstGeom>
        </p:spPr>
        <p:txBody>
          <a:bodyPr vert="horz" wrap="square" lIns="0" tIns="15240" rIns="0" bIns="0" rtlCol="0">
            <a:spAutoFit/>
          </a:bodyPr>
          <a:lstStyle/>
          <a:p>
            <a:pPr marL="38100">
              <a:spcBef>
                <a:spcPts val="120"/>
              </a:spcBef>
            </a:pPr>
            <a:r>
              <a:rPr sz="2250" spc="-7" baseline="50000" dirty="0">
                <a:solidFill>
                  <a:prstClr val="black"/>
                </a:solidFill>
                <a:latin typeface="Times New Roman"/>
                <a:cs typeface="Times New Roman"/>
              </a:rPr>
              <a:t>2 </a:t>
            </a:r>
            <a:r>
              <a:rPr sz="2550" spc="-5" dirty="0">
                <a:solidFill>
                  <a:prstClr val="black"/>
                </a:solidFill>
                <a:latin typeface="Symbol"/>
                <a:cs typeface="Symbol"/>
              </a:rPr>
              <a:t></a:t>
            </a:r>
            <a:r>
              <a:rPr sz="2550" spc="-5" dirty="0">
                <a:solidFill>
                  <a:prstClr val="black"/>
                </a:solidFill>
                <a:latin typeface="Times New Roman"/>
                <a:cs typeface="Times New Roman"/>
              </a:rPr>
              <a:t>Q</a:t>
            </a:r>
            <a:r>
              <a:rPr sz="2550" spc="-165" dirty="0">
                <a:solidFill>
                  <a:prstClr val="black"/>
                </a:solidFill>
                <a:latin typeface="Times New Roman"/>
                <a:cs typeface="Times New Roman"/>
              </a:rPr>
              <a:t> </a:t>
            </a:r>
            <a:r>
              <a:rPr sz="3825" spc="7" baseline="-5446" dirty="0">
                <a:solidFill>
                  <a:prstClr val="black"/>
                </a:solidFill>
                <a:latin typeface="Symbol"/>
                <a:cs typeface="Symbol"/>
              </a:rPr>
              <a:t></a:t>
            </a:r>
            <a:endParaRPr sz="3825" baseline="-5446">
              <a:solidFill>
                <a:prstClr val="black"/>
              </a:solidFill>
              <a:latin typeface="Symbol"/>
              <a:cs typeface="Symbol"/>
            </a:endParaRPr>
          </a:p>
        </p:txBody>
      </p:sp>
      <p:sp>
        <p:nvSpPr>
          <p:cNvPr id="12" name="object 12"/>
          <p:cNvSpPr txBox="1"/>
          <p:nvPr/>
        </p:nvSpPr>
        <p:spPr>
          <a:xfrm>
            <a:off x="7180580" y="5245101"/>
            <a:ext cx="875665" cy="614045"/>
          </a:xfrm>
          <a:prstGeom prst="rect">
            <a:avLst/>
          </a:prstGeom>
        </p:spPr>
        <p:txBody>
          <a:bodyPr vert="horz" wrap="square" lIns="0" tIns="13970" rIns="0" bIns="0" rtlCol="0">
            <a:spAutoFit/>
          </a:bodyPr>
          <a:lstStyle/>
          <a:p>
            <a:pPr marL="38100">
              <a:spcBef>
                <a:spcPts val="110"/>
              </a:spcBef>
              <a:tabLst>
                <a:tab pos="711835" algn="l"/>
              </a:tabLst>
            </a:pPr>
            <a:r>
              <a:rPr sz="5775" spc="-7" baseline="-9379" dirty="0">
                <a:solidFill>
                  <a:prstClr val="black"/>
                </a:solidFill>
                <a:latin typeface="Symbol"/>
                <a:cs typeface="Symbol"/>
              </a:rPr>
              <a:t></a:t>
            </a:r>
            <a:r>
              <a:rPr sz="5775" spc="682" baseline="-9379" dirty="0">
                <a:solidFill>
                  <a:prstClr val="black"/>
                </a:solidFill>
                <a:latin typeface="Times New Roman"/>
                <a:cs typeface="Times New Roman"/>
              </a:rPr>
              <a:t> </a:t>
            </a:r>
            <a:r>
              <a:rPr sz="3825" spc="7" baseline="-37037" dirty="0">
                <a:solidFill>
                  <a:prstClr val="black"/>
                </a:solidFill>
                <a:latin typeface="Times New Roman"/>
                <a:cs typeface="Times New Roman"/>
              </a:rPr>
              <a:t>T	</a:t>
            </a:r>
            <a:r>
              <a:rPr sz="2550" spc="5" dirty="0">
                <a:solidFill>
                  <a:prstClr val="black"/>
                </a:solidFill>
                <a:latin typeface="Symbol"/>
                <a:cs typeface="Symbol"/>
              </a:rPr>
              <a:t></a:t>
            </a:r>
            <a:endParaRPr sz="2550">
              <a:solidFill>
                <a:prstClr val="black"/>
              </a:solidFill>
              <a:latin typeface="Symbol"/>
              <a:cs typeface="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5387" y="455117"/>
            <a:ext cx="6412230" cy="514350"/>
          </a:xfrm>
          <a:prstGeom prst="rect">
            <a:avLst/>
          </a:prstGeom>
        </p:spPr>
        <p:txBody>
          <a:bodyPr vert="horz" wrap="square" lIns="0" tIns="13335" rIns="0" bIns="0" rtlCol="0">
            <a:spAutoFit/>
          </a:bodyPr>
          <a:lstStyle/>
          <a:p>
            <a:pPr marL="12700">
              <a:spcBef>
                <a:spcPts val="105"/>
              </a:spcBef>
            </a:pPr>
            <a:r>
              <a:rPr i="1" dirty="0">
                <a:latin typeface="Arial"/>
                <a:cs typeface="Arial"/>
              </a:rPr>
              <a:t>THERMODYNAMIC</a:t>
            </a:r>
            <a:r>
              <a:rPr i="1" spc="-85" dirty="0">
                <a:latin typeface="Arial"/>
                <a:cs typeface="Arial"/>
              </a:rPr>
              <a:t> </a:t>
            </a:r>
            <a:r>
              <a:rPr i="1" spc="-5" dirty="0">
                <a:latin typeface="Arial"/>
                <a:cs typeface="Arial"/>
              </a:rPr>
              <a:t>PROPERTIES</a:t>
            </a:r>
          </a:p>
        </p:txBody>
      </p:sp>
      <p:sp>
        <p:nvSpPr>
          <p:cNvPr id="3" name="object 3"/>
          <p:cNvSpPr txBox="1"/>
          <p:nvPr/>
        </p:nvSpPr>
        <p:spPr>
          <a:xfrm>
            <a:off x="2215387" y="1564895"/>
            <a:ext cx="7997190" cy="4096385"/>
          </a:xfrm>
          <a:prstGeom prst="rect">
            <a:avLst/>
          </a:prstGeom>
        </p:spPr>
        <p:txBody>
          <a:bodyPr vert="horz" wrap="square" lIns="0" tIns="63500" rIns="0" bIns="0" rtlCol="0">
            <a:spAutoFit/>
          </a:bodyPr>
          <a:lstStyle/>
          <a:p>
            <a:pPr marL="332740" marR="5080" lvl="0" indent="-320040" algn="l" defTabSz="914400" rtl="0" eaLnBrk="1" fontAlgn="auto" latinLnBrk="0" hangingPunct="1">
              <a:lnSpc>
                <a:spcPts val="3130"/>
              </a:lnSpc>
              <a:spcBef>
                <a:spcPts val="500"/>
              </a:spcBef>
              <a:spcAft>
                <a:spcPts val="0"/>
              </a:spcAft>
              <a:buClr>
                <a:srgbClr val="DD8046"/>
              </a:buClr>
              <a:buSzPct val="60344"/>
              <a:buFont typeface="Wingdings"/>
              <a:buChar char=""/>
              <a:tabLst>
                <a:tab pos="332740" algn="l"/>
                <a:tab pos="2967990" algn="l"/>
                <a:tab pos="4697730" algn="l"/>
                <a:tab pos="5401945" algn="l"/>
                <a:tab pos="5787390" algn="l"/>
                <a:tab pos="7723505" algn="l"/>
              </a:tabLst>
              <a:defRPr/>
            </a:pPr>
            <a:r>
              <a:rPr kumimoji="0" sz="2900" b="1" i="0" u="none" strike="noStrike" kern="1200" cap="none" spc="-5" normalizeH="0" baseline="0" noProof="0" dirty="0">
                <a:ln>
                  <a:noFill/>
                </a:ln>
                <a:solidFill>
                  <a:prstClr val="black"/>
                </a:solidFill>
                <a:effectLst/>
                <a:uLnTx/>
                <a:uFillTx/>
                <a:latin typeface="Carlito"/>
                <a:ea typeface="+mn-ea"/>
                <a:cs typeface="Carlito"/>
              </a:rPr>
              <a:t>Therm</a:t>
            </a:r>
            <a:r>
              <a:rPr kumimoji="0" sz="2900" b="1" i="0" u="none" strike="noStrike" kern="1200" cap="none" spc="-15" normalizeH="0" baseline="0" noProof="0" dirty="0">
                <a:ln>
                  <a:noFill/>
                </a:ln>
                <a:solidFill>
                  <a:prstClr val="black"/>
                </a:solidFill>
                <a:effectLst/>
                <a:uLnTx/>
                <a:uFillTx/>
                <a:latin typeface="Carlito"/>
                <a:ea typeface="+mn-ea"/>
                <a:cs typeface="Carlito"/>
              </a:rPr>
              <a:t>od</a:t>
            </a:r>
            <a:r>
              <a:rPr kumimoji="0" sz="2900" b="1" i="0" u="none" strike="noStrike" kern="1200" cap="none" spc="0" normalizeH="0" baseline="0" noProof="0" dirty="0">
                <a:ln>
                  <a:noFill/>
                </a:ln>
                <a:solidFill>
                  <a:prstClr val="black"/>
                </a:solidFill>
                <a:effectLst/>
                <a:uLnTx/>
                <a:uFillTx/>
                <a:latin typeface="Carlito"/>
                <a:ea typeface="+mn-ea"/>
                <a:cs typeface="Carlito"/>
              </a:rPr>
              <a:t>ynamic	</a:t>
            </a:r>
            <a:r>
              <a:rPr kumimoji="0" sz="2900" b="1" i="0" u="none" strike="noStrike" kern="1200" cap="none" spc="-10" normalizeH="0" baseline="0" noProof="0" dirty="0">
                <a:ln>
                  <a:noFill/>
                </a:ln>
                <a:solidFill>
                  <a:prstClr val="black"/>
                </a:solidFill>
                <a:effectLst/>
                <a:uLnTx/>
                <a:uFillTx/>
                <a:latin typeface="Carlito"/>
                <a:ea typeface="+mn-ea"/>
                <a:cs typeface="Carlito"/>
              </a:rPr>
              <a:t>P</a:t>
            </a:r>
            <a:r>
              <a:rPr kumimoji="0" sz="2900" b="1" i="0" u="none" strike="noStrike" kern="1200" cap="none" spc="-40" normalizeH="0" baseline="0" noProof="0" dirty="0">
                <a:ln>
                  <a:noFill/>
                </a:ln>
                <a:solidFill>
                  <a:prstClr val="black"/>
                </a:solidFill>
                <a:effectLst/>
                <a:uLnTx/>
                <a:uFillTx/>
                <a:latin typeface="Carlito"/>
                <a:ea typeface="+mn-ea"/>
                <a:cs typeface="Carlito"/>
              </a:rPr>
              <a:t>r</a:t>
            </a:r>
            <a:r>
              <a:rPr kumimoji="0" sz="2900" b="1" i="0" u="none" strike="noStrike" kern="1200" cap="none" spc="0" normalizeH="0" baseline="0" noProof="0" dirty="0">
                <a:ln>
                  <a:noFill/>
                </a:ln>
                <a:solidFill>
                  <a:prstClr val="black"/>
                </a:solidFill>
                <a:effectLst/>
                <a:uLnTx/>
                <a:uFillTx/>
                <a:latin typeface="Carlito"/>
                <a:ea typeface="+mn-ea"/>
                <a:cs typeface="Carlito"/>
              </a:rPr>
              <a:t>op</a:t>
            </a:r>
            <a:r>
              <a:rPr kumimoji="0" sz="2900" b="1" i="0" u="none" strike="noStrike" kern="1200" cap="none" spc="-15" normalizeH="0" baseline="0" noProof="0" dirty="0">
                <a:ln>
                  <a:noFill/>
                </a:ln>
                <a:solidFill>
                  <a:prstClr val="black"/>
                </a:solidFill>
                <a:effectLst/>
                <a:uLnTx/>
                <a:uFillTx/>
                <a:latin typeface="Carlito"/>
                <a:ea typeface="+mn-ea"/>
                <a:cs typeface="Carlito"/>
              </a:rPr>
              <a:t>er</a:t>
            </a:r>
            <a:r>
              <a:rPr kumimoji="0" sz="2900" b="1" i="0" u="none" strike="noStrike" kern="1200" cap="none" spc="0" normalizeH="0" baseline="0" noProof="0" dirty="0">
                <a:ln>
                  <a:noFill/>
                </a:ln>
                <a:solidFill>
                  <a:prstClr val="black"/>
                </a:solidFill>
                <a:effectLst/>
                <a:uLnTx/>
                <a:uFillTx/>
                <a:latin typeface="Carlito"/>
                <a:ea typeface="+mn-ea"/>
                <a:cs typeface="Carlito"/>
              </a:rPr>
              <a:t>ties	</a:t>
            </a:r>
            <a:r>
              <a:rPr kumimoji="0" sz="2900" b="1" i="0" u="none" strike="noStrike" kern="1200" cap="none" spc="-170" normalizeH="0" baseline="0" noProof="0" dirty="0">
                <a:ln>
                  <a:noFill/>
                </a:ln>
                <a:solidFill>
                  <a:prstClr val="black"/>
                </a:solidFill>
                <a:effectLst/>
                <a:uLnTx/>
                <a:uFillTx/>
                <a:latin typeface="Arial"/>
                <a:ea typeface="+mn-ea"/>
                <a:cs typeface="Arial"/>
              </a:rPr>
              <a:t>–</a:t>
            </a:r>
            <a:r>
              <a:rPr kumimoji="0" sz="2900" b="1" i="0" u="none" strike="noStrike" kern="1200" cap="none" spc="360" normalizeH="0" baseline="0" noProof="0" dirty="0">
                <a:ln>
                  <a:noFill/>
                </a:ln>
                <a:solidFill>
                  <a:prstClr val="black"/>
                </a:solidFill>
                <a:effectLst/>
                <a:uLnTx/>
                <a:uFillTx/>
                <a:latin typeface="Arial"/>
                <a:ea typeface="+mn-ea"/>
                <a:cs typeface="Arial"/>
              </a:rPr>
              <a:t> </a:t>
            </a:r>
            <a:r>
              <a:rPr kumimoji="0" sz="2900" b="1" i="0" u="none" strike="noStrike" kern="1200" cap="none" spc="-10" normalizeH="0" baseline="0" noProof="0" dirty="0">
                <a:ln>
                  <a:noFill/>
                </a:ln>
                <a:solidFill>
                  <a:prstClr val="black"/>
                </a:solidFill>
                <a:effectLst/>
                <a:uLnTx/>
                <a:uFillTx/>
                <a:latin typeface="Carlito"/>
                <a:ea typeface="+mn-ea"/>
                <a:cs typeface="Carlito"/>
              </a:rPr>
              <a:t>I</a:t>
            </a:r>
            <a:r>
              <a:rPr kumimoji="0" sz="2900" b="1" i="0" u="none" strike="noStrike" kern="1200" cap="none" spc="0" normalizeH="0" baseline="0" noProof="0" dirty="0">
                <a:ln>
                  <a:noFill/>
                </a:ln>
                <a:solidFill>
                  <a:prstClr val="black"/>
                </a:solidFill>
                <a:effectLst/>
                <a:uLnTx/>
                <a:uFillTx/>
                <a:latin typeface="Carlito"/>
                <a:ea typeface="+mn-ea"/>
                <a:cs typeface="Carlito"/>
              </a:rPr>
              <a:t>t	</a:t>
            </a:r>
            <a:r>
              <a:rPr kumimoji="0" sz="2900" b="1" i="0" u="none" strike="noStrike" kern="1200" cap="none" spc="-10" normalizeH="0" baseline="0" noProof="0" dirty="0">
                <a:ln>
                  <a:noFill/>
                </a:ln>
                <a:solidFill>
                  <a:prstClr val="black"/>
                </a:solidFill>
                <a:effectLst/>
                <a:uLnTx/>
                <a:uFillTx/>
                <a:latin typeface="Carlito"/>
                <a:ea typeface="+mn-ea"/>
                <a:cs typeface="Carlito"/>
              </a:rPr>
              <a:t>i</a:t>
            </a:r>
            <a:r>
              <a:rPr kumimoji="0" sz="2900" b="1" i="0" u="none" strike="noStrike" kern="1200" cap="none" spc="0" normalizeH="0" baseline="0" noProof="0" dirty="0">
                <a:ln>
                  <a:noFill/>
                </a:ln>
                <a:solidFill>
                  <a:prstClr val="black"/>
                </a:solidFill>
                <a:effectLst/>
                <a:uLnTx/>
                <a:uFillTx/>
                <a:latin typeface="Carlito"/>
                <a:ea typeface="+mn-ea"/>
                <a:cs typeface="Carlito"/>
              </a:rPr>
              <a:t>s	</a:t>
            </a:r>
            <a:r>
              <a:rPr kumimoji="0" sz="2900" b="1" i="0" u="none" strike="noStrike" kern="1200" cap="none" spc="-15" normalizeH="0" baseline="0" noProof="0" dirty="0">
                <a:ln>
                  <a:noFill/>
                </a:ln>
                <a:solidFill>
                  <a:prstClr val="black"/>
                </a:solidFill>
                <a:effectLst/>
                <a:uLnTx/>
                <a:uFillTx/>
                <a:latin typeface="Carlito"/>
                <a:ea typeface="+mn-ea"/>
                <a:cs typeface="Carlito"/>
              </a:rPr>
              <a:t>m</a:t>
            </a:r>
            <a:r>
              <a:rPr kumimoji="0" sz="2900" b="1" i="0" u="none" strike="noStrike" kern="1200" cap="none" spc="-5" normalizeH="0" baseline="0" noProof="0" dirty="0">
                <a:ln>
                  <a:noFill/>
                </a:ln>
                <a:solidFill>
                  <a:prstClr val="black"/>
                </a:solidFill>
                <a:effectLst/>
                <a:uLnTx/>
                <a:uFillTx/>
                <a:latin typeface="Carlito"/>
                <a:ea typeface="+mn-ea"/>
                <a:cs typeface="Carlito"/>
              </a:rPr>
              <a:t>easu</a:t>
            </a:r>
            <a:r>
              <a:rPr kumimoji="0" sz="2900" b="1" i="0" u="none" strike="noStrike" kern="1200" cap="none" spc="-60" normalizeH="0" baseline="0" noProof="0" dirty="0">
                <a:ln>
                  <a:noFill/>
                </a:ln>
                <a:solidFill>
                  <a:prstClr val="black"/>
                </a:solidFill>
                <a:effectLst/>
                <a:uLnTx/>
                <a:uFillTx/>
                <a:latin typeface="Carlito"/>
                <a:ea typeface="+mn-ea"/>
                <a:cs typeface="Carlito"/>
              </a:rPr>
              <a:t>r</a:t>
            </a:r>
            <a:r>
              <a:rPr kumimoji="0" sz="2900" b="1" i="0" u="none" strike="noStrike" kern="1200" cap="none" spc="0" normalizeH="0" baseline="0" noProof="0" dirty="0">
                <a:ln>
                  <a:noFill/>
                </a:ln>
                <a:solidFill>
                  <a:prstClr val="black"/>
                </a:solidFill>
                <a:effectLst/>
                <a:uLnTx/>
                <a:uFillTx/>
                <a:latin typeface="Carlito"/>
                <a:ea typeface="+mn-ea"/>
                <a:cs typeface="Carlito"/>
              </a:rPr>
              <a:t>ab</a:t>
            </a:r>
            <a:r>
              <a:rPr kumimoji="0" sz="2900" b="1" i="0" u="none" strike="noStrike" kern="1200" cap="none" spc="-15" normalizeH="0" baseline="0" noProof="0" dirty="0">
                <a:ln>
                  <a:noFill/>
                </a:ln>
                <a:solidFill>
                  <a:prstClr val="black"/>
                </a:solidFill>
                <a:effectLst/>
                <a:uLnTx/>
                <a:uFillTx/>
                <a:latin typeface="Carlito"/>
                <a:ea typeface="+mn-ea"/>
                <a:cs typeface="Carlito"/>
              </a:rPr>
              <a:t>l</a:t>
            </a:r>
            <a:r>
              <a:rPr kumimoji="0" sz="2900" b="1" i="0" u="none" strike="noStrike" kern="1200" cap="none" spc="0" normalizeH="0" baseline="0" noProof="0" dirty="0">
                <a:ln>
                  <a:noFill/>
                </a:ln>
                <a:solidFill>
                  <a:prstClr val="black"/>
                </a:solidFill>
                <a:effectLst/>
                <a:uLnTx/>
                <a:uFillTx/>
                <a:latin typeface="Carlito"/>
                <a:ea typeface="+mn-ea"/>
                <a:cs typeface="Carlito"/>
              </a:rPr>
              <a:t>e	&amp;  </a:t>
            </a:r>
            <a:r>
              <a:rPr kumimoji="0" sz="2900" b="1" i="0" u="none" strike="noStrike" kern="1200" cap="none" spc="-5" normalizeH="0" baseline="0" noProof="0" dirty="0">
                <a:ln>
                  <a:noFill/>
                </a:ln>
                <a:solidFill>
                  <a:prstClr val="black"/>
                </a:solidFill>
                <a:effectLst/>
                <a:uLnTx/>
                <a:uFillTx/>
                <a:latin typeface="Carlito"/>
                <a:ea typeface="+mn-ea"/>
                <a:cs typeface="Carlito"/>
              </a:rPr>
              <a:t>Observable </a:t>
            </a:r>
            <a:r>
              <a:rPr kumimoji="0" sz="2900" b="1" i="0" u="none" strike="noStrike" kern="1200" cap="none" spc="-15" normalizeH="0" baseline="0" noProof="0" dirty="0">
                <a:ln>
                  <a:noFill/>
                </a:ln>
                <a:solidFill>
                  <a:prstClr val="black"/>
                </a:solidFill>
                <a:effectLst/>
                <a:uLnTx/>
                <a:uFillTx/>
                <a:latin typeface="Carlito"/>
                <a:ea typeface="+mn-ea"/>
                <a:cs typeface="Carlito"/>
              </a:rPr>
              <a:t>characteristics </a:t>
            </a:r>
            <a:r>
              <a:rPr kumimoji="0" sz="2900" b="1" i="0" u="none" strike="noStrike" kern="1200" cap="none" spc="0" normalizeH="0" baseline="0" noProof="0" dirty="0">
                <a:ln>
                  <a:noFill/>
                </a:ln>
                <a:solidFill>
                  <a:prstClr val="black"/>
                </a:solidFill>
                <a:effectLst/>
                <a:uLnTx/>
                <a:uFillTx/>
                <a:latin typeface="Carlito"/>
                <a:ea typeface="+mn-ea"/>
                <a:cs typeface="Carlito"/>
              </a:rPr>
              <a:t>of the</a:t>
            </a:r>
            <a:r>
              <a:rPr kumimoji="0" sz="2900" b="1" i="0" u="none" strike="noStrike" kern="1200" cap="none" spc="-70" normalizeH="0" baseline="0" noProof="0" dirty="0">
                <a:ln>
                  <a:noFill/>
                </a:ln>
                <a:solidFill>
                  <a:prstClr val="black"/>
                </a:solidFill>
                <a:effectLst/>
                <a:uLnTx/>
                <a:uFillTx/>
                <a:latin typeface="Carlito"/>
                <a:ea typeface="+mn-ea"/>
                <a:cs typeface="Carlito"/>
              </a:rPr>
              <a:t> </a:t>
            </a:r>
            <a:r>
              <a:rPr kumimoji="0" sz="2900" b="1" i="0" u="none" strike="noStrike" kern="1200" cap="none" spc="-20" normalizeH="0" baseline="0" noProof="0" dirty="0">
                <a:ln>
                  <a:noFill/>
                </a:ln>
                <a:solidFill>
                  <a:prstClr val="black"/>
                </a:solidFill>
                <a:effectLst/>
                <a:uLnTx/>
                <a:uFillTx/>
                <a:latin typeface="Carlito"/>
                <a:ea typeface="+mn-ea"/>
                <a:cs typeface="Carlito"/>
              </a:rPr>
              <a:t>system.</a:t>
            </a:r>
            <a:endParaRPr kumimoji="0" sz="29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25"/>
              </a:spcBef>
              <a:spcAft>
                <a:spcPts val="0"/>
              </a:spcAft>
              <a:buClr>
                <a:srgbClr val="DD8046"/>
              </a:buClr>
              <a:buSzTx/>
              <a:buFont typeface="Wingdings"/>
              <a:buChar char=""/>
              <a:tabLst/>
              <a:defRPr/>
            </a:pPr>
            <a:endParaRPr kumimoji="0" sz="3700" b="0" i="0" u="none" strike="noStrike" kern="1200" cap="none" spc="0" normalizeH="0" baseline="0" noProof="0">
              <a:ln>
                <a:noFill/>
              </a:ln>
              <a:solidFill>
                <a:prstClr val="black"/>
              </a:solidFill>
              <a:effectLst/>
              <a:uLnTx/>
              <a:uFillTx/>
              <a:latin typeface="Carlito"/>
              <a:ea typeface="+mn-ea"/>
              <a:cs typeface="Carlito"/>
            </a:endParaRPr>
          </a:p>
          <a:p>
            <a:pPr marL="332740" marR="5080" lvl="0" indent="-320040" algn="l" defTabSz="914400" rtl="0" eaLnBrk="1" fontAlgn="auto" latinLnBrk="0" hangingPunct="1">
              <a:lnSpc>
                <a:spcPts val="3130"/>
              </a:lnSpc>
              <a:spcBef>
                <a:spcPts val="0"/>
              </a:spcBef>
              <a:spcAft>
                <a:spcPts val="0"/>
              </a:spcAft>
              <a:buClr>
                <a:srgbClr val="DD8046"/>
              </a:buClr>
              <a:buSzPct val="60344"/>
              <a:buFont typeface="Wingdings"/>
              <a:buChar char=""/>
              <a:tabLst>
                <a:tab pos="332740" algn="l"/>
                <a:tab pos="2431415" algn="l"/>
                <a:tab pos="3898900" algn="l"/>
                <a:tab pos="4568190" algn="l"/>
                <a:tab pos="6330315" algn="l"/>
                <a:tab pos="6918959" algn="l"/>
              </a:tabLst>
              <a:defRPr/>
            </a:pPr>
            <a:r>
              <a:rPr kumimoji="0" sz="2900" b="1" i="0" u="none" strike="noStrike" kern="1200" cap="none" spc="0" normalizeH="0" baseline="0" noProof="0" dirty="0">
                <a:ln>
                  <a:noFill/>
                </a:ln>
                <a:solidFill>
                  <a:prstClr val="black"/>
                </a:solidFill>
                <a:effectLst/>
                <a:uLnTx/>
                <a:uFillTx/>
                <a:latin typeface="Carlito"/>
                <a:ea typeface="+mn-ea"/>
                <a:cs typeface="Carlito"/>
              </a:rPr>
              <a:t>Ex</a:t>
            </a:r>
            <a:r>
              <a:rPr kumimoji="0" sz="2900" b="1" i="0" u="none" strike="noStrike" kern="1200" cap="none" spc="-40" normalizeH="0" baseline="0" noProof="0" dirty="0">
                <a:ln>
                  <a:noFill/>
                </a:ln>
                <a:solidFill>
                  <a:prstClr val="black"/>
                </a:solidFill>
                <a:effectLst/>
                <a:uLnTx/>
                <a:uFillTx/>
                <a:latin typeface="Carlito"/>
                <a:ea typeface="+mn-ea"/>
                <a:cs typeface="Carlito"/>
              </a:rPr>
              <a:t>t</a:t>
            </a:r>
            <a:r>
              <a:rPr kumimoji="0" sz="2900" b="1" i="0" u="none" strike="noStrike" kern="1200" cap="none" spc="-5" normalizeH="0" baseline="0" noProof="0" dirty="0">
                <a:ln>
                  <a:noFill/>
                </a:ln>
                <a:solidFill>
                  <a:prstClr val="black"/>
                </a:solidFill>
                <a:effectLst/>
                <a:uLnTx/>
                <a:uFillTx/>
                <a:latin typeface="Carlito"/>
                <a:ea typeface="+mn-ea"/>
                <a:cs typeface="Carlito"/>
              </a:rPr>
              <a:t>ens</a:t>
            </a:r>
            <a:r>
              <a:rPr kumimoji="0" sz="2900" b="1" i="0" u="none" strike="noStrike" kern="1200" cap="none" spc="-10" normalizeH="0" baseline="0" noProof="0" dirty="0">
                <a:ln>
                  <a:noFill/>
                </a:ln>
                <a:solidFill>
                  <a:prstClr val="black"/>
                </a:solidFill>
                <a:effectLst/>
                <a:uLnTx/>
                <a:uFillTx/>
                <a:latin typeface="Carlito"/>
                <a:ea typeface="+mn-ea"/>
                <a:cs typeface="Carlito"/>
              </a:rPr>
              <a:t>i</a:t>
            </a:r>
            <a:r>
              <a:rPr kumimoji="0" sz="2900" b="1" i="0" u="none" strike="noStrike" kern="1200" cap="none" spc="-20" normalizeH="0" baseline="0" noProof="0" dirty="0">
                <a:ln>
                  <a:noFill/>
                </a:ln>
                <a:solidFill>
                  <a:prstClr val="black"/>
                </a:solidFill>
                <a:effectLst/>
                <a:uLnTx/>
                <a:uFillTx/>
                <a:latin typeface="Carlito"/>
                <a:ea typeface="+mn-ea"/>
                <a:cs typeface="Carlito"/>
              </a:rPr>
              <a:t>v</a:t>
            </a:r>
            <a:r>
              <a:rPr kumimoji="0" sz="2900" b="1" i="0" u="none" strike="noStrike" kern="1200" cap="none" spc="5" normalizeH="0" baseline="0" noProof="0" dirty="0">
                <a:ln>
                  <a:noFill/>
                </a:ln>
                <a:solidFill>
                  <a:prstClr val="black"/>
                </a:solidFill>
                <a:effectLst/>
                <a:uLnTx/>
                <a:uFillTx/>
                <a:latin typeface="Carlito"/>
                <a:ea typeface="+mn-ea"/>
                <a:cs typeface="Carlito"/>
              </a:rPr>
              <a:t>e</a:t>
            </a:r>
            <a:r>
              <a:rPr kumimoji="0" sz="2900" b="1" i="0" u="none" strike="noStrike" kern="1200" cap="none" spc="0" normalizeH="0" baseline="0" noProof="0" dirty="0">
                <a:ln>
                  <a:noFill/>
                </a:ln>
                <a:solidFill>
                  <a:prstClr val="black"/>
                </a:solidFill>
                <a:effectLst/>
                <a:uLnTx/>
                <a:uFillTx/>
                <a:latin typeface="Carlito"/>
                <a:ea typeface="+mn-ea"/>
                <a:cs typeface="Carlito"/>
              </a:rPr>
              <a:t>:	</a:t>
            </a:r>
            <a:r>
              <a:rPr kumimoji="0" sz="2900" b="1" i="0" u="none" strike="noStrike" kern="1200" cap="none" spc="-5" normalizeH="0" baseline="0" noProof="0" dirty="0">
                <a:ln>
                  <a:noFill/>
                </a:ln>
                <a:solidFill>
                  <a:prstClr val="black"/>
                </a:solidFill>
                <a:effectLst/>
                <a:uLnTx/>
                <a:uFillTx/>
                <a:latin typeface="Carlito"/>
                <a:ea typeface="+mn-ea"/>
                <a:cs typeface="Carlito"/>
              </a:rPr>
              <a:t>De</a:t>
            </a:r>
            <a:r>
              <a:rPr kumimoji="0" sz="2900" b="1" i="0" u="none" strike="noStrike" kern="1200" cap="none" spc="-20" normalizeH="0" baseline="0" noProof="0" dirty="0">
                <a:ln>
                  <a:noFill/>
                </a:ln>
                <a:solidFill>
                  <a:prstClr val="black"/>
                </a:solidFill>
                <a:effectLst/>
                <a:uLnTx/>
                <a:uFillTx/>
                <a:latin typeface="Carlito"/>
                <a:ea typeface="+mn-ea"/>
                <a:cs typeface="Carlito"/>
              </a:rPr>
              <a:t>p</a:t>
            </a:r>
            <a:r>
              <a:rPr kumimoji="0" sz="2900" b="1" i="0" u="none" strike="noStrike" kern="1200" cap="none" spc="-5" normalizeH="0" baseline="0" noProof="0" dirty="0">
                <a:ln>
                  <a:noFill/>
                </a:ln>
                <a:solidFill>
                  <a:prstClr val="black"/>
                </a:solidFill>
                <a:effectLst/>
                <a:uLnTx/>
                <a:uFillTx/>
                <a:latin typeface="Carlito"/>
                <a:ea typeface="+mn-ea"/>
                <a:cs typeface="Carlito"/>
              </a:rPr>
              <a:t>en</a:t>
            </a:r>
            <a:r>
              <a:rPr kumimoji="0" sz="2900" b="1" i="0" u="none" strike="noStrike" kern="1200" cap="none" spc="0" normalizeH="0" baseline="0" noProof="0" dirty="0">
                <a:ln>
                  <a:noFill/>
                </a:ln>
                <a:solidFill>
                  <a:prstClr val="black"/>
                </a:solidFill>
                <a:effectLst/>
                <a:uLnTx/>
                <a:uFillTx/>
                <a:latin typeface="Carlito"/>
                <a:ea typeface="+mn-ea"/>
                <a:cs typeface="Carlito"/>
              </a:rPr>
              <a:t>d	</a:t>
            </a:r>
            <a:r>
              <a:rPr kumimoji="0" sz="2900" b="1" i="0" u="none" strike="noStrike" kern="1200" cap="none" spc="-5" normalizeH="0" baseline="0" noProof="0" dirty="0">
                <a:ln>
                  <a:noFill/>
                </a:ln>
                <a:solidFill>
                  <a:prstClr val="black"/>
                </a:solidFill>
                <a:effectLst/>
                <a:uLnTx/>
                <a:uFillTx/>
                <a:latin typeface="Carlito"/>
                <a:ea typeface="+mn-ea"/>
                <a:cs typeface="Carlito"/>
              </a:rPr>
              <a:t>o</a:t>
            </a:r>
            <a:r>
              <a:rPr kumimoji="0" sz="2900" b="1" i="0" u="none" strike="noStrike" kern="1200" cap="none" spc="0" normalizeH="0" baseline="0" noProof="0" dirty="0">
                <a:ln>
                  <a:noFill/>
                </a:ln>
                <a:solidFill>
                  <a:prstClr val="black"/>
                </a:solidFill>
                <a:effectLst/>
                <a:uLnTx/>
                <a:uFillTx/>
                <a:latin typeface="Carlito"/>
                <a:ea typeface="+mn-ea"/>
                <a:cs typeface="Carlito"/>
              </a:rPr>
              <a:t>n	</a:t>
            </a:r>
            <a:r>
              <a:rPr kumimoji="0" sz="2900" b="1" i="0" u="none" strike="noStrike" kern="1200" cap="none" spc="-15" normalizeH="0" baseline="0" noProof="0" dirty="0">
                <a:ln>
                  <a:noFill/>
                </a:ln>
                <a:solidFill>
                  <a:prstClr val="black"/>
                </a:solidFill>
                <a:effectLst/>
                <a:uLnTx/>
                <a:uFillTx/>
                <a:latin typeface="Carlito"/>
                <a:ea typeface="+mn-ea"/>
                <a:cs typeface="Carlito"/>
              </a:rPr>
              <a:t>m</a:t>
            </a:r>
            <a:r>
              <a:rPr kumimoji="0" sz="2900" b="1" i="0" u="none" strike="noStrike" kern="1200" cap="none" spc="0" normalizeH="0" baseline="0" noProof="0" dirty="0">
                <a:ln>
                  <a:noFill/>
                </a:ln>
                <a:solidFill>
                  <a:prstClr val="black"/>
                </a:solidFill>
                <a:effectLst/>
                <a:uLnTx/>
                <a:uFillTx/>
                <a:latin typeface="Carlito"/>
                <a:ea typeface="+mn-ea"/>
                <a:cs typeface="Carlito"/>
              </a:rPr>
              <a:t>ass</a:t>
            </a:r>
            <a:r>
              <a:rPr kumimoji="0" sz="2900" b="1" i="0" u="none" strike="noStrike" kern="1200" cap="none" spc="-70" normalizeH="0" baseline="0" noProof="0" dirty="0">
                <a:ln>
                  <a:noFill/>
                </a:ln>
                <a:solidFill>
                  <a:prstClr val="black"/>
                </a:solidFill>
                <a:effectLst/>
                <a:uLnTx/>
                <a:uFillTx/>
                <a:latin typeface="Carlito"/>
                <a:ea typeface="+mn-ea"/>
                <a:cs typeface="Carlito"/>
              </a:rPr>
              <a:t>/</a:t>
            </a:r>
            <a:r>
              <a:rPr kumimoji="0" sz="2900" b="1" i="0" u="none" strike="noStrike" kern="1200" cap="none" spc="0" normalizeH="0" baseline="0" noProof="0" dirty="0">
                <a:ln>
                  <a:noFill/>
                </a:ln>
                <a:solidFill>
                  <a:prstClr val="black"/>
                </a:solidFill>
                <a:effectLst/>
                <a:uLnTx/>
                <a:uFillTx/>
                <a:latin typeface="Carlito"/>
                <a:ea typeface="+mn-ea"/>
                <a:cs typeface="Carlito"/>
              </a:rPr>
              <a:t>si</a:t>
            </a:r>
            <a:r>
              <a:rPr kumimoji="0" sz="2900" b="1" i="0" u="none" strike="noStrike" kern="1200" cap="none" spc="-50" normalizeH="0" baseline="0" noProof="0" dirty="0">
                <a:ln>
                  <a:noFill/>
                </a:ln>
                <a:solidFill>
                  <a:prstClr val="black"/>
                </a:solidFill>
                <a:effectLst/>
                <a:uLnTx/>
                <a:uFillTx/>
                <a:latin typeface="Carlito"/>
                <a:ea typeface="+mn-ea"/>
                <a:cs typeface="Carlito"/>
              </a:rPr>
              <a:t>z</a:t>
            </a:r>
            <a:r>
              <a:rPr kumimoji="0" sz="2900" b="1" i="0" u="none" strike="noStrike" kern="1200" cap="none" spc="0" normalizeH="0" baseline="0" noProof="0" dirty="0">
                <a:ln>
                  <a:noFill/>
                </a:ln>
                <a:solidFill>
                  <a:prstClr val="black"/>
                </a:solidFill>
                <a:effectLst/>
                <a:uLnTx/>
                <a:uFillTx/>
                <a:latin typeface="Carlito"/>
                <a:ea typeface="+mn-ea"/>
                <a:cs typeface="Carlito"/>
              </a:rPr>
              <a:t>e	</a:t>
            </a:r>
            <a:r>
              <a:rPr kumimoji="0" sz="2900" b="1" i="0" u="none" strike="noStrike" kern="1200" cap="none" spc="-5" normalizeH="0" baseline="0" noProof="0" dirty="0">
                <a:ln>
                  <a:noFill/>
                </a:ln>
                <a:solidFill>
                  <a:prstClr val="black"/>
                </a:solidFill>
                <a:effectLst/>
                <a:uLnTx/>
                <a:uFillTx/>
                <a:latin typeface="Carlito"/>
                <a:ea typeface="+mn-ea"/>
                <a:cs typeface="Carlito"/>
              </a:rPr>
              <a:t>o</a:t>
            </a:r>
            <a:r>
              <a:rPr kumimoji="0" sz="2900" b="1" i="0" u="none" strike="noStrike" kern="1200" cap="none" spc="0" normalizeH="0" baseline="0" noProof="0" dirty="0">
                <a:ln>
                  <a:noFill/>
                </a:ln>
                <a:solidFill>
                  <a:prstClr val="black"/>
                </a:solidFill>
                <a:effectLst/>
                <a:uLnTx/>
                <a:uFillTx/>
                <a:latin typeface="Carlito"/>
                <a:ea typeface="+mn-ea"/>
                <a:cs typeface="Carlito"/>
              </a:rPr>
              <a:t>f	</a:t>
            </a:r>
            <a:r>
              <a:rPr kumimoji="0" sz="2900" b="1" i="0" u="none" strike="noStrike" kern="1200" cap="none" spc="-45" normalizeH="0" baseline="0" noProof="0" dirty="0">
                <a:ln>
                  <a:noFill/>
                </a:ln>
                <a:solidFill>
                  <a:prstClr val="black"/>
                </a:solidFill>
                <a:effectLst/>
                <a:uLnTx/>
                <a:uFillTx/>
                <a:latin typeface="Carlito"/>
                <a:ea typeface="+mn-ea"/>
                <a:cs typeface="Carlito"/>
              </a:rPr>
              <a:t>s</a:t>
            </a:r>
            <a:r>
              <a:rPr kumimoji="0" sz="2900" b="1" i="0" u="none" strike="noStrike" kern="1200" cap="none" spc="-20" normalizeH="0" baseline="0" noProof="0" dirty="0">
                <a:ln>
                  <a:noFill/>
                </a:ln>
                <a:solidFill>
                  <a:prstClr val="black"/>
                </a:solidFill>
                <a:effectLst/>
                <a:uLnTx/>
                <a:uFillTx/>
                <a:latin typeface="Carlito"/>
                <a:ea typeface="+mn-ea"/>
                <a:cs typeface="Carlito"/>
              </a:rPr>
              <a:t>y</a:t>
            </a:r>
            <a:r>
              <a:rPr kumimoji="0" sz="2900" b="1" i="0" u="none" strike="noStrike" kern="1200" cap="none" spc="-35" normalizeH="0" baseline="0" noProof="0" dirty="0">
                <a:ln>
                  <a:noFill/>
                </a:ln>
                <a:solidFill>
                  <a:prstClr val="black"/>
                </a:solidFill>
                <a:effectLst/>
                <a:uLnTx/>
                <a:uFillTx/>
                <a:latin typeface="Carlito"/>
                <a:ea typeface="+mn-ea"/>
                <a:cs typeface="Carlito"/>
              </a:rPr>
              <a:t>st</a:t>
            </a:r>
            <a:r>
              <a:rPr kumimoji="0" sz="2900" b="1" i="0" u="none" strike="noStrike" kern="1200" cap="none" spc="-10" normalizeH="0" baseline="0" noProof="0" dirty="0">
                <a:ln>
                  <a:noFill/>
                </a:ln>
                <a:solidFill>
                  <a:prstClr val="black"/>
                </a:solidFill>
                <a:effectLst/>
                <a:uLnTx/>
                <a:uFillTx/>
                <a:latin typeface="Carlito"/>
                <a:ea typeface="+mn-ea"/>
                <a:cs typeface="Carlito"/>
              </a:rPr>
              <a:t>e</a:t>
            </a:r>
            <a:r>
              <a:rPr kumimoji="0" sz="2900" b="1" i="0" u="none" strike="noStrike" kern="1200" cap="none" spc="0" normalizeH="0" baseline="0" noProof="0" dirty="0">
                <a:ln>
                  <a:noFill/>
                </a:ln>
                <a:solidFill>
                  <a:prstClr val="black"/>
                </a:solidFill>
                <a:effectLst/>
                <a:uLnTx/>
                <a:uFillTx/>
                <a:latin typeface="Carlito"/>
                <a:ea typeface="+mn-ea"/>
                <a:cs typeface="Carlito"/>
              </a:rPr>
              <a:t>m  </a:t>
            </a:r>
            <a:r>
              <a:rPr kumimoji="0" sz="2900" b="1" i="0" u="none" strike="noStrike" kern="1200" cap="none" spc="-20" normalizeH="0" baseline="0" noProof="0" dirty="0">
                <a:ln>
                  <a:noFill/>
                </a:ln>
                <a:solidFill>
                  <a:prstClr val="black"/>
                </a:solidFill>
                <a:effectLst/>
                <a:uLnTx/>
                <a:uFillTx/>
                <a:latin typeface="Carlito"/>
                <a:ea typeface="+mn-ea"/>
                <a:cs typeface="Carlito"/>
              </a:rPr>
              <a:t>(Volume </a:t>
            </a:r>
            <a:r>
              <a:rPr kumimoji="0" sz="2900" b="1" i="0" u="none" strike="noStrike" kern="1200" cap="none" spc="0" normalizeH="0" baseline="0" noProof="0" dirty="0">
                <a:ln>
                  <a:noFill/>
                </a:ln>
                <a:solidFill>
                  <a:prstClr val="black"/>
                </a:solidFill>
                <a:effectLst/>
                <a:uLnTx/>
                <a:uFillTx/>
                <a:latin typeface="Carlito"/>
                <a:ea typeface="+mn-ea"/>
                <a:cs typeface="Carlito"/>
              </a:rPr>
              <a:t>[V]),</a:t>
            </a:r>
            <a:r>
              <a:rPr kumimoji="0" sz="2900" b="1" i="0" u="none" strike="noStrike" kern="1200" cap="none" spc="-40" normalizeH="0" baseline="0" noProof="0" dirty="0">
                <a:ln>
                  <a:noFill/>
                </a:ln>
                <a:solidFill>
                  <a:prstClr val="black"/>
                </a:solidFill>
                <a:effectLst/>
                <a:uLnTx/>
                <a:uFillTx/>
                <a:latin typeface="Carlito"/>
                <a:ea typeface="+mn-ea"/>
                <a:cs typeface="Carlito"/>
              </a:rPr>
              <a:t> </a:t>
            </a:r>
            <a:r>
              <a:rPr kumimoji="0" sz="2900" b="1" i="0" u="none" strike="noStrike" kern="1200" cap="none" spc="-10" normalizeH="0" baseline="0" noProof="0" dirty="0">
                <a:ln>
                  <a:noFill/>
                </a:ln>
                <a:solidFill>
                  <a:prstClr val="black"/>
                </a:solidFill>
                <a:effectLst/>
                <a:uLnTx/>
                <a:uFillTx/>
                <a:latin typeface="Carlito"/>
                <a:ea typeface="+mn-ea"/>
                <a:cs typeface="Carlito"/>
              </a:rPr>
              <a:t>Energy</a:t>
            </a:r>
            <a:endParaRPr kumimoji="0" sz="2900" b="0" i="0" u="none" strike="noStrike" kern="1200" cap="none" spc="0" normalizeH="0" baseline="0" noProof="0">
              <a:ln>
                <a:noFill/>
              </a:ln>
              <a:solidFill>
                <a:prstClr val="black"/>
              </a:solidFill>
              <a:effectLst/>
              <a:uLnTx/>
              <a:uFillTx/>
              <a:latin typeface="Carlito"/>
              <a:ea typeface="+mn-ea"/>
              <a:cs typeface="Carlito"/>
            </a:endParaRPr>
          </a:p>
          <a:p>
            <a:pPr marL="332740" marR="7620" lvl="0" indent="-320040" algn="l" defTabSz="914400" rtl="0" eaLnBrk="1" fontAlgn="auto" latinLnBrk="0" hangingPunct="1">
              <a:lnSpc>
                <a:spcPts val="3130"/>
              </a:lnSpc>
              <a:spcBef>
                <a:spcPts val="700"/>
              </a:spcBef>
              <a:spcAft>
                <a:spcPts val="0"/>
              </a:spcAft>
              <a:buClr>
                <a:srgbClr val="DD8046"/>
              </a:buClr>
              <a:buSzPct val="60344"/>
              <a:buFont typeface="Wingdings"/>
              <a:buChar char=""/>
              <a:tabLst>
                <a:tab pos="332740" algn="l"/>
                <a:tab pos="2356485" algn="l"/>
                <a:tab pos="4583430" algn="l"/>
                <a:tab pos="5162550" algn="l"/>
                <a:tab pos="6493510" algn="l"/>
              </a:tabLst>
              <a:defRPr/>
            </a:pPr>
            <a:r>
              <a:rPr kumimoji="0" sz="2900" b="1" i="0" u="none" strike="noStrike" kern="1200" cap="none" spc="0" normalizeH="0" baseline="0" noProof="0" dirty="0">
                <a:ln>
                  <a:noFill/>
                </a:ln>
                <a:solidFill>
                  <a:prstClr val="black"/>
                </a:solidFill>
                <a:effectLst/>
                <a:uLnTx/>
                <a:uFillTx/>
                <a:latin typeface="Carlito"/>
                <a:ea typeface="+mn-ea"/>
                <a:cs typeface="Carlito"/>
              </a:rPr>
              <a:t>I</a:t>
            </a:r>
            <a:r>
              <a:rPr kumimoji="0" sz="2900" b="1" i="0" u="none" strike="noStrike" kern="1200" cap="none" spc="-35" normalizeH="0" baseline="0" noProof="0" dirty="0">
                <a:ln>
                  <a:noFill/>
                </a:ln>
                <a:solidFill>
                  <a:prstClr val="black"/>
                </a:solidFill>
                <a:effectLst/>
                <a:uLnTx/>
                <a:uFillTx/>
                <a:latin typeface="Carlito"/>
                <a:ea typeface="+mn-ea"/>
                <a:cs typeface="Carlito"/>
              </a:rPr>
              <a:t>n</a:t>
            </a:r>
            <a:r>
              <a:rPr kumimoji="0" sz="2900" b="1" i="0" u="none" strike="noStrike" kern="1200" cap="none" spc="-40" normalizeH="0" baseline="0" noProof="0" dirty="0">
                <a:ln>
                  <a:noFill/>
                </a:ln>
                <a:solidFill>
                  <a:prstClr val="black"/>
                </a:solidFill>
                <a:effectLst/>
                <a:uLnTx/>
                <a:uFillTx/>
                <a:latin typeface="Carlito"/>
                <a:ea typeface="+mn-ea"/>
                <a:cs typeface="Carlito"/>
              </a:rPr>
              <a:t>t</a:t>
            </a:r>
            <a:r>
              <a:rPr kumimoji="0" sz="2900" b="1" i="0" u="none" strike="noStrike" kern="1200" cap="none" spc="-10" normalizeH="0" baseline="0" noProof="0" dirty="0">
                <a:ln>
                  <a:noFill/>
                </a:ln>
                <a:solidFill>
                  <a:prstClr val="black"/>
                </a:solidFill>
                <a:effectLst/>
                <a:uLnTx/>
                <a:uFillTx/>
                <a:latin typeface="Carlito"/>
                <a:ea typeface="+mn-ea"/>
                <a:cs typeface="Carlito"/>
              </a:rPr>
              <a:t>e</a:t>
            </a:r>
            <a:r>
              <a:rPr kumimoji="0" sz="2900" b="1" i="0" u="none" strike="noStrike" kern="1200" cap="none" spc="0" normalizeH="0" baseline="0" noProof="0" dirty="0">
                <a:ln>
                  <a:noFill/>
                </a:ln>
                <a:solidFill>
                  <a:prstClr val="black"/>
                </a:solidFill>
                <a:effectLst/>
                <a:uLnTx/>
                <a:uFillTx/>
                <a:latin typeface="Carlito"/>
                <a:ea typeface="+mn-ea"/>
                <a:cs typeface="Carlito"/>
              </a:rPr>
              <a:t>ns</a:t>
            </a:r>
            <a:r>
              <a:rPr kumimoji="0" sz="2900" b="1" i="0" u="none" strike="noStrike" kern="1200" cap="none" spc="-15" normalizeH="0" baseline="0" noProof="0" dirty="0">
                <a:ln>
                  <a:noFill/>
                </a:ln>
                <a:solidFill>
                  <a:prstClr val="black"/>
                </a:solidFill>
                <a:effectLst/>
                <a:uLnTx/>
                <a:uFillTx/>
                <a:latin typeface="Carlito"/>
                <a:ea typeface="+mn-ea"/>
                <a:cs typeface="Carlito"/>
              </a:rPr>
              <a:t>i</a:t>
            </a:r>
            <a:r>
              <a:rPr kumimoji="0" sz="2900" b="1" i="0" u="none" strike="noStrike" kern="1200" cap="none" spc="-20" normalizeH="0" baseline="0" noProof="0" dirty="0">
                <a:ln>
                  <a:noFill/>
                </a:ln>
                <a:solidFill>
                  <a:prstClr val="black"/>
                </a:solidFill>
                <a:effectLst/>
                <a:uLnTx/>
                <a:uFillTx/>
                <a:latin typeface="Carlito"/>
                <a:ea typeface="+mn-ea"/>
                <a:cs typeface="Carlito"/>
              </a:rPr>
              <a:t>v</a:t>
            </a:r>
            <a:r>
              <a:rPr kumimoji="0" sz="2900" b="1" i="0" u="none" strike="noStrike" kern="1200" cap="none" spc="-5" normalizeH="0" baseline="0" noProof="0" dirty="0">
                <a:ln>
                  <a:noFill/>
                </a:ln>
                <a:solidFill>
                  <a:prstClr val="black"/>
                </a:solidFill>
                <a:effectLst/>
                <a:uLnTx/>
                <a:uFillTx/>
                <a:latin typeface="Carlito"/>
                <a:ea typeface="+mn-ea"/>
                <a:cs typeface="Carlito"/>
              </a:rPr>
              <a:t>e</a:t>
            </a:r>
            <a:r>
              <a:rPr kumimoji="0" sz="2900" b="1" i="0" u="none" strike="noStrike" kern="1200" cap="none" spc="0" normalizeH="0" baseline="0" noProof="0" dirty="0">
                <a:ln>
                  <a:noFill/>
                </a:ln>
                <a:solidFill>
                  <a:prstClr val="black"/>
                </a:solidFill>
                <a:effectLst/>
                <a:uLnTx/>
                <a:uFillTx/>
                <a:latin typeface="Carlito"/>
                <a:ea typeface="+mn-ea"/>
                <a:cs typeface="Carlito"/>
              </a:rPr>
              <a:t>:	I</a:t>
            </a:r>
            <a:r>
              <a:rPr kumimoji="0" sz="2900" b="1" i="0" u="none" strike="noStrike" kern="1200" cap="none" spc="-10" normalizeH="0" baseline="0" noProof="0" dirty="0">
                <a:ln>
                  <a:noFill/>
                </a:ln>
                <a:solidFill>
                  <a:prstClr val="black"/>
                </a:solidFill>
                <a:effectLst/>
                <a:uLnTx/>
                <a:uFillTx/>
                <a:latin typeface="Carlito"/>
                <a:ea typeface="+mn-ea"/>
                <a:cs typeface="Carlito"/>
              </a:rPr>
              <a:t>n</a:t>
            </a:r>
            <a:r>
              <a:rPr kumimoji="0" sz="2900" b="1" i="0" u="none" strike="noStrike" kern="1200" cap="none" spc="0" normalizeH="0" baseline="0" noProof="0" dirty="0">
                <a:ln>
                  <a:noFill/>
                </a:ln>
                <a:solidFill>
                  <a:prstClr val="black"/>
                </a:solidFill>
                <a:effectLst/>
                <a:uLnTx/>
                <a:uFillTx/>
                <a:latin typeface="Carlito"/>
                <a:ea typeface="+mn-ea"/>
                <a:cs typeface="Carlito"/>
              </a:rPr>
              <a:t>d</a:t>
            </a:r>
            <a:r>
              <a:rPr kumimoji="0" sz="2900" b="1" i="0" u="none" strike="noStrike" kern="1200" cap="none" spc="-15" normalizeH="0" baseline="0" noProof="0" dirty="0">
                <a:ln>
                  <a:noFill/>
                </a:ln>
                <a:solidFill>
                  <a:prstClr val="black"/>
                </a:solidFill>
                <a:effectLst/>
                <a:uLnTx/>
                <a:uFillTx/>
                <a:latin typeface="Carlito"/>
                <a:ea typeface="+mn-ea"/>
                <a:cs typeface="Carlito"/>
              </a:rPr>
              <a:t>ep</a:t>
            </a:r>
            <a:r>
              <a:rPr kumimoji="0" sz="2900" b="1" i="0" u="none" strike="noStrike" kern="1200" cap="none" spc="-5" normalizeH="0" baseline="0" noProof="0" dirty="0">
                <a:ln>
                  <a:noFill/>
                </a:ln>
                <a:solidFill>
                  <a:prstClr val="black"/>
                </a:solidFill>
                <a:effectLst/>
                <a:uLnTx/>
                <a:uFillTx/>
                <a:latin typeface="Carlito"/>
                <a:ea typeface="+mn-ea"/>
                <a:cs typeface="Carlito"/>
              </a:rPr>
              <a:t>e</a:t>
            </a:r>
            <a:r>
              <a:rPr kumimoji="0" sz="2900" b="1" i="0" u="none" strike="noStrike" kern="1200" cap="none" spc="-15" normalizeH="0" baseline="0" noProof="0" dirty="0">
                <a:ln>
                  <a:noFill/>
                </a:ln>
                <a:solidFill>
                  <a:prstClr val="black"/>
                </a:solidFill>
                <a:effectLst/>
                <a:uLnTx/>
                <a:uFillTx/>
                <a:latin typeface="Carlito"/>
                <a:ea typeface="+mn-ea"/>
                <a:cs typeface="Carlito"/>
              </a:rPr>
              <a:t>n</a:t>
            </a:r>
            <a:r>
              <a:rPr kumimoji="0" sz="2900" b="1" i="0" u="none" strike="noStrike" kern="1200" cap="none" spc="0" normalizeH="0" baseline="0" noProof="0" dirty="0">
                <a:ln>
                  <a:noFill/>
                </a:ln>
                <a:solidFill>
                  <a:prstClr val="black"/>
                </a:solidFill>
                <a:effectLst/>
                <a:uLnTx/>
                <a:uFillTx/>
                <a:latin typeface="Carlito"/>
                <a:ea typeface="+mn-ea"/>
                <a:cs typeface="Carlito"/>
              </a:rPr>
              <a:t>d</a:t>
            </a:r>
            <a:r>
              <a:rPr kumimoji="0" sz="2900" b="1" i="0" u="none" strike="noStrike" kern="1200" cap="none" spc="-15" normalizeH="0" baseline="0" noProof="0" dirty="0">
                <a:ln>
                  <a:noFill/>
                </a:ln>
                <a:solidFill>
                  <a:prstClr val="black"/>
                </a:solidFill>
                <a:effectLst/>
                <a:uLnTx/>
                <a:uFillTx/>
                <a:latin typeface="Carlito"/>
                <a:ea typeface="+mn-ea"/>
                <a:cs typeface="Carlito"/>
              </a:rPr>
              <a:t>e</a:t>
            </a:r>
            <a:r>
              <a:rPr kumimoji="0" sz="2900" b="1" i="0" u="none" strike="noStrike" kern="1200" cap="none" spc="-40" normalizeH="0" baseline="0" noProof="0" dirty="0">
                <a:ln>
                  <a:noFill/>
                </a:ln>
                <a:solidFill>
                  <a:prstClr val="black"/>
                </a:solidFill>
                <a:effectLst/>
                <a:uLnTx/>
                <a:uFillTx/>
                <a:latin typeface="Carlito"/>
                <a:ea typeface="+mn-ea"/>
                <a:cs typeface="Carlito"/>
              </a:rPr>
              <a:t>n</a:t>
            </a:r>
            <a:r>
              <a:rPr kumimoji="0" sz="2900" b="1" i="0" u="none" strike="noStrike" kern="1200" cap="none" spc="0" normalizeH="0" baseline="0" noProof="0" dirty="0">
                <a:ln>
                  <a:noFill/>
                </a:ln>
                <a:solidFill>
                  <a:prstClr val="black"/>
                </a:solidFill>
                <a:effectLst/>
                <a:uLnTx/>
                <a:uFillTx/>
                <a:latin typeface="Carlito"/>
                <a:ea typeface="+mn-ea"/>
                <a:cs typeface="Carlito"/>
              </a:rPr>
              <a:t>t	</a:t>
            </a:r>
            <a:r>
              <a:rPr kumimoji="0" sz="2900" b="1" i="0" u="none" strike="noStrike" kern="1200" cap="none" spc="-15" normalizeH="0" baseline="0" noProof="0" dirty="0">
                <a:ln>
                  <a:noFill/>
                </a:ln>
                <a:solidFill>
                  <a:prstClr val="black"/>
                </a:solidFill>
                <a:effectLst/>
                <a:uLnTx/>
                <a:uFillTx/>
                <a:latin typeface="Carlito"/>
                <a:ea typeface="+mn-ea"/>
                <a:cs typeface="Carlito"/>
              </a:rPr>
              <a:t>o</a:t>
            </a:r>
            <a:r>
              <a:rPr kumimoji="0" sz="2900" b="1" i="0" u="none" strike="noStrike" kern="1200" cap="none" spc="0" normalizeH="0" baseline="0" noProof="0" dirty="0">
                <a:ln>
                  <a:noFill/>
                </a:ln>
                <a:solidFill>
                  <a:prstClr val="black"/>
                </a:solidFill>
                <a:effectLst/>
                <a:uLnTx/>
                <a:uFillTx/>
                <a:latin typeface="Carlito"/>
                <a:ea typeface="+mn-ea"/>
                <a:cs typeface="Carlito"/>
              </a:rPr>
              <a:t>f	</a:t>
            </a:r>
            <a:r>
              <a:rPr kumimoji="0" sz="2900" b="1" i="0" u="none" strike="noStrike" kern="1200" cap="none" spc="-45" normalizeH="0" baseline="0" noProof="0" dirty="0">
                <a:ln>
                  <a:noFill/>
                </a:ln>
                <a:solidFill>
                  <a:prstClr val="black"/>
                </a:solidFill>
                <a:effectLst/>
                <a:uLnTx/>
                <a:uFillTx/>
                <a:latin typeface="Carlito"/>
                <a:ea typeface="+mn-ea"/>
                <a:cs typeface="Carlito"/>
              </a:rPr>
              <a:t>s</a:t>
            </a:r>
            <a:r>
              <a:rPr kumimoji="0" sz="2900" b="1" i="0" u="none" strike="noStrike" kern="1200" cap="none" spc="-20" normalizeH="0" baseline="0" noProof="0" dirty="0">
                <a:ln>
                  <a:noFill/>
                </a:ln>
                <a:solidFill>
                  <a:prstClr val="black"/>
                </a:solidFill>
                <a:effectLst/>
                <a:uLnTx/>
                <a:uFillTx/>
                <a:latin typeface="Carlito"/>
                <a:ea typeface="+mn-ea"/>
                <a:cs typeface="Carlito"/>
              </a:rPr>
              <a:t>y</a:t>
            </a:r>
            <a:r>
              <a:rPr kumimoji="0" sz="2900" b="1" i="0" u="none" strike="noStrike" kern="1200" cap="none" spc="-35" normalizeH="0" baseline="0" noProof="0" dirty="0">
                <a:ln>
                  <a:noFill/>
                </a:ln>
                <a:solidFill>
                  <a:prstClr val="black"/>
                </a:solidFill>
                <a:effectLst/>
                <a:uLnTx/>
                <a:uFillTx/>
                <a:latin typeface="Carlito"/>
                <a:ea typeface="+mn-ea"/>
                <a:cs typeface="Carlito"/>
              </a:rPr>
              <a:t>s</a:t>
            </a:r>
            <a:r>
              <a:rPr kumimoji="0" sz="2900" b="1" i="0" u="none" strike="noStrike" kern="1200" cap="none" spc="-40" normalizeH="0" baseline="0" noProof="0" dirty="0">
                <a:ln>
                  <a:noFill/>
                </a:ln>
                <a:solidFill>
                  <a:prstClr val="black"/>
                </a:solidFill>
                <a:effectLst/>
                <a:uLnTx/>
                <a:uFillTx/>
                <a:latin typeface="Carlito"/>
                <a:ea typeface="+mn-ea"/>
                <a:cs typeface="Carlito"/>
              </a:rPr>
              <a:t>t</a:t>
            </a:r>
            <a:r>
              <a:rPr kumimoji="0" sz="2900" b="1" i="0" u="none" strike="noStrike" kern="1200" cap="none" spc="-10" normalizeH="0" baseline="0" noProof="0" dirty="0">
                <a:ln>
                  <a:noFill/>
                </a:ln>
                <a:solidFill>
                  <a:prstClr val="black"/>
                </a:solidFill>
                <a:effectLst/>
                <a:uLnTx/>
                <a:uFillTx/>
                <a:latin typeface="Carlito"/>
                <a:ea typeface="+mn-ea"/>
                <a:cs typeface="Carlito"/>
              </a:rPr>
              <a:t>e</a:t>
            </a:r>
            <a:r>
              <a:rPr kumimoji="0" sz="2900" b="1" i="0" u="none" strike="noStrike" kern="1200" cap="none" spc="5" normalizeH="0" baseline="0" noProof="0" dirty="0">
                <a:ln>
                  <a:noFill/>
                </a:ln>
                <a:solidFill>
                  <a:prstClr val="black"/>
                </a:solidFill>
                <a:effectLst/>
                <a:uLnTx/>
                <a:uFillTx/>
                <a:latin typeface="Carlito"/>
                <a:ea typeface="+mn-ea"/>
                <a:cs typeface="Carlito"/>
              </a:rPr>
              <a:t>m</a:t>
            </a:r>
            <a:r>
              <a:rPr kumimoji="0" sz="2900" b="1" i="0" u="none" strike="noStrike" kern="1200" cap="none" spc="0" normalizeH="0" baseline="0" noProof="0" dirty="0">
                <a:ln>
                  <a:noFill/>
                </a:ln>
                <a:solidFill>
                  <a:prstClr val="black"/>
                </a:solidFill>
                <a:effectLst/>
                <a:uLnTx/>
                <a:uFillTx/>
                <a:latin typeface="Carlito"/>
                <a:ea typeface="+mn-ea"/>
                <a:cs typeface="Carlito"/>
              </a:rPr>
              <a:t>	</a:t>
            </a:r>
            <a:r>
              <a:rPr kumimoji="0" sz="2900" b="1" i="0" u="none" strike="noStrike" kern="1200" cap="none" spc="-5" normalizeH="0" baseline="0" noProof="0" dirty="0">
                <a:ln>
                  <a:noFill/>
                </a:ln>
                <a:solidFill>
                  <a:prstClr val="black"/>
                </a:solidFill>
                <a:effectLst/>
                <a:uLnTx/>
                <a:uFillTx/>
                <a:latin typeface="Carlito"/>
                <a:ea typeface="+mn-ea"/>
                <a:cs typeface="Carlito"/>
              </a:rPr>
              <a:t>mass</a:t>
            </a:r>
            <a:r>
              <a:rPr kumimoji="0" sz="2900" b="1" i="0" u="none" strike="noStrike" kern="1200" cap="none" spc="-75" normalizeH="0" baseline="0" noProof="0" dirty="0">
                <a:ln>
                  <a:noFill/>
                </a:ln>
                <a:solidFill>
                  <a:prstClr val="black"/>
                </a:solidFill>
                <a:effectLst/>
                <a:uLnTx/>
                <a:uFillTx/>
                <a:latin typeface="Carlito"/>
                <a:ea typeface="+mn-ea"/>
                <a:cs typeface="Carlito"/>
              </a:rPr>
              <a:t>/</a:t>
            </a:r>
            <a:r>
              <a:rPr kumimoji="0" sz="2900" b="1" i="0" u="none" strike="noStrike" kern="1200" cap="none" spc="0" normalizeH="0" baseline="0" noProof="0" dirty="0">
                <a:ln>
                  <a:noFill/>
                </a:ln>
                <a:solidFill>
                  <a:prstClr val="black"/>
                </a:solidFill>
                <a:effectLst/>
                <a:uLnTx/>
                <a:uFillTx/>
                <a:latin typeface="Carlito"/>
                <a:ea typeface="+mn-ea"/>
                <a:cs typeface="Carlito"/>
              </a:rPr>
              <a:t>s</a:t>
            </a:r>
            <a:r>
              <a:rPr kumimoji="0" sz="2900" b="1" i="0" u="none" strike="noStrike" kern="1200" cap="none" spc="-15" normalizeH="0" baseline="0" noProof="0" dirty="0">
                <a:ln>
                  <a:noFill/>
                </a:ln>
                <a:solidFill>
                  <a:prstClr val="black"/>
                </a:solidFill>
                <a:effectLst/>
                <a:uLnTx/>
                <a:uFillTx/>
                <a:latin typeface="Carlito"/>
                <a:ea typeface="+mn-ea"/>
                <a:cs typeface="Carlito"/>
              </a:rPr>
              <a:t>i</a:t>
            </a:r>
            <a:r>
              <a:rPr kumimoji="0" sz="2900" b="1" i="0" u="none" strike="noStrike" kern="1200" cap="none" spc="-55" normalizeH="0" baseline="0" noProof="0" dirty="0">
                <a:ln>
                  <a:noFill/>
                </a:ln>
                <a:solidFill>
                  <a:prstClr val="black"/>
                </a:solidFill>
                <a:effectLst/>
                <a:uLnTx/>
                <a:uFillTx/>
                <a:latin typeface="Carlito"/>
                <a:ea typeface="+mn-ea"/>
                <a:cs typeface="Carlito"/>
              </a:rPr>
              <a:t>z</a:t>
            </a:r>
            <a:r>
              <a:rPr kumimoji="0" sz="2900" b="1" i="0" u="none" strike="noStrike" kern="1200" cap="none" spc="0" normalizeH="0" baseline="0" noProof="0" dirty="0">
                <a:ln>
                  <a:noFill/>
                </a:ln>
                <a:solidFill>
                  <a:prstClr val="black"/>
                </a:solidFill>
                <a:effectLst/>
                <a:uLnTx/>
                <a:uFillTx/>
                <a:latin typeface="Carlito"/>
                <a:ea typeface="+mn-ea"/>
                <a:cs typeface="Carlito"/>
              </a:rPr>
              <a:t>e  </a:t>
            </a:r>
            <a:r>
              <a:rPr kumimoji="0" sz="2900" b="1" i="0" u="none" strike="noStrike" kern="1200" cap="none" spc="-10" normalizeH="0" baseline="0" noProof="0" dirty="0">
                <a:ln>
                  <a:noFill/>
                </a:ln>
                <a:solidFill>
                  <a:prstClr val="black"/>
                </a:solidFill>
                <a:effectLst/>
                <a:uLnTx/>
                <a:uFillTx/>
                <a:latin typeface="Carlito"/>
                <a:ea typeface="+mn-ea"/>
                <a:cs typeface="Carlito"/>
              </a:rPr>
              <a:t>(Pressure </a:t>
            </a:r>
            <a:r>
              <a:rPr kumimoji="0" sz="2900" b="1" i="0" u="none" strike="noStrike" kern="1200" cap="none" spc="0" normalizeH="0" baseline="0" noProof="0" dirty="0">
                <a:ln>
                  <a:noFill/>
                </a:ln>
                <a:solidFill>
                  <a:prstClr val="black"/>
                </a:solidFill>
                <a:effectLst/>
                <a:uLnTx/>
                <a:uFillTx/>
                <a:latin typeface="Carlito"/>
                <a:ea typeface="+mn-ea"/>
                <a:cs typeface="Carlito"/>
              </a:rPr>
              <a:t>[P], </a:t>
            </a:r>
            <a:r>
              <a:rPr kumimoji="0" sz="2900" b="1" i="0" u="none" strike="noStrike" kern="1200" cap="none" spc="-35" normalizeH="0" baseline="0" noProof="0" dirty="0">
                <a:ln>
                  <a:noFill/>
                </a:ln>
                <a:solidFill>
                  <a:prstClr val="black"/>
                </a:solidFill>
                <a:effectLst/>
                <a:uLnTx/>
                <a:uFillTx/>
                <a:latin typeface="Carlito"/>
                <a:ea typeface="+mn-ea"/>
                <a:cs typeface="Carlito"/>
              </a:rPr>
              <a:t>Temperature</a:t>
            </a:r>
            <a:r>
              <a:rPr kumimoji="0" sz="2900" b="1" i="0" u="none" strike="noStrike" kern="1200" cap="none" spc="-130" normalizeH="0" baseline="0" noProof="0" dirty="0">
                <a:ln>
                  <a:noFill/>
                </a:ln>
                <a:solidFill>
                  <a:prstClr val="black"/>
                </a:solidFill>
                <a:effectLst/>
                <a:uLnTx/>
                <a:uFillTx/>
                <a:latin typeface="Carlito"/>
                <a:ea typeface="+mn-ea"/>
                <a:cs typeface="Carlito"/>
              </a:rPr>
              <a:t> </a:t>
            </a:r>
            <a:r>
              <a:rPr kumimoji="0" sz="2900" b="1" i="0" u="none" strike="noStrike" kern="1200" cap="none" spc="0" normalizeH="0" baseline="0" noProof="0" dirty="0">
                <a:ln>
                  <a:noFill/>
                </a:ln>
                <a:solidFill>
                  <a:prstClr val="black"/>
                </a:solidFill>
                <a:effectLst/>
                <a:uLnTx/>
                <a:uFillTx/>
                <a:latin typeface="Carlito"/>
                <a:ea typeface="+mn-ea"/>
                <a:cs typeface="Carlito"/>
              </a:rPr>
              <a:t>[T])</a:t>
            </a:r>
            <a:endParaRPr kumimoji="0" sz="29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0"/>
              </a:spcBef>
              <a:spcAft>
                <a:spcPts val="0"/>
              </a:spcAft>
              <a:buClr>
                <a:srgbClr val="DD8046"/>
              </a:buClr>
              <a:buSzTx/>
              <a:buFont typeface="Wingdings"/>
              <a:buChar char=""/>
              <a:tabLst/>
              <a:defRPr/>
            </a:pPr>
            <a:endParaRPr kumimoji="0" sz="3400" b="0" i="0" u="none" strike="noStrike" kern="1200" cap="none" spc="0" normalizeH="0" baseline="0" noProof="0">
              <a:ln>
                <a:noFill/>
              </a:ln>
              <a:solidFill>
                <a:prstClr val="black"/>
              </a:solidFill>
              <a:effectLst/>
              <a:uLnTx/>
              <a:uFillTx/>
              <a:latin typeface="Carlito"/>
              <a:ea typeface="+mn-ea"/>
              <a:cs typeface="Carlito"/>
            </a:endParaRPr>
          </a:p>
          <a:p>
            <a:pPr marL="332740" marR="0" lvl="0" indent="-320040" algn="l" defTabSz="914400" rtl="0" eaLnBrk="1" fontAlgn="auto" latinLnBrk="0" hangingPunct="1">
              <a:lnSpc>
                <a:spcPct val="100000"/>
              </a:lnSpc>
              <a:spcBef>
                <a:spcPts val="0"/>
              </a:spcBef>
              <a:spcAft>
                <a:spcPts val="0"/>
              </a:spcAft>
              <a:buClr>
                <a:srgbClr val="DD8046"/>
              </a:buClr>
              <a:buSzPct val="60344"/>
              <a:buFont typeface="Wingdings"/>
              <a:buChar char=""/>
              <a:tabLst>
                <a:tab pos="332740" algn="l"/>
                <a:tab pos="1760855" algn="l"/>
              </a:tabLst>
              <a:defRPr/>
            </a:pPr>
            <a:r>
              <a:rPr kumimoji="0" sz="2900" b="1" i="0" u="none" strike="noStrike" kern="1200" cap="none" spc="-5" normalizeH="0" baseline="0" noProof="0" dirty="0">
                <a:ln>
                  <a:noFill/>
                </a:ln>
                <a:solidFill>
                  <a:prstClr val="black"/>
                </a:solidFill>
                <a:effectLst/>
                <a:uLnTx/>
                <a:uFillTx/>
                <a:latin typeface="Carlito"/>
                <a:ea typeface="+mn-ea"/>
                <a:cs typeface="Carlito"/>
              </a:rPr>
              <a:t>Specific:	</a:t>
            </a:r>
            <a:r>
              <a:rPr kumimoji="0" sz="2900" b="1" i="0" u="none" strike="noStrike" kern="1200" cap="none" spc="-10" normalizeH="0" baseline="0" noProof="0" dirty="0">
                <a:ln>
                  <a:noFill/>
                </a:ln>
                <a:solidFill>
                  <a:prstClr val="black"/>
                </a:solidFill>
                <a:effectLst/>
                <a:uLnTx/>
                <a:uFillTx/>
                <a:latin typeface="Carlito"/>
                <a:ea typeface="+mn-ea"/>
                <a:cs typeface="Carlito"/>
              </a:rPr>
              <a:t>Extensive/mass </a:t>
            </a:r>
            <a:r>
              <a:rPr kumimoji="0" sz="2900" b="1" i="0" u="none" strike="noStrike" kern="1200" cap="none" spc="-5" normalizeH="0" baseline="0" noProof="0" dirty="0">
                <a:ln>
                  <a:noFill/>
                </a:ln>
                <a:solidFill>
                  <a:prstClr val="black"/>
                </a:solidFill>
                <a:effectLst/>
                <a:uLnTx/>
                <a:uFillTx/>
                <a:latin typeface="Carlito"/>
                <a:ea typeface="+mn-ea"/>
                <a:cs typeface="Carlito"/>
              </a:rPr>
              <a:t>(Specific </a:t>
            </a:r>
            <a:r>
              <a:rPr kumimoji="0" sz="2900" b="1" i="0" u="none" strike="noStrike" kern="1200" cap="none" spc="-25" normalizeH="0" baseline="0" noProof="0" dirty="0">
                <a:ln>
                  <a:noFill/>
                </a:ln>
                <a:solidFill>
                  <a:prstClr val="black"/>
                </a:solidFill>
                <a:effectLst/>
                <a:uLnTx/>
                <a:uFillTx/>
                <a:latin typeface="Carlito"/>
                <a:ea typeface="+mn-ea"/>
                <a:cs typeface="Carlito"/>
              </a:rPr>
              <a:t>Volume</a:t>
            </a:r>
            <a:r>
              <a:rPr kumimoji="0" sz="2900" b="1" i="0" u="none" strike="noStrike" kern="1200" cap="none" spc="-30" normalizeH="0" baseline="0" noProof="0" dirty="0">
                <a:ln>
                  <a:noFill/>
                </a:ln>
                <a:solidFill>
                  <a:prstClr val="black"/>
                </a:solidFill>
                <a:effectLst/>
                <a:uLnTx/>
                <a:uFillTx/>
                <a:latin typeface="Carlito"/>
                <a:ea typeface="+mn-ea"/>
                <a:cs typeface="Carlito"/>
              </a:rPr>
              <a:t> </a:t>
            </a:r>
            <a:r>
              <a:rPr kumimoji="0" sz="2900" b="1" i="0" u="none" strike="noStrike" kern="1200" cap="none" spc="0" normalizeH="0" baseline="0" noProof="0" dirty="0">
                <a:ln>
                  <a:noFill/>
                </a:ln>
                <a:solidFill>
                  <a:prstClr val="black"/>
                </a:solidFill>
                <a:effectLst/>
                <a:uLnTx/>
                <a:uFillTx/>
                <a:latin typeface="Carlito"/>
                <a:ea typeface="+mn-ea"/>
                <a:cs typeface="Carlito"/>
              </a:rPr>
              <a:t>[v])</a:t>
            </a:r>
            <a:endParaRPr kumimoji="0" sz="29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78580" y="436879"/>
            <a:ext cx="4429125" cy="574040"/>
          </a:xfrm>
          <a:prstGeom prst="rect">
            <a:avLst/>
          </a:prstGeom>
        </p:spPr>
        <p:txBody>
          <a:bodyPr vert="horz" wrap="square" lIns="0" tIns="12700" rIns="0" bIns="0" rtlCol="0">
            <a:spAutoFit/>
          </a:bodyPr>
          <a:lstStyle/>
          <a:p>
            <a:pPr marL="12700">
              <a:spcBef>
                <a:spcPts val="100"/>
              </a:spcBef>
            </a:pPr>
            <a:r>
              <a:rPr sz="3600" spc="-5" dirty="0">
                <a:solidFill>
                  <a:prstClr val="black"/>
                </a:solidFill>
                <a:latin typeface="Verdana"/>
                <a:cs typeface="Verdana"/>
              </a:rPr>
              <a:t>Entropy</a:t>
            </a:r>
            <a:r>
              <a:rPr sz="3600" spc="-80" dirty="0">
                <a:solidFill>
                  <a:prstClr val="black"/>
                </a:solidFill>
                <a:latin typeface="Verdana"/>
                <a:cs typeface="Verdana"/>
              </a:rPr>
              <a:t> </a:t>
            </a:r>
            <a:r>
              <a:rPr sz="3600" spc="-5" dirty="0">
                <a:solidFill>
                  <a:prstClr val="black"/>
                </a:solidFill>
                <a:latin typeface="Verdana"/>
                <a:cs typeface="Verdana"/>
              </a:rPr>
              <a:t>generation</a:t>
            </a:r>
            <a:endParaRPr sz="3600">
              <a:solidFill>
                <a:prstClr val="black"/>
              </a:solidFill>
              <a:latin typeface="Verdana"/>
              <a:cs typeface="Verdana"/>
            </a:endParaRPr>
          </a:p>
        </p:txBody>
      </p:sp>
      <p:sp>
        <p:nvSpPr>
          <p:cNvPr id="3" name="object 3"/>
          <p:cNvSpPr txBox="1"/>
          <p:nvPr/>
        </p:nvSpPr>
        <p:spPr>
          <a:xfrm>
            <a:off x="2249170" y="1599505"/>
            <a:ext cx="3270885" cy="1276350"/>
          </a:xfrm>
          <a:prstGeom prst="rect">
            <a:avLst/>
          </a:prstGeom>
        </p:spPr>
        <p:txBody>
          <a:bodyPr vert="horz" wrap="square" lIns="0" tIns="123825" rIns="0" bIns="0" rtlCol="0">
            <a:spAutoFit/>
          </a:bodyPr>
          <a:lstStyle/>
          <a:p>
            <a:pPr marL="393700" indent="-342900">
              <a:spcBef>
                <a:spcPts val="975"/>
              </a:spcBef>
              <a:buFontTx/>
              <a:buChar char="•"/>
              <a:tabLst>
                <a:tab pos="393700" algn="l"/>
              </a:tabLst>
            </a:pPr>
            <a:r>
              <a:rPr sz="2800" spc="-10" dirty="0">
                <a:solidFill>
                  <a:prstClr val="black"/>
                </a:solidFill>
                <a:latin typeface="Verdana"/>
                <a:cs typeface="Verdana"/>
              </a:rPr>
              <a:t>Consider</a:t>
            </a:r>
            <a:endParaRPr sz="2800">
              <a:solidFill>
                <a:prstClr val="black"/>
              </a:solidFill>
              <a:latin typeface="Verdana"/>
              <a:cs typeface="Verdana"/>
            </a:endParaRPr>
          </a:p>
          <a:p>
            <a:pPr marL="1356360">
              <a:spcBef>
                <a:spcPts val="1170"/>
              </a:spcBef>
              <a:tabLst>
                <a:tab pos="1928495" algn="l"/>
                <a:tab pos="2971165" algn="l"/>
              </a:tabLst>
            </a:pPr>
            <a:r>
              <a:rPr sz="3700" spc="70" dirty="0">
                <a:solidFill>
                  <a:prstClr val="black"/>
                </a:solidFill>
                <a:latin typeface="Times New Roman"/>
                <a:cs typeface="Times New Roman"/>
              </a:rPr>
              <a:t>S</a:t>
            </a:r>
            <a:r>
              <a:rPr sz="3225" spc="104" baseline="-24547" dirty="0">
                <a:solidFill>
                  <a:prstClr val="black"/>
                </a:solidFill>
                <a:latin typeface="Times New Roman"/>
                <a:cs typeface="Times New Roman"/>
              </a:rPr>
              <a:t>2	</a:t>
            </a:r>
            <a:r>
              <a:rPr sz="3700" spc="20" dirty="0">
                <a:solidFill>
                  <a:prstClr val="black"/>
                </a:solidFill>
                <a:latin typeface="Symbol"/>
                <a:cs typeface="Symbol"/>
              </a:rPr>
              <a:t></a:t>
            </a:r>
            <a:r>
              <a:rPr sz="3700" spc="-290" dirty="0">
                <a:solidFill>
                  <a:prstClr val="black"/>
                </a:solidFill>
                <a:latin typeface="Times New Roman"/>
                <a:cs typeface="Times New Roman"/>
              </a:rPr>
              <a:t> </a:t>
            </a:r>
            <a:r>
              <a:rPr sz="3700" spc="-25" dirty="0">
                <a:solidFill>
                  <a:prstClr val="black"/>
                </a:solidFill>
                <a:latin typeface="Times New Roman"/>
                <a:cs typeface="Times New Roman"/>
              </a:rPr>
              <a:t>S</a:t>
            </a:r>
            <a:r>
              <a:rPr sz="3225" spc="-37" baseline="-24547" dirty="0">
                <a:solidFill>
                  <a:prstClr val="black"/>
                </a:solidFill>
                <a:latin typeface="Times New Roman"/>
                <a:cs typeface="Times New Roman"/>
              </a:rPr>
              <a:t>1	</a:t>
            </a:r>
            <a:r>
              <a:rPr sz="3700" spc="20" dirty="0">
                <a:solidFill>
                  <a:prstClr val="black"/>
                </a:solidFill>
                <a:latin typeface="Symbol"/>
                <a:cs typeface="Symbol"/>
              </a:rPr>
              <a:t></a:t>
            </a:r>
            <a:endParaRPr sz="3700">
              <a:solidFill>
                <a:prstClr val="black"/>
              </a:solidFill>
              <a:latin typeface="Symbol"/>
              <a:cs typeface="Symbol"/>
            </a:endParaRPr>
          </a:p>
        </p:txBody>
      </p:sp>
      <p:sp>
        <p:nvSpPr>
          <p:cNvPr id="4" name="object 4"/>
          <p:cNvSpPr txBox="1"/>
          <p:nvPr/>
        </p:nvSpPr>
        <p:spPr>
          <a:xfrm>
            <a:off x="2287270" y="3785870"/>
            <a:ext cx="7472045" cy="1731010"/>
          </a:xfrm>
          <a:prstGeom prst="rect">
            <a:avLst/>
          </a:prstGeom>
        </p:spPr>
        <p:txBody>
          <a:bodyPr vert="horz" wrap="square" lIns="0" tIns="12700" rIns="0" bIns="0" rtlCol="0">
            <a:spAutoFit/>
          </a:bodyPr>
          <a:lstStyle/>
          <a:p>
            <a:pPr marL="354965" marR="5080" indent="-342900">
              <a:spcBef>
                <a:spcPts val="100"/>
              </a:spcBef>
              <a:buFontTx/>
              <a:buChar char="•"/>
              <a:tabLst>
                <a:tab pos="355600" algn="l"/>
                <a:tab pos="4401820" algn="l"/>
              </a:tabLst>
            </a:pPr>
            <a:r>
              <a:rPr sz="2800" spc="-10" dirty="0">
                <a:solidFill>
                  <a:prstClr val="black"/>
                </a:solidFill>
                <a:latin typeface="Verdana"/>
                <a:cs typeface="Verdana"/>
              </a:rPr>
              <a:t>What </a:t>
            </a:r>
            <a:r>
              <a:rPr sz="2800" spc="-5" dirty="0">
                <a:solidFill>
                  <a:prstClr val="black"/>
                </a:solidFill>
                <a:latin typeface="Verdana"/>
                <a:cs typeface="Verdana"/>
              </a:rPr>
              <a:t>if </a:t>
            </a:r>
            <a:r>
              <a:rPr sz="2800" dirty="0">
                <a:solidFill>
                  <a:prstClr val="black"/>
                </a:solidFill>
                <a:latin typeface="Verdana"/>
                <a:cs typeface="Verdana"/>
              </a:rPr>
              <a:t>we </a:t>
            </a:r>
            <a:r>
              <a:rPr sz="2800" spc="-10" dirty="0">
                <a:solidFill>
                  <a:prstClr val="black"/>
                </a:solidFill>
                <a:latin typeface="Verdana"/>
                <a:cs typeface="Verdana"/>
              </a:rPr>
              <a:t>draw </a:t>
            </a:r>
            <a:r>
              <a:rPr sz="2800" spc="-5" dirty="0">
                <a:solidFill>
                  <a:prstClr val="black"/>
                </a:solidFill>
                <a:latin typeface="Verdana"/>
                <a:cs typeface="Verdana"/>
              </a:rPr>
              <a:t>our system </a:t>
            </a:r>
            <a:r>
              <a:rPr sz="2800" spc="-10" dirty="0">
                <a:solidFill>
                  <a:prstClr val="black"/>
                </a:solidFill>
                <a:latin typeface="Verdana"/>
                <a:cs typeface="Verdana"/>
              </a:rPr>
              <a:t>boundaries  </a:t>
            </a:r>
            <a:r>
              <a:rPr sz="2800" spc="-5" dirty="0">
                <a:solidFill>
                  <a:prstClr val="black"/>
                </a:solidFill>
                <a:latin typeface="Verdana"/>
                <a:cs typeface="Verdana"/>
              </a:rPr>
              <a:t>so </a:t>
            </a:r>
            <a:r>
              <a:rPr sz="2800" spc="-10" dirty="0">
                <a:solidFill>
                  <a:prstClr val="black"/>
                </a:solidFill>
                <a:latin typeface="Verdana"/>
                <a:cs typeface="Verdana"/>
              </a:rPr>
              <a:t>large </a:t>
            </a:r>
            <a:r>
              <a:rPr sz="2800" spc="-5" dirty="0">
                <a:solidFill>
                  <a:prstClr val="black"/>
                </a:solidFill>
                <a:latin typeface="Verdana"/>
                <a:cs typeface="Verdana"/>
              </a:rPr>
              <a:t>that we </a:t>
            </a:r>
            <a:r>
              <a:rPr sz="2800" spc="-10" dirty="0">
                <a:solidFill>
                  <a:prstClr val="black"/>
                </a:solidFill>
                <a:latin typeface="Verdana"/>
                <a:cs typeface="Verdana"/>
              </a:rPr>
              <a:t>encompass </a:t>
            </a:r>
            <a:r>
              <a:rPr sz="2800" spc="-5" dirty="0">
                <a:solidFill>
                  <a:prstClr val="black"/>
                </a:solidFill>
                <a:latin typeface="Verdana"/>
                <a:cs typeface="Verdana"/>
              </a:rPr>
              <a:t>all heat  </a:t>
            </a:r>
            <a:r>
              <a:rPr sz="2800" spc="-10" dirty="0">
                <a:solidFill>
                  <a:prstClr val="black"/>
                </a:solidFill>
                <a:latin typeface="Verdana"/>
                <a:cs typeface="Verdana"/>
              </a:rPr>
              <a:t>transfer</a:t>
            </a:r>
            <a:r>
              <a:rPr sz="2800" spc="5" dirty="0">
                <a:solidFill>
                  <a:prstClr val="black"/>
                </a:solidFill>
                <a:latin typeface="Verdana"/>
                <a:cs typeface="Verdana"/>
              </a:rPr>
              <a:t> </a:t>
            </a:r>
            <a:r>
              <a:rPr sz="2800" spc="-10" dirty="0">
                <a:solidFill>
                  <a:prstClr val="black"/>
                </a:solidFill>
                <a:latin typeface="Verdana"/>
                <a:cs typeface="Verdana"/>
              </a:rPr>
              <a:t>interactions?	</a:t>
            </a:r>
            <a:r>
              <a:rPr sz="2800" spc="-5" dirty="0">
                <a:solidFill>
                  <a:prstClr val="black"/>
                </a:solidFill>
                <a:latin typeface="Verdana"/>
                <a:cs typeface="Verdana"/>
              </a:rPr>
              <a:t>We </a:t>
            </a:r>
            <a:r>
              <a:rPr sz="2800" spc="-10" dirty="0">
                <a:solidFill>
                  <a:prstClr val="black"/>
                </a:solidFill>
                <a:latin typeface="Verdana"/>
                <a:cs typeface="Verdana"/>
              </a:rPr>
              <a:t>would  thereby </a:t>
            </a:r>
            <a:r>
              <a:rPr sz="2800" u="heavy" spc="-10" dirty="0">
                <a:solidFill>
                  <a:prstClr val="black"/>
                </a:solidFill>
                <a:uFill>
                  <a:solidFill>
                    <a:srgbClr val="000000"/>
                  </a:solidFill>
                </a:uFill>
                <a:latin typeface="Verdana"/>
                <a:cs typeface="Verdana"/>
              </a:rPr>
              <a:t>isolate</a:t>
            </a:r>
            <a:r>
              <a:rPr sz="2800" spc="-10" dirty="0">
                <a:solidFill>
                  <a:prstClr val="black"/>
                </a:solidFill>
                <a:latin typeface="Verdana"/>
                <a:cs typeface="Verdana"/>
              </a:rPr>
              <a:t> </a:t>
            </a:r>
            <a:r>
              <a:rPr sz="2800" spc="-5" dirty="0">
                <a:solidFill>
                  <a:prstClr val="black"/>
                </a:solidFill>
                <a:latin typeface="Verdana"/>
                <a:cs typeface="Verdana"/>
              </a:rPr>
              <a:t>the</a:t>
            </a:r>
            <a:r>
              <a:rPr sz="2800" spc="5" dirty="0">
                <a:solidFill>
                  <a:prstClr val="black"/>
                </a:solidFill>
                <a:latin typeface="Verdana"/>
                <a:cs typeface="Verdana"/>
              </a:rPr>
              <a:t> </a:t>
            </a:r>
            <a:r>
              <a:rPr sz="2800" spc="-5" dirty="0">
                <a:solidFill>
                  <a:prstClr val="black"/>
                </a:solidFill>
                <a:latin typeface="Verdana"/>
                <a:cs typeface="Verdana"/>
              </a:rPr>
              <a:t>system.</a:t>
            </a:r>
            <a:endParaRPr sz="2800">
              <a:solidFill>
                <a:prstClr val="black"/>
              </a:solidFill>
              <a:latin typeface="Verdana"/>
              <a:cs typeface="Verdana"/>
            </a:endParaRPr>
          </a:p>
        </p:txBody>
      </p:sp>
      <p:sp>
        <p:nvSpPr>
          <p:cNvPr id="5" name="object 5"/>
          <p:cNvSpPr/>
          <p:nvPr/>
        </p:nvSpPr>
        <p:spPr>
          <a:xfrm>
            <a:off x="6155690" y="2650489"/>
            <a:ext cx="623570" cy="0"/>
          </a:xfrm>
          <a:custGeom>
            <a:avLst/>
            <a:gdLst/>
            <a:ahLst/>
            <a:cxnLst/>
            <a:rect l="l" t="t" r="r" b="b"/>
            <a:pathLst>
              <a:path w="623570">
                <a:moveTo>
                  <a:pt x="0" y="0"/>
                </a:moveTo>
                <a:lnTo>
                  <a:pt x="623570" y="0"/>
                </a:lnTo>
              </a:path>
            </a:pathLst>
          </a:custGeom>
          <a:ln w="19050">
            <a:solidFill>
              <a:srgbClr val="000000"/>
            </a:solidFill>
          </a:ln>
        </p:spPr>
        <p:txBody>
          <a:bodyPr wrap="square" lIns="0" tIns="0" rIns="0" bIns="0" rtlCol="0"/>
          <a:lstStyle/>
          <a:p>
            <a:endParaRPr>
              <a:solidFill>
                <a:prstClr val="black"/>
              </a:solidFill>
              <a:latin typeface="Calibri"/>
            </a:endParaRPr>
          </a:p>
        </p:txBody>
      </p:sp>
      <p:sp>
        <p:nvSpPr>
          <p:cNvPr id="6" name="object 6"/>
          <p:cNvSpPr txBox="1"/>
          <p:nvPr/>
        </p:nvSpPr>
        <p:spPr>
          <a:xfrm>
            <a:off x="7966709" y="2402840"/>
            <a:ext cx="754380" cy="591185"/>
          </a:xfrm>
          <a:prstGeom prst="rect">
            <a:avLst/>
          </a:prstGeom>
        </p:spPr>
        <p:txBody>
          <a:bodyPr vert="horz" wrap="square" lIns="0" tIns="13970" rIns="0" bIns="0" rtlCol="0">
            <a:spAutoFit/>
          </a:bodyPr>
          <a:lstStyle/>
          <a:p>
            <a:pPr marL="38100">
              <a:spcBef>
                <a:spcPts val="110"/>
              </a:spcBef>
            </a:pPr>
            <a:r>
              <a:rPr sz="5550" spc="60" baseline="14264" dirty="0">
                <a:solidFill>
                  <a:prstClr val="black"/>
                </a:solidFill>
                <a:latin typeface="Times New Roman"/>
                <a:cs typeface="Times New Roman"/>
              </a:rPr>
              <a:t>S</a:t>
            </a:r>
            <a:r>
              <a:rPr sz="2150" spc="40" dirty="0">
                <a:solidFill>
                  <a:prstClr val="black"/>
                </a:solidFill>
                <a:latin typeface="Times New Roman"/>
                <a:cs typeface="Times New Roman"/>
              </a:rPr>
              <a:t>gen</a:t>
            </a:r>
            <a:endParaRPr sz="2150">
              <a:solidFill>
                <a:prstClr val="black"/>
              </a:solidFill>
              <a:latin typeface="Times New Roman"/>
              <a:cs typeface="Times New Roman"/>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60</a:t>
            </a:fld>
            <a:endParaRPr dirty="0">
              <a:solidFill>
                <a:prstClr val="black"/>
              </a:solidFill>
            </a:endParaRPr>
          </a:p>
        </p:txBody>
      </p:sp>
      <p:sp>
        <p:nvSpPr>
          <p:cNvPr id="7" name="object 7"/>
          <p:cNvSpPr txBox="1"/>
          <p:nvPr/>
        </p:nvSpPr>
        <p:spPr>
          <a:xfrm>
            <a:off x="5880100" y="2995930"/>
            <a:ext cx="163830" cy="354965"/>
          </a:xfrm>
          <a:prstGeom prst="rect">
            <a:avLst/>
          </a:prstGeom>
        </p:spPr>
        <p:txBody>
          <a:bodyPr vert="horz" wrap="square" lIns="0" tIns="13970" rIns="0" bIns="0" rtlCol="0">
            <a:spAutoFit/>
          </a:bodyPr>
          <a:lstStyle/>
          <a:p>
            <a:pPr marL="12700">
              <a:spcBef>
                <a:spcPts val="110"/>
              </a:spcBef>
            </a:pPr>
            <a:r>
              <a:rPr sz="2150" spc="10" dirty="0">
                <a:solidFill>
                  <a:prstClr val="black"/>
                </a:solidFill>
                <a:latin typeface="Times New Roman"/>
                <a:cs typeface="Times New Roman"/>
              </a:rPr>
              <a:t>1</a:t>
            </a:r>
            <a:endParaRPr sz="2150">
              <a:solidFill>
                <a:prstClr val="black"/>
              </a:solidFill>
              <a:latin typeface="Times New Roman"/>
              <a:cs typeface="Times New Roman"/>
            </a:endParaRPr>
          </a:p>
        </p:txBody>
      </p:sp>
      <p:sp>
        <p:nvSpPr>
          <p:cNvPr id="8" name="object 8"/>
          <p:cNvSpPr txBox="1"/>
          <p:nvPr/>
        </p:nvSpPr>
        <p:spPr>
          <a:xfrm>
            <a:off x="6802120" y="2707640"/>
            <a:ext cx="487680" cy="591185"/>
          </a:xfrm>
          <a:prstGeom prst="rect">
            <a:avLst/>
          </a:prstGeom>
        </p:spPr>
        <p:txBody>
          <a:bodyPr vert="horz" wrap="square" lIns="0" tIns="13970" rIns="0" bIns="0" rtlCol="0">
            <a:spAutoFit/>
          </a:bodyPr>
          <a:lstStyle/>
          <a:p>
            <a:pPr marL="38100">
              <a:spcBef>
                <a:spcPts val="110"/>
              </a:spcBef>
            </a:pPr>
            <a:r>
              <a:rPr sz="3700" spc="130" dirty="0">
                <a:solidFill>
                  <a:prstClr val="black"/>
                </a:solidFill>
                <a:latin typeface="Symbol"/>
                <a:cs typeface="Symbol"/>
              </a:rPr>
              <a:t></a:t>
            </a:r>
            <a:r>
              <a:rPr sz="3225" spc="195" baseline="-11627" dirty="0">
                <a:solidFill>
                  <a:prstClr val="black"/>
                </a:solidFill>
                <a:latin typeface="Times New Roman"/>
                <a:cs typeface="Times New Roman"/>
              </a:rPr>
              <a:t>A</a:t>
            </a:r>
            <a:endParaRPr sz="3225" baseline="-11627">
              <a:solidFill>
                <a:prstClr val="black"/>
              </a:solidFill>
              <a:latin typeface="Times New Roman"/>
              <a:cs typeface="Times New Roman"/>
            </a:endParaRPr>
          </a:p>
        </p:txBody>
      </p:sp>
      <p:sp>
        <p:nvSpPr>
          <p:cNvPr id="9" name="object 9"/>
          <p:cNvSpPr txBox="1"/>
          <p:nvPr/>
        </p:nvSpPr>
        <p:spPr>
          <a:xfrm>
            <a:off x="5854700" y="1990090"/>
            <a:ext cx="1206500" cy="591185"/>
          </a:xfrm>
          <a:prstGeom prst="rect">
            <a:avLst/>
          </a:prstGeom>
        </p:spPr>
        <p:txBody>
          <a:bodyPr vert="horz" wrap="square" lIns="0" tIns="13970" rIns="0" bIns="0" rtlCol="0">
            <a:spAutoFit/>
          </a:bodyPr>
          <a:lstStyle/>
          <a:p>
            <a:pPr marL="38100">
              <a:spcBef>
                <a:spcPts val="110"/>
              </a:spcBef>
              <a:tabLst>
                <a:tab pos="329565" algn="l"/>
              </a:tabLst>
            </a:pPr>
            <a:r>
              <a:rPr sz="3225" spc="15" baseline="50387" dirty="0">
                <a:solidFill>
                  <a:prstClr val="black"/>
                </a:solidFill>
                <a:latin typeface="Times New Roman"/>
                <a:cs typeface="Times New Roman"/>
              </a:rPr>
              <a:t>2	</a:t>
            </a:r>
            <a:r>
              <a:rPr sz="3700" spc="-5" dirty="0">
                <a:solidFill>
                  <a:prstClr val="black"/>
                </a:solidFill>
                <a:latin typeface="Symbol"/>
                <a:cs typeface="Symbol"/>
              </a:rPr>
              <a:t></a:t>
            </a:r>
            <a:r>
              <a:rPr sz="3700" spc="-5" dirty="0">
                <a:solidFill>
                  <a:prstClr val="black"/>
                </a:solidFill>
                <a:latin typeface="Times New Roman"/>
                <a:cs typeface="Times New Roman"/>
              </a:rPr>
              <a:t>Q</a:t>
            </a:r>
            <a:r>
              <a:rPr sz="3700" spc="-330" dirty="0">
                <a:solidFill>
                  <a:prstClr val="black"/>
                </a:solidFill>
                <a:latin typeface="Times New Roman"/>
                <a:cs typeface="Times New Roman"/>
              </a:rPr>
              <a:t> </a:t>
            </a:r>
            <a:r>
              <a:rPr sz="5550" spc="22" baseline="-5255" dirty="0">
                <a:solidFill>
                  <a:prstClr val="black"/>
                </a:solidFill>
                <a:latin typeface="Symbol"/>
                <a:cs typeface="Symbol"/>
              </a:rPr>
              <a:t></a:t>
            </a:r>
            <a:endParaRPr sz="5550" baseline="-5255">
              <a:solidFill>
                <a:prstClr val="black"/>
              </a:solidFill>
              <a:latin typeface="Symbol"/>
              <a:cs typeface="Symbol"/>
            </a:endParaRPr>
          </a:p>
        </p:txBody>
      </p:sp>
      <p:sp>
        <p:nvSpPr>
          <p:cNvPr id="10" name="object 10"/>
          <p:cNvSpPr txBox="1"/>
          <p:nvPr/>
        </p:nvSpPr>
        <p:spPr>
          <a:xfrm>
            <a:off x="5824220" y="2103119"/>
            <a:ext cx="1236980" cy="874394"/>
          </a:xfrm>
          <a:prstGeom prst="rect">
            <a:avLst/>
          </a:prstGeom>
        </p:spPr>
        <p:txBody>
          <a:bodyPr vert="horz" wrap="square" lIns="0" tIns="15240" rIns="0" bIns="0" rtlCol="0">
            <a:spAutoFit/>
          </a:bodyPr>
          <a:lstStyle/>
          <a:p>
            <a:pPr marL="38100">
              <a:spcBef>
                <a:spcPts val="120"/>
              </a:spcBef>
              <a:tabLst>
                <a:tab pos="1015365" algn="l"/>
              </a:tabLst>
            </a:pPr>
            <a:r>
              <a:rPr sz="8325" spc="22" baseline="-9009" dirty="0">
                <a:solidFill>
                  <a:prstClr val="black"/>
                </a:solidFill>
                <a:latin typeface="Symbol"/>
                <a:cs typeface="Symbol"/>
              </a:rPr>
              <a:t></a:t>
            </a:r>
            <a:r>
              <a:rPr sz="8325" spc="975" baseline="-9009" dirty="0">
                <a:solidFill>
                  <a:prstClr val="black"/>
                </a:solidFill>
                <a:latin typeface="Times New Roman"/>
                <a:cs typeface="Times New Roman"/>
              </a:rPr>
              <a:t> </a:t>
            </a:r>
            <a:r>
              <a:rPr sz="5550" spc="15" baseline="-36786" dirty="0">
                <a:solidFill>
                  <a:prstClr val="black"/>
                </a:solidFill>
                <a:latin typeface="Times New Roman"/>
                <a:cs typeface="Times New Roman"/>
              </a:rPr>
              <a:t>T	</a:t>
            </a:r>
            <a:r>
              <a:rPr sz="3700" spc="15" dirty="0">
                <a:solidFill>
                  <a:prstClr val="black"/>
                </a:solidFill>
                <a:latin typeface="Symbol"/>
                <a:cs typeface="Symbol"/>
              </a:rPr>
              <a:t></a:t>
            </a:r>
            <a:endParaRPr sz="3700">
              <a:solidFill>
                <a:prstClr val="black"/>
              </a:solidFill>
              <a:latin typeface="Symbol"/>
              <a:cs typeface="Symbol"/>
            </a:endParaRPr>
          </a:p>
        </p:txBody>
      </p:sp>
      <p:sp>
        <p:nvSpPr>
          <p:cNvPr id="11" name="object 11"/>
          <p:cNvSpPr txBox="1"/>
          <p:nvPr/>
        </p:nvSpPr>
        <p:spPr>
          <a:xfrm>
            <a:off x="7373621" y="2284730"/>
            <a:ext cx="286385" cy="591185"/>
          </a:xfrm>
          <a:prstGeom prst="rect">
            <a:avLst/>
          </a:prstGeom>
        </p:spPr>
        <p:txBody>
          <a:bodyPr vert="horz" wrap="square" lIns="0" tIns="13970" rIns="0" bIns="0" rtlCol="0">
            <a:spAutoFit/>
          </a:bodyPr>
          <a:lstStyle/>
          <a:p>
            <a:pPr marL="12700">
              <a:spcBef>
                <a:spcPts val="110"/>
              </a:spcBef>
            </a:pPr>
            <a:r>
              <a:rPr sz="3700" spc="20" dirty="0">
                <a:solidFill>
                  <a:prstClr val="black"/>
                </a:solidFill>
                <a:latin typeface="Symbol"/>
                <a:cs typeface="Symbol"/>
              </a:rPr>
              <a:t></a:t>
            </a:r>
            <a:endParaRPr sz="3700">
              <a:solidFill>
                <a:prstClr val="black"/>
              </a:solidFill>
              <a:latin typeface="Symbol"/>
              <a:cs typeface="Symbo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909809" y="6278879"/>
            <a:ext cx="223520" cy="228268"/>
          </a:xfrm>
          <a:prstGeom prst="rect">
            <a:avLst/>
          </a:prstGeom>
        </p:spPr>
        <p:txBody>
          <a:bodyPr vert="horz" wrap="square" lIns="0" tIns="12700" rIns="0" bIns="0" rtlCol="0">
            <a:spAutoFit/>
          </a:bodyPr>
          <a:lstStyle/>
          <a:p>
            <a:pPr marL="12700">
              <a:spcBef>
                <a:spcPts val="100"/>
              </a:spcBef>
            </a:pPr>
            <a:r>
              <a:rPr sz="1400" spc="-5" dirty="0">
                <a:solidFill>
                  <a:prstClr val="black"/>
                </a:solidFill>
                <a:latin typeface="Arial"/>
                <a:cs typeface="Arial"/>
              </a:rPr>
              <a:t>16</a:t>
            </a:r>
            <a:endParaRPr sz="1400">
              <a:solidFill>
                <a:prstClr val="black"/>
              </a:solidFill>
              <a:latin typeface="Arial"/>
              <a:cs typeface="Arial"/>
            </a:endParaRPr>
          </a:p>
        </p:txBody>
      </p:sp>
      <p:sp>
        <p:nvSpPr>
          <p:cNvPr id="3" name="object 3"/>
          <p:cNvSpPr txBox="1"/>
          <p:nvPr/>
        </p:nvSpPr>
        <p:spPr>
          <a:xfrm>
            <a:off x="1878329" y="436879"/>
            <a:ext cx="8427720" cy="574040"/>
          </a:xfrm>
          <a:prstGeom prst="rect">
            <a:avLst/>
          </a:prstGeom>
        </p:spPr>
        <p:txBody>
          <a:bodyPr vert="horz" wrap="square" lIns="0" tIns="12700" rIns="0" bIns="0" rtlCol="0">
            <a:spAutoFit/>
          </a:bodyPr>
          <a:lstStyle/>
          <a:p>
            <a:pPr marL="12700">
              <a:spcBef>
                <a:spcPts val="100"/>
              </a:spcBef>
            </a:pPr>
            <a:r>
              <a:rPr sz="3600" spc="-5" dirty="0">
                <a:solidFill>
                  <a:prstClr val="black"/>
                </a:solidFill>
                <a:latin typeface="Verdana"/>
                <a:cs typeface="Verdana"/>
              </a:rPr>
              <a:t>Entropy changes of </a:t>
            </a:r>
            <a:r>
              <a:rPr sz="3600" spc="-10" dirty="0">
                <a:solidFill>
                  <a:prstClr val="black"/>
                </a:solidFill>
                <a:latin typeface="Verdana"/>
                <a:cs typeface="Verdana"/>
              </a:rPr>
              <a:t>isolated</a:t>
            </a:r>
            <a:r>
              <a:rPr sz="3600" spc="-65" dirty="0">
                <a:solidFill>
                  <a:prstClr val="black"/>
                </a:solidFill>
                <a:latin typeface="Verdana"/>
                <a:cs typeface="Verdana"/>
              </a:rPr>
              <a:t> </a:t>
            </a:r>
            <a:r>
              <a:rPr sz="3600" spc="-5" dirty="0">
                <a:solidFill>
                  <a:prstClr val="black"/>
                </a:solidFill>
                <a:latin typeface="Verdana"/>
                <a:cs typeface="Verdana"/>
              </a:rPr>
              <a:t>systems</a:t>
            </a:r>
            <a:endParaRPr sz="3600">
              <a:solidFill>
                <a:prstClr val="black"/>
              </a:solidFill>
              <a:latin typeface="Verdana"/>
              <a:cs typeface="Verdana"/>
            </a:endParaRPr>
          </a:p>
        </p:txBody>
      </p:sp>
      <p:sp>
        <p:nvSpPr>
          <p:cNvPr id="4" name="object 4"/>
          <p:cNvSpPr txBox="1"/>
          <p:nvPr/>
        </p:nvSpPr>
        <p:spPr>
          <a:xfrm>
            <a:off x="2288540" y="1404620"/>
            <a:ext cx="1980564" cy="452120"/>
          </a:xfrm>
          <a:prstGeom prst="rect">
            <a:avLst/>
          </a:prstGeom>
        </p:spPr>
        <p:txBody>
          <a:bodyPr vert="horz" wrap="square" lIns="0" tIns="12700" rIns="0" bIns="0" rtlCol="0">
            <a:spAutoFit/>
          </a:bodyPr>
          <a:lstStyle/>
          <a:p>
            <a:pPr marL="355600" indent="-342900">
              <a:spcBef>
                <a:spcPts val="100"/>
              </a:spcBef>
              <a:buFontTx/>
              <a:buChar char="•"/>
              <a:tabLst>
                <a:tab pos="355600" algn="l"/>
              </a:tabLst>
            </a:pPr>
            <a:r>
              <a:rPr sz="2800" spc="-10" dirty="0">
                <a:solidFill>
                  <a:prstClr val="black"/>
                </a:solidFill>
                <a:latin typeface="Verdana"/>
                <a:cs typeface="Verdana"/>
              </a:rPr>
              <a:t>And</a:t>
            </a:r>
            <a:r>
              <a:rPr sz="2800" spc="-85" dirty="0">
                <a:solidFill>
                  <a:prstClr val="black"/>
                </a:solidFill>
                <a:latin typeface="Verdana"/>
                <a:cs typeface="Verdana"/>
              </a:rPr>
              <a:t> </a:t>
            </a:r>
            <a:r>
              <a:rPr sz="2800" spc="-10" dirty="0">
                <a:solidFill>
                  <a:prstClr val="black"/>
                </a:solidFill>
                <a:latin typeface="Verdana"/>
                <a:cs typeface="Verdana"/>
              </a:rPr>
              <a:t>then</a:t>
            </a:r>
            <a:endParaRPr sz="2800">
              <a:solidFill>
                <a:prstClr val="black"/>
              </a:solidFill>
              <a:latin typeface="Verdana"/>
              <a:cs typeface="Verdana"/>
            </a:endParaRPr>
          </a:p>
        </p:txBody>
      </p:sp>
      <p:sp>
        <p:nvSpPr>
          <p:cNvPr id="5" name="object 5"/>
          <p:cNvSpPr/>
          <p:nvPr/>
        </p:nvSpPr>
        <p:spPr>
          <a:xfrm>
            <a:off x="5692140" y="2607310"/>
            <a:ext cx="623570" cy="0"/>
          </a:xfrm>
          <a:custGeom>
            <a:avLst/>
            <a:gdLst/>
            <a:ahLst/>
            <a:cxnLst/>
            <a:rect l="l" t="t" r="r" b="b"/>
            <a:pathLst>
              <a:path w="623570">
                <a:moveTo>
                  <a:pt x="0" y="0"/>
                </a:moveTo>
                <a:lnTo>
                  <a:pt x="623570" y="0"/>
                </a:lnTo>
              </a:path>
            </a:pathLst>
          </a:custGeom>
          <a:ln w="19050">
            <a:solidFill>
              <a:srgbClr val="000000"/>
            </a:solidFill>
          </a:ln>
        </p:spPr>
        <p:txBody>
          <a:bodyPr wrap="square" lIns="0" tIns="0" rIns="0" bIns="0" rtlCol="0"/>
          <a:lstStyle/>
          <a:p>
            <a:endParaRPr>
              <a:solidFill>
                <a:prstClr val="black"/>
              </a:solidFill>
              <a:latin typeface="Calibri"/>
            </a:endParaRPr>
          </a:p>
        </p:txBody>
      </p:sp>
      <p:sp>
        <p:nvSpPr>
          <p:cNvPr id="6" name="object 6"/>
          <p:cNvSpPr txBox="1"/>
          <p:nvPr/>
        </p:nvSpPr>
        <p:spPr>
          <a:xfrm>
            <a:off x="7503159" y="2358390"/>
            <a:ext cx="754380" cy="591185"/>
          </a:xfrm>
          <a:prstGeom prst="rect">
            <a:avLst/>
          </a:prstGeom>
        </p:spPr>
        <p:txBody>
          <a:bodyPr vert="horz" wrap="square" lIns="0" tIns="13970" rIns="0" bIns="0" rtlCol="0">
            <a:spAutoFit/>
          </a:bodyPr>
          <a:lstStyle/>
          <a:p>
            <a:pPr marL="38100">
              <a:spcBef>
                <a:spcPts val="110"/>
              </a:spcBef>
            </a:pPr>
            <a:r>
              <a:rPr sz="5550" spc="60" baseline="14264" dirty="0">
                <a:solidFill>
                  <a:prstClr val="black"/>
                </a:solidFill>
                <a:latin typeface="Times New Roman"/>
                <a:cs typeface="Times New Roman"/>
              </a:rPr>
              <a:t>S</a:t>
            </a:r>
            <a:r>
              <a:rPr sz="2150" spc="40" dirty="0">
                <a:solidFill>
                  <a:prstClr val="black"/>
                </a:solidFill>
                <a:latin typeface="Times New Roman"/>
                <a:cs typeface="Times New Roman"/>
              </a:rPr>
              <a:t>gen</a:t>
            </a:r>
            <a:endParaRPr sz="2150">
              <a:solidFill>
                <a:prstClr val="black"/>
              </a:solidFill>
              <a:latin typeface="Times New Roman"/>
              <a:cs typeface="Times New Roman"/>
            </a:endParaRPr>
          </a:p>
        </p:txBody>
      </p:sp>
      <p:sp>
        <p:nvSpPr>
          <p:cNvPr id="7" name="object 7"/>
          <p:cNvSpPr txBox="1"/>
          <p:nvPr/>
        </p:nvSpPr>
        <p:spPr>
          <a:xfrm>
            <a:off x="5416550" y="2951480"/>
            <a:ext cx="163830" cy="354965"/>
          </a:xfrm>
          <a:prstGeom prst="rect">
            <a:avLst/>
          </a:prstGeom>
        </p:spPr>
        <p:txBody>
          <a:bodyPr vert="horz" wrap="square" lIns="0" tIns="13970" rIns="0" bIns="0" rtlCol="0">
            <a:spAutoFit/>
          </a:bodyPr>
          <a:lstStyle/>
          <a:p>
            <a:pPr marL="12700">
              <a:spcBef>
                <a:spcPts val="110"/>
              </a:spcBef>
            </a:pPr>
            <a:r>
              <a:rPr sz="2150" spc="10" dirty="0">
                <a:solidFill>
                  <a:prstClr val="black"/>
                </a:solidFill>
                <a:latin typeface="Times New Roman"/>
                <a:cs typeface="Times New Roman"/>
              </a:rPr>
              <a:t>1</a:t>
            </a:r>
            <a:endParaRPr sz="2150">
              <a:solidFill>
                <a:prstClr val="black"/>
              </a:solidFill>
              <a:latin typeface="Times New Roman"/>
              <a:cs typeface="Times New Roman"/>
            </a:endParaRPr>
          </a:p>
        </p:txBody>
      </p:sp>
      <p:sp>
        <p:nvSpPr>
          <p:cNvPr id="8" name="object 8"/>
          <p:cNvSpPr txBox="1"/>
          <p:nvPr/>
        </p:nvSpPr>
        <p:spPr>
          <a:xfrm>
            <a:off x="6910071" y="2240280"/>
            <a:ext cx="286385" cy="591185"/>
          </a:xfrm>
          <a:prstGeom prst="rect">
            <a:avLst/>
          </a:prstGeom>
        </p:spPr>
        <p:txBody>
          <a:bodyPr vert="horz" wrap="square" lIns="0" tIns="13970" rIns="0" bIns="0" rtlCol="0">
            <a:spAutoFit/>
          </a:bodyPr>
          <a:lstStyle/>
          <a:p>
            <a:pPr marL="12700">
              <a:spcBef>
                <a:spcPts val="110"/>
              </a:spcBef>
            </a:pPr>
            <a:r>
              <a:rPr sz="3700" spc="20" dirty="0">
                <a:solidFill>
                  <a:prstClr val="black"/>
                </a:solidFill>
                <a:latin typeface="Symbol"/>
                <a:cs typeface="Symbol"/>
              </a:rPr>
              <a:t></a:t>
            </a:r>
            <a:endParaRPr sz="3700">
              <a:solidFill>
                <a:prstClr val="black"/>
              </a:solidFill>
              <a:latin typeface="Symbol"/>
              <a:cs typeface="Symbol"/>
            </a:endParaRPr>
          </a:p>
        </p:txBody>
      </p:sp>
      <p:sp>
        <p:nvSpPr>
          <p:cNvPr id="9" name="object 9"/>
          <p:cNvSpPr txBox="1"/>
          <p:nvPr/>
        </p:nvSpPr>
        <p:spPr>
          <a:xfrm>
            <a:off x="6338570" y="2663190"/>
            <a:ext cx="487680" cy="591185"/>
          </a:xfrm>
          <a:prstGeom prst="rect">
            <a:avLst/>
          </a:prstGeom>
        </p:spPr>
        <p:txBody>
          <a:bodyPr vert="horz" wrap="square" lIns="0" tIns="13970" rIns="0" bIns="0" rtlCol="0">
            <a:spAutoFit/>
          </a:bodyPr>
          <a:lstStyle/>
          <a:p>
            <a:pPr marL="38100">
              <a:spcBef>
                <a:spcPts val="110"/>
              </a:spcBef>
            </a:pPr>
            <a:r>
              <a:rPr sz="3700" spc="130" dirty="0">
                <a:solidFill>
                  <a:prstClr val="black"/>
                </a:solidFill>
                <a:latin typeface="Symbol"/>
                <a:cs typeface="Symbol"/>
              </a:rPr>
              <a:t></a:t>
            </a:r>
            <a:r>
              <a:rPr sz="3225" spc="195" baseline="-11627" dirty="0">
                <a:solidFill>
                  <a:prstClr val="black"/>
                </a:solidFill>
                <a:latin typeface="Times New Roman"/>
                <a:cs typeface="Times New Roman"/>
              </a:rPr>
              <a:t>A</a:t>
            </a:r>
            <a:endParaRPr sz="3225" baseline="-11627">
              <a:solidFill>
                <a:prstClr val="black"/>
              </a:solidFill>
              <a:latin typeface="Times New Roman"/>
              <a:cs typeface="Times New Roman"/>
            </a:endParaRPr>
          </a:p>
        </p:txBody>
      </p:sp>
      <p:sp>
        <p:nvSpPr>
          <p:cNvPr id="10" name="object 10"/>
          <p:cNvSpPr txBox="1"/>
          <p:nvPr/>
        </p:nvSpPr>
        <p:spPr>
          <a:xfrm>
            <a:off x="5391150" y="1945640"/>
            <a:ext cx="1206500" cy="591185"/>
          </a:xfrm>
          <a:prstGeom prst="rect">
            <a:avLst/>
          </a:prstGeom>
        </p:spPr>
        <p:txBody>
          <a:bodyPr vert="horz" wrap="square" lIns="0" tIns="13970" rIns="0" bIns="0" rtlCol="0">
            <a:spAutoFit/>
          </a:bodyPr>
          <a:lstStyle/>
          <a:p>
            <a:pPr marL="38100">
              <a:spcBef>
                <a:spcPts val="110"/>
              </a:spcBef>
              <a:tabLst>
                <a:tab pos="329565" algn="l"/>
              </a:tabLst>
            </a:pPr>
            <a:r>
              <a:rPr sz="3225" spc="15" baseline="50387" dirty="0">
                <a:solidFill>
                  <a:prstClr val="black"/>
                </a:solidFill>
                <a:latin typeface="Times New Roman"/>
                <a:cs typeface="Times New Roman"/>
              </a:rPr>
              <a:t>2	</a:t>
            </a:r>
            <a:r>
              <a:rPr sz="3700" spc="-5" dirty="0">
                <a:solidFill>
                  <a:prstClr val="black"/>
                </a:solidFill>
                <a:latin typeface="Symbol"/>
                <a:cs typeface="Symbol"/>
              </a:rPr>
              <a:t></a:t>
            </a:r>
            <a:r>
              <a:rPr sz="3700" spc="-5" dirty="0">
                <a:solidFill>
                  <a:prstClr val="black"/>
                </a:solidFill>
                <a:latin typeface="Times New Roman"/>
                <a:cs typeface="Times New Roman"/>
              </a:rPr>
              <a:t>Q</a:t>
            </a:r>
            <a:r>
              <a:rPr sz="3700" spc="-330" dirty="0">
                <a:solidFill>
                  <a:prstClr val="black"/>
                </a:solidFill>
                <a:latin typeface="Times New Roman"/>
                <a:cs typeface="Times New Roman"/>
              </a:rPr>
              <a:t> </a:t>
            </a:r>
            <a:r>
              <a:rPr sz="5550" spc="22" baseline="-5255" dirty="0">
                <a:solidFill>
                  <a:prstClr val="black"/>
                </a:solidFill>
                <a:latin typeface="Symbol"/>
                <a:cs typeface="Symbol"/>
              </a:rPr>
              <a:t></a:t>
            </a:r>
            <a:endParaRPr sz="5550" baseline="-5255">
              <a:solidFill>
                <a:prstClr val="black"/>
              </a:solidFill>
              <a:latin typeface="Symbol"/>
              <a:cs typeface="Symbol"/>
            </a:endParaRPr>
          </a:p>
        </p:txBody>
      </p:sp>
      <p:sp>
        <p:nvSpPr>
          <p:cNvPr id="11" name="object 11"/>
          <p:cNvSpPr txBox="1"/>
          <p:nvPr/>
        </p:nvSpPr>
        <p:spPr>
          <a:xfrm>
            <a:off x="3091181" y="2240280"/>
            <a:ext cx="1965325" cy="591185"/>
          </a:xfrm>
          <a:prstGeom prst="rect">
            <a:avLst/>
          </a:prstGeom>
        </p:spPr>
        <p:txBody>
          <a:bodyPr vert="horz" wrap="square" lIns="0" tIns="13970" rIns="0" bIns="0" rtlCol="0">
            <a:spAutoFit/>
          </a:bodyPr>
          <a:lstStyle/>
          <a:p>
            <a:pPr marL="50800">
              <a:spcBef>
                <a:spcPts val="110"/>
              </a:spcBef>
              <a:tabLst>
                <a:tab pos="622935" algn="l"/>
                <a:tab pos="1665605" algn="l"/>
              </a:tabLst>
            </a:pPr>
            <a:r>
              <a:rPr sz="3700" spc="70" dirty="0">
                <a:solidFill>
                  <a:prstClr val="black"/>
                </a:solidFill>
                <a:latin typeface="Times New Roman"/>
                <a:cs typeface="Times New Roman"/>
              </a:rPr>
              <a:t>S</a:t>
            </a:r>
            <a:r>
              <a:rPr sz="3225" spc="104" baseline="-24547" dirty="0">
                <a:solidFill>
                  <a:prstClr val="black"/>
                </a:solidFill>
                <a:latin typeface="Times New Roman"/>
                <a:cs typeface="Times New Roman"/>
              </a:rPr>
              <a:t>2	</a:t>
            </a:r>
            <a:r>
              <a:rPr sz="3700" spc="20" dirty="0">
                <a:solidFill>
                  <a:prstClr val="black"/>
                </a:solidFill>
                <a:latin typeface="Symbol"/>
                <a:cs typeface="Symbol"/>
              </a:rPr>
              <a:t></a:t>
            </a:r>
            <a:r>
              <a:rPr sz="3700" spc="-290" dirty="0">
                <a:solidFill>
                  <a:prstClr val="black"/>
                </a:solidFill>
                <a:latin typeface="Times New Roman"/>
                <a:cs typeface="Times New Roman"/>
              </a:rPr>
              <a:t> </a:t>
            </a:r>
            <a:r>
              <a:rPr sz="3700" spc="-25" dirty="0">
                <a:solidFill>
                  <a:prstClr val="black"/>
                </a:solidFill>
                <a:latin typeface="Times New Roman"/>
                <a:cs typeface="Times New Roman"/>
              </a:rPr>
              <a:t>S</a:t>
            </a:r>
            <a:r>
              <a:rPr sz="3225" spc="-37" baseline="-24547" dirty="0">
                <a:solidFill>
                  <a:prstClr val="black"/>
                </a:solidFill>
                <a:latin typeface="Times New Roman"/>
                <a:cs typeface="Times New Roman"/>
              </a:rPr>
              <a:t>1	</a:t>
            </a:r>
            <a:r>
              <a:rPr sz="3700" spc="20" dirty="0">
                <a:solidFill>
                  <a:prstClr val="black"/>
                </a:solidFill>
                <a:latin typeface="Symbol"/>
                <a:cs typeface="Symbol"/>
              </a:rPr>
              <a:t></a:t>
            </a:r>
            <a:endParaRPr sz="3700">
              <a:solidFill>
                <a:prstClr val="black"/>
              </a:solidFill>
              <a:latin typeface="Symbol"/>
              <a:cs typeface="Symbol"/>
            </a:endParaRPr>
          </a:p>
        </p:txBody>
      </p:sp>
      <p:sp>
        <p:nvSpPr>
          <p:cNvPr id="12" name="object 12"/>
          <p:cNvSpPr txBox="1"/>
          <p:nvPr/>
        </p:nvSpPr>
        <p:spPr>
          <a:xfrm>
            <a:off x="5360670" y="2058669"/>
            <a:ext cx="1236980" cy="874394"/>
          </a:xfrm>
          <a:prstGeom prst="rect">
            <a:avLst/>
          </a:prstGeom>
        </p:spPr>
        <p:txBody>
          <a:bodyPr vert="horz" wrap="square" lIns="0" tIns="15240" rIns="0" bIns="0" rtlCol="0">
            <a:spAutoFit/>
          </a:bodyPr>
          <a:lstStyle/>
          <a:p>
            <a:pPr marL="38100">
              <a:spcBef>
                <a:spcPts val="120"/>
              </a:spcBef>
              <a:tabLst>
                <a:tab pos="1015365" algn="l"/>
              </a:tabLst>
            </a:pPr>
            <a:r>
              <a:rPr sz="8325" spc="22" baseline="-9009" dirty="0">
                <a:solidFill>
                  <a:prstClr val="black"/>
                </a:solidFill>
                <a:latin typeface="Symbol"/>
                <a:cs typeface="Symbol"/>
              </a:rPr>
              <a:t></a:t>
            </a:r>
            <a:r>
              <a:rPr sz="8325" spc="975" baseline="-9009" dirty="0">
                <a:solidFill>
                  <a:prstClr val="black"/>
                </a:solidFill>
                <a:latin typeface="Times New Roman"/>
                <a:cs typeface="Times New Roman"/>
              </a:rPr>
              <a:t> </a:t>
            </a:r>
            <a:r>
              <a:rPr sz="5550" spc="15" baseline="-36786" dirty="0">
                <a:solidFill>
                  <a:prstClr val="black"/>
                </a:solidFill>
                <a:latin typeface="Times New Roman"/>
                <a:cs typeface="Times New Roman"/>
              </a:rPr>
              <a:t>T	</a:t>
            </a:r>
            <a:r>
              <a:rPr sz="3700" spc="15" dirty="0">
                <a:solidFill>
                  <a:prstClr val="black"/>
                </a:solidFill>
                <a:latin typeface="Symbol"/>
                <a:cs typeface="Symbol"/>
              </a:rPr>
              <a:t></a:t>
            </a:r>
            <a:endParaRPr sz="3700">
              <a:solidFill>
                <a:prstClr val="black"/>
              </a:solidFill>
              <a:latin typeface="Symbol"/>
              <a:cs typeface="Symbol"/>
            </a:endParaRPr>
          </a:p>
        </p:txBody>
      </p:sp>
      <p:grpSp>
        <p:nvGrpSpPr>
          <p:cNvPr id="13" name="object 13"/>
          <p:cNvGrpSpPr/>
          <p:nvPr/>
        </p:nvGrpSpPr>
        <p:grpSpPr>
          <a:xfrm>
            <a:off x="4804409" y="1709828"/>
            <a:ext cx="2125980" cy="2106295"/>
            <a:chOff x="3280409" y="1709827"/>
            <a:chExt cx="2125980" cy="2106295"/>
          </a:xfrm>
        </p:grpSpPr>
        <p:sp>
          <p:nvSpPr>
            <p:cNvPr id="14" name="object 14"/>
            <p:cNvSpPr/>
            <p:nvPr/>
          </p:nvSpPr>
          <p:spPr>
            <a:xfrm>
              <a:off x="3321049" y="1714499"/>
              <a:ext cx="2080260" cy="2096770"/>
            </a:xfrm>
            <a:custGeom>
              <a:avLst/>
              <a:gdLst/>
              <a:ahLst/>
              <a:cxnLst/>
              <a:rect l="l" t="t" r="r" b="b"/>
              <a:pathLst>
                <a:path w="2080260" h="2096770">
                  <a:moveTo>
                    <a:pt x="2080260" y="0"/>
                  </a:moveTo>
                  <a:lnTo>
                    <a:pt x="1488439" y="434339"/>
                  </a:lnTo>
                  <a:lnTo>
                    <a:pt x="1529079" y="473710"/>
                  </a:lnTo>
                  <a:lnTo>
                    <a:pt x="0" y="2016760"/>
                  </a:lnTo>
                  <a:lnTo>
                    <a:pt x="81279" y="2096770"/>
                  </a:lnTo>
                  <a:lnTo>
                    <a:pt x="1610360" y="554989"/>
                  </a:lnTo>
                  <a:lnTo>
                    <a:pt x="1651000" y="595629"/>
                  </a:lnTo>
                  <a:lnTo>
                    <a:pt x="2080260" y="0"/>
                  </a:lnTo>
                  <a:close/>
                </a:path>
              </a:pathLst>
            </a:custGeom>
            <a:solidFill>
              <a:srgbClr val="006600"/>
            </a:solidFill>
          </p:spPr>
          <p:txBody>
            <a:bodyPr wrap="square" lIns="0" tIns="0" rIns="0" bIns="0" rtlCol="0"/>
            <a:lstStyle/>
            <a:p>
              <a:endParaRPr>
                <a:solidFill>
                  <a:prstClr val="black"/>
                </a:solidFill>
                <a:latin typeface="Calibri"/>
              </a:endParaRPr>
            </a:p>
          </p:txBody>
        </p:sp>
        <p:sp>
          <p:nvSpPr>
            <p:cNvPr id="15" name="object 15"/>
            <p:cNvSpPr/>
            <p:nvPr/>
          </p:nvSpPr>
          <p:spPr>
            <a:xfrm>
              <a:off x="3280409" y="1714499"/>
              <a:ext cx="2120900" cy="2096770"/>
            </a:xfrm>
            <a:custGeom>
              <a:avLst/>
              <a:gdLst/>
              <a:ahLst/>
              <a:cxnLst/>
              <a:rect l="l" t="t" r="r" b="b"/>
              <a:pathLst>
                <a:path w="2120900" h="2096770">
                  <a:moveTo>
                    <a:pt x="40639" y="2016760"/>
                  </a:moveTo>
                  <a:lnTo>
                    <a:pt x="1569719" y="473710"/>
                  </a:lnTo>
                  <a:lnTo>
                    <a:pt x="1529079" y="434339"/>
                  </a:lnTo>
                  <a:lnTo>
                    <a:pt x="2120900" y="0"/>
                  </a:lnTo>
                  <a:lnTo>
                    <a:pt x="1691639" y="595629"/>
                  </a:lnTo>
                  <a:lnTo>
                    <a:pt x="1651000" y="554989"/>
                  </a:lnTo>
                  <a:lnTo>
                    <a:pt x="121919" y="2096770"/>
                  </a:lnTo>
                  <a:lnTo>
                    <a:pt x="40639" y="2016760"/>
                  </a:lnTo>
                  <a:close/>
                </a:path>
                <a:path w="2120900" h="2096770">
                  <a:moveTo>
                    <a:pt x="0" y="1976120"/>
                  </a:moveTo>
                  <a:lnTo>
                    <a:pt x="0" y="1976120"/>
                  </a:lnTo>
                </a:path>
              </a:pathLst>
            </a:custGeom>
            <a:ln w="9344">
              <a:solidFill>
                <a:srgbClr val="006600"/>
              </a:solidFill>
            </a:ln>
          </p:spPr>
          <p:txBody>
            <a:bodyPr wrap="square" lIns="0" tIns="0" rIns="0" bIns="0" rtlCol="0"/>
            <a:lstStyle/>
            <a:p>
              <a:endParaRPr>
                <a:solidFill>
                  <a:prstClr val="black"/>
                </a:solidFill>
                <a:latin typeface="Calibri"/>
              </a:endParaRPr>
            </a:p>
          </p:txBody>
        </p:sp>
      </p:grpSp>
      <p:sp>
        <p:nvSpPr>
          <p:cNvPr id="16" name="object 16"/>
          <p:cNvSpPr txBox="1"/>
          <p:nvPr/>
        </p:nvSpPr>
        <p:spPr>
          <a:xfrm>
            <a:off x="6934200" y="1358900"/>
            <a:ext cx="228600" cy="513080"/>
          </a:xfrm>
          <a:prstGeom prst="rect">
            <a:avLst/>
          </a:prstGeom>
        </p:spPr>
        <p:txBody>
          <a:bodyPr vert="horz" wrap="square" lIns="0" tIns="12700" rIns="0" bIns="0" rtlCol="0">
            <a:spAutoFit/>
          </a:bodyPr>
          <a:lstStyle/>
          <a:p>
            <a:pPr marL="12700">
              <a:spcBef>
                <a:spcPts val="100"/>
              </a:spcBef>
            </a:pPr>
            <a:r>
              <a:rPr sz="3200" dirty="0">
                <a:solidFill>
                  <a:prstClr val="black"/>
                </a:solidFill>
                <a:latin typeface="Times New Roman"/>
                <a:cs typeface="Times New Roman"/>
              </a:rPr>
              <a:t>0</a:t>
            </a:r>
            <a:endParaRPr sz="3200">
              <a:solidFill>
                <a:prstClr val="black"/>
              </a:solidFill>
              <a:latin typeface="Times New Roman"/>
              <a:cs typeface="Times New Roman"/>
            </a:endParaRPr>
          </a:p>
        </p:txBody>
      </p:sp>
      <p:sp>
        <p:nvSpPr>
          <p:cNvPr id="17" name="object 17"/>
          <p:cNvSpPr txBox="1"/>
          <p:nvPr/>
        </p:nvSpPr>
        <p:spPr>
          <a:xfrm>
            <a:off x="5918200" y="4067809"/>
            <a:ext cx="1268730" cy="588010"/>
          </a:xfrm>
          <a:prstGeom prst="rect">
            <a:avLst/>
          </a:prstGeom>
        </p:spPr>
        <p:txBody>
          <a:bodyPr vert="horz" wrap="square" lIns="0" tIns="11430" rIns="0" bIns="0" rtlCol="0">
            <a:spAutoFit/>
          </a:bodyPr>
          <a:lstStyle/>
          <a:p>
            <a:pPr marL="38100">
              <a:spcBef>
                <a:spcPts val="90"/>
              </a:spcBef>
              <a:tabLst>
                <a:tab pos="551815" algn="l"/>
              </a:tabLst>
            </a:pPr>
            <a:r>
              <a:rPr sz="5550" spc="44" baseline="14264" dirty="0">
                <a:solidFill>
                  <a:prstClr val="black"/>
                </a:solidFill>
                <a:latin typeface="Symbol"/>
                <a:cs typeface="Symbol"/>
              </a:rPr>
              <a:t></a:t>
            </a:r>
            <a:r>
              <a:rPr sz="5550" spc="44" baseline="14264" dirty="0">
                <a:solidFill>
                  <a:prstClr val="black"/>
                </a:solidFill>
                <a:latin typeface="Times New Roman"/>
                <a:cs typeface="Times New Roman"/>
              </a:rPr>
              <a:t>	</a:t>
            </a:r>
            <a:r>
              <a:rPr sz="5550" spc="60" baseline="14264" dirty="0">
                <a:solidFill>
                  <a:prstClr val="black"/>
                </a:solidFill>
                <a:latin typeface="Times New Roman"/>
                <a:cs typeface="Times New Roman"/>
              </a:rPr>
              <a:t>S</a:t>
            </a:r>
            <a:r>
              <a:rPr sz="2150" spc="40" dirty="0">
                <a:solidFill>
                  <a:prstClr val="black"/>
                </a:solidFill>
                <a:latin typeface="Times New Roman"/>
                <a:cs typeface="Times New Roman"/>
              </a:rPr>
              <a:t>gen</a:t>
            </a:r>
            <a:endParaRPr sz="2150">
              <a:solidFill>
                <a:prstClr val="black"/>
              </a:solidFill>
              <a:latin typeface="Times New Roman"/>
              <a:cs typeface="Times New Roman"/>
            </a:endParaRPr>
          </a:p>
        </p:txBody>
      </p:sp>
      <p:sp>
        <p:nvSpPr>
          <p:cNvPr id="18" name="object 18"/>
          <p:cNvSpPr txBox="1"/>
          <p:nvPr/>
        </p:nvSpPr>
        <p:spPr>
          <a:xfrm>
            <a:off x="4304029" y="3949700"/>
            <a:ext cx="1384300" cy="588010"/>
          </a:xfrm>
          <a:prstGeom prst="rect">
            <a:avLst/>
          </a:prstGeom>
        </p:spPr>
        <p:txBody>
          <a:bodyPr vert="horz" wrap="square" lIns="0" tIns="11430" rIns="0" bIns="0" rtlCol="0">
            <a:spAutoFit/>
          </a:bodyPr>
          <a:lstStyle/>
          <a:p>
            <a:pPr marL="38100">
              <a:spcBef>
                <a:spcPts val="90"/>
              </a:spcBef>
              <a:tabLst>
                <a:tab pos="610235" algn="l"/>
              </a:tabLst>
            </a:pPr>
            <a:r>
              <a:rPr sz="3700" spc="75" dirty="0">
                <a:solidFill>
                  <a:prstClr val="black"/>
                </a:solidFill>
                <a:latin typeface="Times New Roman"/>
                <a:cs typeface="Times New Roman"/>
              </a:rPr>
              <a:t>S</a:t>
            </a:r>
            <a:r>
              <a:rPr sz="3225" spc="112" baseline="-24547" dirty="0">
                <a:solidFill>
                  <a:prstClr val="black"/>
                </a:solidFill>
                <a:latin typeface="Times New Roman"/>
                <a:cs typeface="Times New Roman"/>
              </a:rPr>
              <a:t>2	</a:t>
            </a:r>
            <a:r>
              <a:rPr sz="3700" spc="30" dirty="0">
                <a:solidFill>
                  <a:prstClr val="black"/>
                </a:solidFill>
                <a:latin typeface="Symbol"/>
                <a:cs typeface="Symbol"/>
              </a:rPr>
              <a:t></a:t>
            </a:r>
            <a:r>
              <a:rPr sz="3700" spc="-365" dirty="0">
                <a:solidFill>
                  <a:prstClr val="black"/>
                </a:solidFill>
                <a:latin typeface="Times New Roman"/>
                <a:cs typeface="Times New Roman"/>
              </a:rPr>
              <a:t> </a:t>
            </a:r>
            <a:r>
              <a:rPr sz="3700" spc="-20" dirty="0">
                <a:solidFill>
                  <a:prstClr val="black"/>
                </a:solidFill>
                <a:latin typeface="Times New Roman"/>
                <a:cs typeface="Times New Roman"/>
              </a:rPr>
              <a:t>S</a:t>
            </a:r>
            <a:r>
              <a:rPr sz="3225" spc="-30" baseline="-24547" dirty="0">
                <a:solidFill>
                  <a:prstClr val="black"/>
                </a:solidFill>
                <a:latin typeface="Times New Roman"/>
                <a:cs typeface="Times New Roman"/>
              </a:rPr>
              <a:t>1</a:t>
            </a:r>
            <a:endParaRPr sz="3225" baseline="-24547">
              <a:solidFill>
                <a:prstClr val="black"/>
              </a:solidFill>
              <a:latin typeface="Times New Roman"/>
              <a:cs typeface="Times New Roman"/>
            </a:endParaRPr>
          </a:p>
        </p:txBody>
      </p:sp>
      <p:sp>
        <p:nvSpPr>
          <p:cNvPr id="19" name="object 19"/>
          <p:cNvSpPr txBox="1"/>
          <p:nvPr/>
        </p:nvSpPr>
        <p:spPr>
          <a:xfrm>
            <a:off x="2109469" y="4745990"/>
            <a:ext cx="7721600" cy="1849120"/>
          </a:xfrm>
          <a:prstGeom prst="rect">
            <a:avLst/>
          </a:prstGeom>
        </p:spPr>
        <p:txBody>
          <a:bodyPr vert="horz" wrap="square" lIns="0" tIns="51435" rIns="0" bIns="0" rtlCol="0">
            <a:spAutoFit/>
          </a:bodyPr>
          <a:lstStyle/>
          <a:p>
            <a:pPr marL="38100" marR="30480">
              <a:lnSpc>
                <a:spcPct val="104600"/>
              </a:lnSpc>
              <a:spcBef>
                <a:spcPts val="405"/>
              </a:spcBef>
              <a:buSzPct val="96428"/>
              <a:buFontTx/>
              <a:buChar char="•"/>
              <a:tabLst>
                <a:tab pos="233045" algn="l"/>
                <a:tab pos="2384425" algn="l"/>
              </a:tabLst>
            </a:pPr>
            <a:r>
              <a:rPr sz="2800" spc="-5" dirty="0">
                <a:solidFill>
                  <a:prstClr val="black"/>
                </a:solidFill>
                <a:latin typeface="Verdana"/>
                <a:cs typeface="Verdana"/>
              </a:rPr>
              <a:t>But</a:t>
            </a:r>
            <a:r>
              <a:rPr sz="2800" spc="5" dirty="0">
                <a:solidFill>
                  <a:prstClr val="black"/>
                </a:solidFill>
                <a:latin typeface="Verdana"/>
                <a:cs typeface="Verdana"/>
              </a:rPr>
              <a:t> </a:t>
            </a:r>
            <a:r>
              <a:rPr sz="2800" dirty="0">
                <a:solidFill>
                  <a:prstClr val="black"/>
                </a:solidFill>
                <a:latin typeface="Verdana"/>
                <a:cs typeface="Verdana"/>
              </a:rPr>
              <a:t>S</a:t>
            </a:r>
            <a:r>
              <a:rPr sz="2400" baseline="-24305" dirty="0">
                <a:solidFill>
                  <a:prstClr val="black"/>
                </a:solidFill>
                <a:latin typeface="Verdana"/>
                <a:cs typeface="Verdana"/>
              </a:rPr>
              <a:t>gen</a:t>
            </a:r>
            <a:r>
              <a:rPr sz="2800" dirty="0">
                <a:solidFill>
                  <a:prstClr val="black"/>
                </a:solidFill>
                <a:latin typeface="Symbol"/>
                <a:cs typeface="Symbol"/>
              </a:rPr>
              <a:t></a:t>
            </a:r>
            <a:r>
              <a:rPr sz="2800" dirty="0">
                <a:solidFill>
                  <a:prstClr val="black"/>
                </a:solidFill>
                <a:latin typeface="Verdana"/>
                <a:cs typeface="Verdana"/>
              </a:rPr>
              <a:t>0.	</a:t>
            </a:r>
            <a:r>
              <a:rPr sz="2800" spc="-10" dirty="0">
                <a:solidFill>
                  <a:prstClr val="black"/>
                </a:solidFill>
                <a:latin typeface="Verdana"/>
                <a:cs typeface="Verdana"/>
              </a:rPr>
              <a:t>So, </a:t>
            </a:r>
            <a:r>
              <a:rPr sz="2800" spc="-5" dirty="0">
                <a:solidFill>
                  <a:prstClr val="black"/>
                </a:solidFill>
                <a:latin typeface="Verdana"/>
                <a:cs typeface="Verdana"/>
              </a:rPr>
              <a:t>the </a:t>
            </a:r>
            <a:r>
              <a:rPr sz="2800" spc="-10" dirty="0">
                <a:solidFill>
                  <a:prstClr val="black"/>
                </a:solidFill>
                <a:latin typeface="Verdana"/>
                <a:cs typeface="Verdana"/>
              </a:rPr>
              <a:t>entropy </a:t>
            </a:r>
            <a:r>
              <a:rPr sz="2800" spc="-5" dirty="0">
                <a:solidFill>
                  <a:prstClr val="black"/>
                </a:solidFill>
                <a:latin typeface="Verdana"/>
                <a:cs typeface="Verdana"/>
              </a:rPr>
              <a:t>of </a:t>
            </a:r>
            <a:r>
              <a:rPr sz="2800" dirty="0">
                <a:solidFill>
                  <a:prstClr val="black"/>
                </a:solidFill>
                <a:latin typeface="Verdana"/>
                <a:cs typeface="Verdana"/>
              </a:rPr>
              <a:t>an  </a:t>
            </a:r>
            <a:r>
              <a:rPr sz="2800" b="1" spc="-5" dirty="0">
                <a:solidFill>
                  <a:prstClr val="black"/>
                </a:solidFill>
                <a:latin typeface="Verdana"/>
                <a:cs typeface="Verdana"/>
              </a:rPr>
              <a:t>isolated </a:t>
            </a:r>
            <a:r>
              <a:rPr sz="2800" spc="-5" dirty="0">
                <a:solidFill>
                  <a:prstClr val="black"/>
                </a:solidFill>
                <a:latin typeface="Verdana"/>
                <a:cs typeface="Verdana"/>
              </a:rPr>
              <a:t>system </a:t>
            </a:r>
            <a:r>
              <a:rPr sz="2800" spc="-10" dirty="0">
                <a:solidFill>
                  <a:prstClr val="black"/>
                </a:solidFill>
                <a:latin typeface="Verdana"/>
                <a:cs typeface="Verdana"/>
              </a:rPr>
              <a:t>always increases. (This is  </a:t>
            </a:r>
            <a:r>
              <a:rPr sz="2800" spc="-5" dirty="0">
                <a:solidFill>
                  <a:prstClr val="black"/>
                </a:solidFill>
                <a:latin typeface="Verdana"/>
                <a:cs typeface="Verdana"/>
              </a:rPr>
              <a:t>the </a:t>
            </a:r>
            <a:r>
              <a:rPr sz="2800" spc="-10" dirty="0">
                <a:solidFill>
                  <a:prstClr val="black"/>
                </a:solidFill>
                <a:latin typeface="Verdana"/>
                <a:cs typeface="Verdana"/>
              </a:rPr>
              <a:t>source </a:t>
            </a:r>
            <a:r>
              <a:rPr sz="2800" spc="-5" dirty="0">
                <a:solidFill>
                  <a:prstClr val="black"/>
                </a:solidFill>
                <a:latin typeface="Verdana"/>
                <a:cs typeface="Verdana"/>
              </a:rPr>
              <a:t>of the statement, ‘The </a:t>
            </a:r>
            <a:r>
              <a:rPr sz="2800" spc="-10" dirty="0">
                <a:solidFill>
                  <a:prstClr val="black"/>
                </a:solidFill>
                <a:latin typeface="Verdana"/>
                <a:cs typeface="Verdana"/>
              </a:rPr>
              <a:t>world </a:t>
            </a:r>
            <a:r>
              <a:rPr sz="2800" spc="-5" dirty="0">
                <a:solidFill>
                  <a:prstClr val="black"/>
                </a:solidFill>
                <a:latin typeface="Verdana"/>
                <a:cs typeface="Verdana"/>
              </a:rPr>
              <a:t>is  </a:t>
            </a:r>
            <a:r>
              <a:rPr sz="2800" spc="-10" dirty="0">
                <a:solidFill>
                  <a:prstClr val="black"/>
                </a:solidFill>
                <a:latin typeface="Verdana"/>
                <a:cs typeface="Verdana"/>
              </a:rPr>
              <a:t>running</a:t>
            </a:r>
            <a:r>
              <a:rPr sz="2800" spc="-20" dirty="0">
                <a:solidFill>
                  <a:prstClr val="black"/>
                </a:solidFill>
                <a:latin typeface="Verdana"/>
                <a:cs typeface="Verdana"/>
              </a:rPr>
              <a:t> </a:t>
            </a:r>
            <a:r>
              <a:rPr sz="2800" spc="-10" dirty="0">
                <a:solidFill>
                  <a:prstClr val="black"/>
                </a:solidFill>
                <a:latin typeface="Verdana"/>
                <a:cs typeface="Verdana"/>
              </a:rPr>
              <a:t>down.’)</a:t>
            </a:r>
            <a:endParaRPr sz="2800">
              <a:solidFill>
                <a:prstClr val="black"/>
              </a:solidFill>
              <a:latin typeface="Verdana"/>
              <a:cs typeface="Verdan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62</a:t>
            </a:fld>
            <a:endParaRPr dirty="0">
              <a:solidFill>
                <a:prstClr val="black"/>
              </a:solidFill>
            </a:endParaRPr>
          </a:p>
        </p:txBody>
      </p:sp>
      <p:sp>
        <p:nvSpPr>
          <p:cNvPr id="2" name="object 2"/>
          <p:cNvSpPr txBox="1"/>
          <p:nvPr/>
        </p:nvSpPr>
        <p:spPr>
          <a:xfrm>
            <a:off x="2282191" y="322579"/>
            <a:ext cx="6261735" cy="1954530"/>
          </a:xfrm>
          <a:prstGeom prst="rect">
            <a:avLst/>
          </a:prstGeom>
        </p:spPr>
        <p:txBody>
          <a:bodyPr vert="horz" wrap="square" lIns="0" tIns="12700" rIns="0" bIns="0" rtlCol="0">
            <a:spAutoFit/>
          </a:bodyPr>
          <a:lstStyle/>
          <a:p>
            <a:pPr marL="2919730">
              <a:spcBef>
                <a:spcPts val="100"/>
              </a:spcBef>
            </a:pPr>
            <a:r>
              <a:rPr sz="3600" spc="-5" dirty="0">
                <a:solidFill>
                  <a:prstClr val="black"/>
                </a:solidFill>
                <a:latin typeface="Verdana"/>
                <a:cs typeface="Verdana"/>
              </a:rPr>
              <a:t>Entropy</a:t>
            </a:r>
            <a:endParaRPr sz="3600">
              <a:solidFill>
                <a:prstClr val="black"/>
              </a:solidFill>
              <a:latin typeface="Verdana"/>
              <a:cs typeface="Verdana"/>
            </a:endParaRPr>
          </a:p>
          <a:p>
            <a:pPr>
              <a:spcBef>
                <a:spcPts val="35"/>
              </a:spcBef>
            </a:pPr>
            <a:endParaRPr sz="6150">
              <a:solidFill>
                <a:prstClr val="black"/>
              </a:solidFill>
              <a:latin typeface="Verdana"/>
              <a:cs typeface="Verdana"/>
            </a:endParaRPr>
          </a:p>
          <a:p>
            <a:pPr marL="12700"/>
            <a:r>
              <a:rPr sz="2800" spc="-5" dirty="0">
                <a:solidFill>
                  <a:prstClr val="black"/>
                </a:solidFill>
                <a:latin typeface="Verdana"/>
                <a:cs typeface="Verdana"/>
              </a:rPr>
              <a:t>It is </a:t>
            </a:r>
            <a:r>
              <a:rPr sz="2800" spc="-10" dirty="0">
                <a:solidFill>
                  <a:prstClr val="black"/>
                </a:solidFill>
                <a:latin typeface="Verdana"/>
                <a:cs typeface="Verdana"/>
              </a:rPr>
              <a:t>tabulated </a:t>
            </a:r>
            <a:r>
              <a:rPr sz="2800" spc="-5" dirty="0">
                <a:solidFill>
                  <a:prstClr val="black"/>
                </a:solidFill>
                <a:latin typeface="Verdana"/>
                <a:cs typeface="Verdana"/>
              </a:rPr>
              <a:t>just </a:t>
            </a:r>
            <a:r>
              <a:rPr sz="2800" spc="-10" dirty="0">
                <a:solidFill>
                  <a:prstClr val="black"/>
                </a:solidFill>
                <a:latin typeface="Verdana"/>
                <a:cs typeface="Verdana"/>
              </a:rPr>
              <a:t>like u, </a:t>
            </a:r>
            <a:r>
              <a:rPr sz="2800" spc="-5" dirty="0">
                <a:solidFill>
                  <a:prstClr val="black"/>
                </a:solidFill>
                <a:latin typeface="Verdana"/>
                <a:cs typeface="Verdana"/>
              </a:rPr>
              <a:t>v, and</a:t>
            </a:r>
            <a:r>
              <a:rPr sz="2800" spc="-45" dirty="0">
                <a:solidFill>
                  <a:prstClr val="black"/>
                </a:solidFill>
                <a:latin typeface="Verdana"/>
                <a:cs typeface="Verdana"/>
              </a:rPr>
              <a:t> </a:t>
            </a:r>
            <a:r>
              <a:rPr sz="2800" spc="-10" dirty="0">
                <a:solidFill>
                  <a:prstClr val="black"/>
                </a:solidFill>
                <a:latin typeface="Verdana"/>
                <a:cs typeface="Verdana"/>
              </a:rPr>
              <a:t>h.</a:t>
            </a:r>
            <a:endParaRPr sz="2800">
              <a:solidFill>
                <a:prstClr val="black"/>
              </a:solidFill>
              <a:latin typeface="Verdana"/>
              <a:cs typeface="Verdana"/>
            </a:endParaRPr>
          </a:p>
        </p:txBody>
      </p:sp>
      <p:sp>
        <p:nvSpPr>
          <p:cNvPr id="3" name="object 3"/>
          <p:cNvSpPr txBox="1"/>
          <p:nvPr/>
        </p:nvSpPr>
        <p:spPr>
          <a:xfrm>
            <a:off x="5821679" y="2806700"/>
            <a:ext cx="2298700" cy="589280"/>
          </a:xfrm>
          <a:prstGeom prst="rect">
            <a:avLst/>
          </a:prstGeom>
        </p:spPr>
        <p:txBody>
          <a:bodyPr vert="horz" wrap="square" lIns="0" tIns="12700" rIns="0" bIns="0" rtlCol="0">
            <a:spAutoFit/>
          </a:bodyPr>
          <a:lstStyle/>
          <a:p>
            <a:pPr marL="421640" indent="-370840">
              <a:spcBef>
                <a:spcPts val="100"/>
              </a:spcBef>
              <a:buFont typeface="Symbol"/>
              <a:buChar char=""/>
              <a:tabLst>
                <a:tab pos="421640" algn="l"/>
                <a:tab pos="1343025" algn="l"/>
              </a:tabLst>
            </a:pPr>
            <a:r>
              <a:rPr sz="3700" spc="100" dirty="0">
                <a:solidFill>
                  <a:prstClr val="black"/>
                </a:solidFill>
                <a:latin typeface="Times New Roman"/>
                <a:cs typeface="Times New Roman"/>
              </a:rPr>
              <a:t>x(s</a:t>
            </a:r>
            <a:r>
              <a:rPr sz="3225" spc="150" baseline="-24547" dirty="0">
                <a:solidFill>
                  <a:prstClr val="black"/>
                </a:solidFill>
                <a:latin typeface="Times New Roman"/>
                <a:cs typeface="Times New Roman"/>
              </a:rPr>
              <a:t>g	</a:t>
            </a:r>
            <a:r>
              <a:rPr sz="3700" spc="20" dirty="0">
                <a:solidFill>
                  <a:prstClr val="black"/>
                </a:solidFill>
                <a:latin typeface="Symbol"/>
                <a:cs typeface="Symbol"/>
              </a:rPr>
              <a:t></a:t>
            </a:r>
            <a:r>
              <a:rPr sz="3700" spc="20" dirty="0">
                <a:solidFill>
                  <a:prstClr val="black"/>
                </a:solidFill>
                <a:latin typeface="Times New Roman"/>
                <a:cs typeface="Times New Roman"/>
              </a:rPr>
              <a:t> </a:t>
            </a:r>
            <a:r>
              <a:rPr sz="3700" spc="85" dirty="0">
                <a:solidFill>
                  <a:prstClr val="black"/>
                </a:solidFill>
                <a:latin typeface="Times New Roman"/>
                <a:cs typeface="Times New Roman"/>
              </a:rPr>
              <a:t>s</a:t>
            </a:r>
            <a:r>
              <a:rPr sz="3225" spc="127" baseline="-24547" dirty="0">
                <a:solidFill>
                  <a:prstClr val="black"/>
                </a:solidFill>
                <a:latin typeface="Times New Roman"/>
                <a:cs typeface="Times New Roman"/>
              </a:rPr>
              <a:t>f</a:t>
            </a:r>
            <a:r>
              <a:rPr sz="3225" spc="-97" baseline="-24547" dirty="0">
                <a:solidFill>
                  <a:prstClr val="black"/>
                </a:solidFill>
                <a:latin typeface="Times New Roman"/>
                <a:cs typeface="Times New Roman"/>
              </a:rPr>
              <a:t> </a:t>
            </a:r>
            <a:r>
              <a:rPr sz="3700" spc="5" dirty="0">
                <a:solidFill>
                  <a:prstClr val="black"/>
                </a:solidFill>
                <a:latin typeface="Times New Roman"/>
                <a:cs typeface="Times New Roman"/>
              </a:rPr>
              <a:t>)</a:t>
            </a:r>
            <a:endParaRPr sz="3700">
              <a:solidFill>
                <a:prstClr val="black"/>
              </a:solidFill>
              <a:latin typeface="Times New Roman"/>
              <a:cs typeface="Times New Roman"/>
            </a:endParaRPr>
          </a:p>
        </p:txBody>
      </p:sp>
      <p:sp>
        <p:nvSpPr>
          <p:cNvPr id="4" name="object 4"/>
          <p:cNvSpPr txBox="1"/>
          <p:nvPr/>
        </p:nvSpPr>
        <p:spPr>
          <a:xfrm>
            <a:off x="3559811" y="2777490"/>
            <a:ext cx="2155825" cy="589280"/>
          </a:xfrm>
          <a:prstGeom prst="rect">
            <a:avLst/>
          </a:prstGeom>
        </p:spPr>
        <p:txBody>
          <a:bodyPr vert="horz" wrap="square" lIns="0" tIns="12700" rIns="0" bIns="0" rtlCol="0">
            <a:spAutoFit/>
          </a:bodyPr>
          <a:lstStyle/>
          <a:p>
            <a:pPr marL="38100">
              <a:spcBef>
                <a:spcPts val="100"/>
              </a:spcBef>
              <a:tabLst>
                <a:tab pos="1143635" algn="l"/>
              </a:tabLst>
            </a:pPr>
            <a:r>
              <a:rPr sz="2800" spc="-10" dirty="0">
                <a:solidFill>
                  <a:prstClr val="black"/>
                </a:solidFill>
                <a:latin typeface="Verdana"/>
                <a:cs typeface="Verdana"/>
              </a:rPr>
              <a:t>Also,	</a:t>
            </a:r>
            <a:r>
              <a:rPr sz="5550" spc="7" baseline="-3753" dirty="0">
                <a:solidFill>
                  <a:prstClr val="black"/>
                </a:solidFill>
                <a:latin typeface="Times New Roman"/>
                <a:cs typeface="Times New Roman"/>
              </a:rPr>
              <a:t>s </a:t>
            </a:r>
            <a:r>
              <a:rPr sz="5550" spc="30" baseline="-3753" dirty="0">
                <a:solidFill>
                  <a:prstClr val="black"/>
                </a:solidFill>
                <a:latin typeface="Symbol"/>
                <a:cs typeface="Symbol"/>
              </a:rPr>
              <a:t></a:t>
            </a:r>
            <a:r>
              <a:rPr sz="5550" spc="-142" baseline="-3753" dirty="0">
                <a:solidFill>
                  <a:prstClr val="black"/>
                </a:solidFill>
                <a:latin typeface="Times New Roman"/>
                <a:cs typeface="Times New Roman"/>
              </a:rPr>
              <a:t> </a:t>
            </a:r>
            <a:r>
              <a:rPr sz="5550" spc="120" baseline="-3753" dirty="0">
                <a:solidFill>
                  <a:prstClr val="black"/>
                </a:solidFill>
                <a:latin typeface="Times New Roman"/>
                <a:cs typeface="Times New Roman"/>
              </a:rPr>
              <a:t>s</a:t>
            </a:r>
            <a:r>
              <a:rPr sz="3225" spc="120" baseline="-29715" dirty="0">
                <a:solidFill>
                  <a:prstClr val="black"/>
                </a:solidFill>
                <a:latin typeface="Times New Roman"/>
                <a:cs typeface="Times New Roman"/>
              </a:rPr>
              <a:t>f</a:t>
            </a:r>
            <a:endParaRPr sz="3225" baseline="-29715">
              <a:solidFill>
                <a:prstClr val="black"/>
              </a:solidFill>
              <a:latin typeface="Times New Roman"/>
              <a:cs typeface="Times New Roman"/>
            </a:endParaRPr>
          </a:p>
        </p:txBody>
      </p:sp>
      <p:sp>
        <p:nvSpPr>
          <p:cNvPr id="5" name="object 5"/>
          <p:cNvSpPr txBox="1"/>
          <p:nvPr/>
        </p:nvSpPr>
        <p:spPr>
          <a:xfrm>
            <a:off x="2280919" y="3716179"/>
            <a:ext cx="7539990" cy="1595755"/>
          </a:xfrm>
          <a:prstGeom prst="rect">
            <a:avLst/>
          </a:prstGeom>
        </p:spPr>
        <p:txBody>
          <a:bodyPr vert="horz" wrap="square" lIns="0" tIns="254635" rIns="0" bIns="0" rtlCol="0">
            <a:spAutoFit/>
          </a:bodyPr>
          <a:lstStyle/>
          <a:p>
            <a:pPr marL="38100">
              <a:spcBef>
                <a:spcPts val="2005"/>
              </a:spcBef>
            </a:pPr>
            <a:r>
              <a:rPr sz="2800" spc="-10" dirty="0">
                <a:solidFill>
                  <a:prstClr val="black"/>
                </a:solidFill>
                <a:latin typeface="Verdana"/>
                <a:cs typeface="Verdana"/>
              </a:rPr>
              <a:t>And, </a:t>
            </a:r>
            <a:r>
              <a:rPr sz="2800" spc="-5" dirty="0">
                <a:solidFill>
                  <a:prstClr val="black"/>
                </a:solidFill>
                <a:latin typeface="Verdana"/>
                <a:cs typeface="Verdana"/>
              </a:rPr>
              <a:t>for </a:t>
            </a:r>
            <a:r>
              <a:rPr sz="2800" spc="-10" dirty="0">
                <a:solidFill>
                  <a:prstClr val="black"/>
                </a:solidFill>
                <a:latin typeface="Verdana"/>
                <a:cs typeface="Verdana"/>
              </a:rPr>
              <a:t>compressed </a:t>
            </a:r>
            <a:r>
              <a:rPr sz="2800" spc="-5" dirty="0">
                <a:solidFill>
                  <a:prstClr val="black"/>
                </a:solidFill>
                <a:latin typeface="Verdana"/>
                <a:cs typeface="Verdana"/>
              </a:rPr>
              <a:t>or </a:t>
            </a:r>
            <a:r>
              <a:rPr sz="2800" spc="-10" dirty="0">
                <a:solidFill>
                  <a:prstClr val="black"/>
                </a:solidFill>
                <a:latin typeface="Verdana"/>
                <a:cs typeface="Verdana"/>
              </a:rPr>
              <a:t>subcooled</a:t>
            </a:r>
            <a:r>
              <a:rPr sz="2800" spc="-70" dirty="0">
                <a:solidFill>
                  <a:prstClr val="black"/>
                </a:solidFill>
                <a:latin typeface="Verdana"/>
                <a:cs typeface="Verdana"/>
              </a:rPr>
              <a:t> </a:t>
            </a:r>
            <a:r>
              <a:rPr sz="2800" spc="-10" dirty="0">
                <a:solidFill>
                  <a:prstClr val="black"/>
                </a:solidFill>
                <a:latin typeface="Verdana"/>
                <a:cs typeface="Verdana"/>
              </a:rPr>
              <a:t>liquids,</a:t>
            </a:r>
            <a:endParaRPr sz="2800">
              <a:solidFill>
                <a:prstClr val="black"/>
              </a:solidFill>
              <a:latin typeface="Verdana"/>
              <a:cs typeface="Verdana"/>
            </a:endParaRPr>
          </a:p>
          <a:p>
            <a:pPr marL="1661160">
              <a:spcBef>
                <a:spcPts val="2590"/>
              </a:spcBef>
            </a:pPr>
            <a:r>
              <a:rPr sz="3750" spc="50" dirty="0">
                <a:solidFill>
                  <a:prstClr val="black"/>
                </a:solidFill>
                <a:latin typeface="Times New Roman"/>
                <a:cs typeface="Times New Roman"/>
              </a:rPr>
              <a:t>s(T, </a:t>
            </a:r>
            <a:r>
              <a:rPr sz="3750" spc="45" dirty="0">
                <a:solidFill>
                  <a:prstClr val="black"/>
                </a:solidFill>
                <a:latin typeface="Times New Roman"/>
                <a:cs typeface="Times New Roman"/>
              </a:rPr>
              <a:t>p) </a:t>
            </a:r>
            <a:r>
              <a:rPr sz="3750" spc="35" dirty="0">
                <a:solidFill>
                  <a:prstClr val="black"/>
                </a:solidFill>
                <a:latin typeface="Symbol"/>
                <a:cs typeface="Symbol"/>
              </a:rPr>
              <a:t></a:t>
            </a:r>
            <a:r>
              <a:rPr sz="3750" spc="35" dirty="0">
                <a:solidFill>
                  <a:prstClr val="black"/>
                </a:solidFill>
                <a:latin typeface="Times New Roman"/>
                <a:cs typeface="Times New Roman"/>
              </a:rPr>
              <a:t> </a:t>
            </a:r>
            <a:r>
              <a:rPr sz="3750" spc="90" dirty="0">
                <a:solidFill>
                  <a:prstClr val="black"/>
                </a:solidFill>
                <a:latin typeface="Times New Roman"/>
                <a:cs typeface="Times New Roman"/>
              </a:rPr>
              <a:t>s</a:t>
            </a:r>
            <a:r>
              <a:rPr sz="3300" spc="135" baseline="-23989" dirty="0">
                <a:solidFill>
                  <a:prstClr val="black"/>
                </a:solidFill>
                <a:latin typeface="Times New Roman"/>
                <a:cs typeface="Times New Roman"/>
              </a:rPr>
              <a:t>f</a:t>
            </a:r>
            <a:r>
              <a:rPr sz="3300" spc="-405" baseline="-23989" dirty="0">
                <a:solidFill>
                  <a:prstClr val="black"/>
                </a:solidFill>
                <a:latin typeface="Times New Roman"/>
                <a:cs typeface="Times New Roman"/>
              </a:rPr>
              <a:t> </a:t>
            </a:r>
            <a:r>
              <a:rPr sz="3750" spc="95" dirty="0">
                <a:solidFill>
                  <a:prstClr val="black"/>
                </a:solidFill>
                <a:latin typeface="Times New Roman"/>
                <a:cs typeface="Times New Roman"/>
              </a:rPr>
              <a:t>(T)</a:t>
            </a:r>
            <a:endParaRPr sz="3750">
              <a:solidFill>
                <a:prstClr val="black"/>
              </a:solidFill>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83410" y="828040"/>
            <a:ext cx="7590155" cy="532130"/>
          </a:xfrm>
          <a:prstGeom prst="rect">
            <a:avLst/>
          </a:prstGeom>
        </p:spPr>
        <p:txBody>
          <a:bodyPr vert="horz" wrap="square" lIns="0" tIns="55244" rIns="0" bIns="0" rtlCol="0">
            <a:spAutoFit/>
          </a:bodyPr>
          <a:lstStyle/>
          <a:p>
            <a:pPr marL="3077210" marR="5080" indent="-3064510">
              <a:lnSpc>
                <a:spcPts val="1830"/>
              </a:lnSpc>
              <a:spcBef>
                <a:spcPts val="434"/>
              </a:spcBef>
            </a:pPr>
            <a:r>
              <a:rPr b="1" spc="-5" dirty="0">
                <a:solidFill>
                  <a:srgbClr val="071C57"/>
                </a:solidFill>
                <a:latin typeface="Times New Roman"/>
                <a:cs typeface="Times New Roman"/>
              </a:rPr>
              <a:t>The entropy </a:t>
            </a:r>
            <a:r>
              <a:rPr b="1" dirty="0">
                <a:solidFill>
                  <a:srgbClr val="071C57"/>
                </a:solidFill>
                <a:latin typeface="Times New Roman"/>
                <a:cs typeface="Times New Roman"/>
              </a:rPr>
              <a:t>of a </a:t>
            </a:r>
            <a:r>
              <a:rPr b="1" spc="-10" dirty="0">
                <a:solidFill>
                  <a:srgbClr val="071C57"/>
                </a:solidFill>
                <a:latin typeface="Times New Roman"/>
                <a:cs typeface="Times New Roman"/>
              </a:rPr>
              <a:t>pure substance </a:t>
            </a:r>
            <a:r>
              <a:rPr b="1" spc="-5" dirty="0">
                <a:solidFill>
                  <a:srgbClr val="071C57"/>
                </a:solidFill>
                <a:latin typeface="Times New Roman"/>
                <a:cs typeface="Times New Roman"/>
              </a:rPr>
              <a:t>is determined </a:t>
            </a:r>
            <a:r>
              <a:rPr b="1" dirty="0">
                <a:solidFill>
                  <a:srgbClr val="071C57"/>
                </a:solidFill>
                <a:latin typeface="Times New Roman"/>
                <a:cs typeface="Times New Roman"/>
              </a:rPr>
              <a:t>from </a:t>
            </a:r>
            <a:r>
              <a:rPr b="1" spc="-5" dirty="0">
                <a:solidFill>
                  <a:srgbClr val="071C57"/>
                </a:solidFill>
                <a:latin typeface="Times New Roman"/>
                <a:cs typeface="Times New Roman"/>
              </a:rPr>
              <a:t>the tables, just </a:t>
            </a:r>
            <a:r>
              <a:rPr b="1" dirty="0">
                <a:solidFill>
                  <a:srgbClr val="071C57"/>
                </a:solidFill>
                <a:latin typeface="Times New Roman"/>
                <a:cs typeface="Times New Roman"/>
              </a:rPr>
              <a:t>as for any  other</a:t>
            </a:r>
            <a:r>
              <a:rPr b="1" spc="5" dirty="0">
                <a:solidFill>
                  <a:srgbClr val="071C57"/>
                </a:solidFill>
                <a:latin typeface="Times New Roman"/>
                <a:cs typeface="Times New Roman"/>
              </a:rPr>
              <a:t> </a:t>
            </a:r>
            <a:r>
              <a:rPr b="1" spc="-5" dirty="0">
                <a:solidFill>
                  <a:srgbClr val="071C57"/>
                </a:solidFill>
                <a:latin typeface="Times New Roman"/>
                <a:cs typeface="Times New Roman"/>
              </a:rPr>
              <a:t>property</a:t>
            </a:r>
            <a:endParaRPr>
              <a:solidFill>
                <a:prstClr val="black"/>
              </a:solidFill>
              <a:latin typeface="Times New Roman"/>
              <a:cs typeface="Times New Roman"/>
            </a:endParaRPr>
          </a:p>
        </p:txBody>
      </p:sp>
      <p:grpSp>
        <p:nvGrpSpPr>
          <p:cNvPr id="3" name="object 3"/>
          <p:cNvGrpSpPr/>
          <p:nvPr/>
        </p:nvGrpSpPr>
        <p:grpSpPr>
          <a:xfrm>
            <a:off x="3337940" y="1547042"/>
            <a:ext cx="4701540" cy="4439920"/>
            <a:chOff x="1813940" y="1547042"/>
            <a:chExt cx="4701540" cy="4439920"/>
          </a:xfrm>
        </p:grpSpPr>
        <p:sp>
          <p:nvSpPr>
            <p:cNvPr id="4" name="object 4"/>
            <p:cNvSpPr/>
            <p:nvPr/>
          </p:nvSpPr>
          <p:spPr>
            <a:xfrm>
              <a:off x="1813940" y="1547042"/>
              <a:ext cx="4701159" cy="4439825"/>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2757170" y="2021839"/>
              <a:ext cx="243840" cy="181610"/>
            </a:xfrm>
            <a:custGeom>
              <a:avLst/>
              <a:gdLst/>
              <a:ahLst/>
              <a:cxnLst/>
              <a:rect l="l" t="t" r="r" b="b"/>
              <a:pathLst>
                <a:path w="243839" h="181610">
                  <a:moveTo>
                    <a:pt x="243840" y="20320"/>
                  </a:moveTo>
                  <a:lnTo>
                    <a:pt x="223520" y="20320"/>
                  </a:lnTo>
                  <a:lnTo>
                    <a:pt x="223520" y="0"/>
                  </a:lnTo>
                  <a:lnTo>
                    <a:pt x="0" y="0"/>
                  </a:lnTo>
                  <a:lnTo>
                    <a:pt x="0" y="181610"/>
                  </a:lnTo>
                  <a:lnTo>
                    <a:pt x="223520" y="181610"/>
                  </a:lnTo>
                  <a:lnTo>
                    <a:pt x="223520" y="105410"/>
                  </a:lnTo>
                  <a:lnTo>
                    <a:pt x="243840" y="105410"/>
                  </a:lnTo>
                  <a:lnTo>
                    <a:pt x="243840" y="2032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6" name="object 6"/>
            <p:cNvSpPr/>
            <p:nvPr/>
          </p:nvSpPr>
          <p:spPr>
            <a:xfrm>
              <a:off x="2747009" y="2070099"/>
              <a:ext cx="167639" cy="14732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63</a:t>
            </a:fld>
            <a:endParaRPr dirty="0">
              <a:solidFill>
                <a:prstClr val="black"/>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94760" y="185420"/>
            <a:ext cx="4979670" cy="574040"/>
          </a:xfrm>
          <a:prstGeom prst="rect">
            <a:avLst/>
          </a:prstGeom>
        </p:spPr>
        <p:txBody>
          <a:bodyPr vert="horz" wrap="square" lIns="0" tIns="12700" rIns="0" bIns="0" rtlCol="0">
            <a:spAutoFit/>
          </a:bodyPr>
          <a:lstStyle/>
          <a:p>
            <a:pPr marL="12700">
              <a:spcBef>
                <a:spcPts val="100"/>
              </a:spcBef>
            </a:pPr>
            <a:r>
              <a:rPr i="1" spc="-5" dirty="0"/>
              <a:t>Ts </a:t>
            </a:r>
            <a:r>
              <a:rPr spc="-5" dirty="0"/>
              <a:t>Diagram for</a:t>
            </a:r>
            <a:r>
              <a:rPr spc="-100" dirty="0"/>
              <a:t> </a:t>
            </a:r>
            <a:r>
              <a:rPr spc="-5" dirty="0"/>
              <a:t>Water</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64</a:t>
            </a:fld>
            <a:endParaRPr dirty="0">
              <a:solidFill>
                <a:prstClr val="black"/>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65</a:t>
            </a:fld>
            <a:endParaRPr dirty="0">
              <a:solidFill>
                <a:prstClr val="black"/>
              </a:solidFill>
            </a:endParaRPr>
          </a:p>
        </p:txBody>
      </p:sp>
      <p:sp>
        <p:nvSpPr>
          <p:cNvPr id="2" name="object 2"/>
          <p:cNvSpPr txBox="1">
            <a:spLocks noGrp="1"/>
          </p:cNvSpPr>
          <p:nvPr>
            <p:ph type="title"/>
          </p:nvPr>
        </p:nvSpPr>
        <p:spPr>
          <a:xfrm>
            <a:off x="4682490" y="322579"/>
            <a:ext cx="2826385" cy="574040"/>
          </a:xfrm>
          <a:prstGeom prst="rect">
            <a:avLst/>
          </a:prstGeom>
        </p:spPr>
        <p:txBody>
          <a:bodyPr vert="horz" wrap="square" lIns="0" tIns="12700" rIns="0" bIns="0" rtlCol="0">
            <a:spAutoFit/>
          </a:bodyPr>
          <a:lstStyle/>
          <a:p>
            <a:pPr marL="12700">
              <a:spcBef>
                <a:spcPts val="100"/>
              </a:spcBef>
            </a:pPr>
            <a:r>
              <a:rPr i="1" spc="-5" dirty="0"/>
              <a:t>Ts</a:t>
            </a:r>
            <a:r>
              <a:rPr i="1" spc="-85" dirty="0"/>
              <a:t> </a:t>
            </a:r>
            <a:r>
              <a:rPr spc="-5" dirty="0"/>
              <a:t>diagrams</a:t>
            </a:r>
          </a:p>
        </p:txBody>
      </p:sp>
      <p:sp>
        <p:nvSpPr>
          <p:cNvPr id="3" name="object 3"/>
          <p:cNvSpPr txBox="1"/>
          <p:nvPr/>
        </p:nvSpPr>
        <p:spPr>
          <a:xfrm>
            <a:off x="2096770" y="1405890"/>
            <a:ext cx="7187565" cy="4109720"/>
          </a:xfrm>
          <a:prstGeom prst="rect">
            <a:avLst/>
          </a:prstGeom>
        </p:spPr>
        <p:txBody>
          <a:bodyPr vert="horz" wrap="square" lIns="0" tIns="12700" rIns="0" bIns="0" rtlCol="0">
            <a:spAutoFit/>
          </a:bodyPr>
          <a:lstStyle/>
          <a:p>
            <a:pPr marL="125095" marR="17780">
              <a:spcBef>
                <a:spcPts val="100"/>
              </a:spcBef>
            </a:pPr>
            <a:r>
              <a:rPr sz="2800" spc="-10" dirty="0">
                <a:solidFill>
                  <a:prstClr val="black"/>
                </a:solidFill>
                <a:latin typeface="Verdana"/>
                <a:cs typeface="Verdana"/>
              </a:rPr>
              <a:t>Recall that </a:t>
            </a:r>
            <a:r>
              <a:rPr sz="2800" spc="-5" dirty="0">
                <a:solidFill>
                  <a:prstClr val="black"/>
                </a:solidFill>
                <a:latin typeface="Verdana"/>
                <a:cs typeface="Verdana"/>
              </a:rPr>
              <a:t>the </a:t>
            </a:r>
            <a:r>
              <a:rPr sz="2800" dirty="0">
                <a:solidFill>
                  <a:prstClr val="black"/>
                </a:solidFill>
                <a:latin typeface="Verdana"/>
                <a:cs typeface="Verdana"/>
              </a:rPr>
              <a:t>P-v </a:t>
            </a:r>
            <a:r>
              <a:rPr sz="2800" spc="-10" dirty="0">
                <a:solidFill>
                  <a:prstClr val="black"/>
                </a:solidFill>
                <a:latin typeface="Verdana"/>
                <a:cs typeface="Verdana"/>
              </a:rPr>
              <a:t>diagram </a:t>
            </a:r>
            <a:r>
              <a:rPr sz="2800" spc="-5" dirty="0">
                <a:solidFill>
                  <a:prstClr val="black"/>
                </a:solidFill>
                <a:latin typeface="Verdana"/>
                <a:cs typeface="Verdana"/>
              </a:rPr>
              <a:t>was very  </a:t>
            </a:r>
            <a:r>
              <a:rPr sz="2800" spc="-10" dirty="0">
                <a:solidFill>
                  <a:prstClr val="black"/>
                </a:solidFill>
                <a:latin typeface="Verdana"/>
                <a:cs typeface="Verdana"/>
              </a:rPr>
              <a:t>important </a:t>
            </a:r>
            <a:r>
              <a:rPr sz="2800" spc="-5" dirty="0">
                <a:solidFill>
                  <a:prstClr val="black"/>
                </a:solidFill>
                <a:latin typeface="Verdana"/>
                <a:cs typeface="Verdana"/>
              </a:rPr>
              <a:t>in </a:t>
            </a:r>
            <a:r>
              <a:rPr sz="2800" spc="-10" dirty="0">
                <a:solidFill>
                  <a:prstClr val="black"/>
                </a:solidFill>
                <a:latin typeface="Verdana"/>
                <a:cs typeface="Verdana"/>
              </a:rPr>
              <a:t>first </a:t>
            </a:r>
            <a:r>
              <a:rPr sz="2800" spc="-5" dirty="0">
                <a:solidFill>
                  <a:prstClr val="black"/>
                </a:solidFill>
                <a:latin typeface="Verdana"/>
                <a:cs typeface="Verdana"/>
              </a:rPr>
              <a:t>law </a:t>
            </a:r>
            <a:r>
              <a:rPr sz="2800" spc="-10" dirty="0">
                <a:solidFill>
                  <a:prstClr val="black"/>
                </a:solidFill>
                <a:latin typeface="Verdana"/>
                <a:cs typeface="Verdana"/>
              </a:rPr>
              <a:t>analysis, </a:t>
            </a:r>
            <a:r>
              <a:rPr sz="2800" spc="-5" dirty="0">
                <a:solidFill>
                  <a:prstClr val="black"/>
                </a:solidFill>
                <a:latin typeface="Verdana"/>
                <a:cs typeface="Verdana"/>
              </a:rPr>
              <a:t>and</a:t>
            </a:r>
            <a:r>
              <a:rPr sz="2800" spc="-35" dirty="0">
                <a:solidFill>
                  <a:prstClr val="black"/>
                </a:solidFill>
                <a:latin typeface="Verdana"/>
                <a:cs typeface="Verdana"/>
              </a:rPr>
              <a:t> </a:t>
            </a:r>
            <a:r>
              <a:rPr sz="2800" spc="-10" dirty="0">
                <a:solidFill>
                  <a:prstClr val="black"/>
                </a:solidFill>
                <a:latin typeface="Verdana"/>
                <a:cs typeface="Verdana"/>
              </a:rPr>
              <a:t>that</a:t>
            </a:r>
            <a:endParaRPr sz="2800">
              <a:solidFill>
                <a:prstClr val="black"/>
              </a:solidFill>
              <a:latin typeface="Verdana"/>
              <a:cs typeface="Verdana"/>
            </a:endParaRPr>
          </a:p>
          <a:p>
            <a:pPr marL="512445" algn="ctr">
              <a:spcBef>
                <a:spcPts val="2260"/>
              </a:spcBef>
            </a:pPr>
            <a:r>
              <a:rPr sz="5850" spc="5" dirty="0">
                <a:solidFill>
                  <a:prstClr val="black"/>
                </a:solidFill>
                <a:latin typeface="Times New Roman"/>
                <a:cs typeface="Times New Roman"/>
              </a:rPr>
              <a:t>w </a:t>
            </a:r>
            <a:r>
              <a:rPr sz="5850" spc="20" dirty="0">
                <a:solidFill>
                  <a:prstClr val="black"/>
                </a:solidFill>
                <a:latin typeface="Symbol"/>
                <a:cs typeface="Symbol"/>
              </a:rPr>
              <a:t></a:t>
            </a:r>
            <a:r>
              <a:rPr sz="5850" spc="20" dirty="0">
                <a:solidFill>
                  <a:prstClr val="black"/>
                </a:solidFill>
                <a:latin typeface="Times New Roman"/>
                <a:cs typeface="Times New Roman"/>
              </a:rPr>
              <a:t> </a:t>
            </a:r>
            <a:r>
              <a:rPr sz="13125" spc="30" baseline="-13333" dirty="0">
                <a:solidFill>
                  <a:prstClr val="black"/>
                </a:solidFill>
                <a:latin typeface="Symbol"/>
                <a:cs typeface="Symbol"/>
              </a:rPr>
              <a:t></a:t>
            </a:r>
            <a:r>
              <a:rPr sz="13125" spc="-997" baseline="-13333" dirty="0">
                <a:solidFill>
                  <a:prstClr val="black"/>
                </a:solidFill>
                <a:latin typeface="Times New Roman"/>
                <a:cs typeface="Times New Roman"/>
              </a:rPr>
              <a:t> </a:t>
            </a:r>
            <a:r>
              <a:rPr sz="5850" spc="5" dirty="0">
                <a:solidFill>
                  <a:prstClr val="black"/>
                </a:solidFill>
                <a:latin typeface="Times New Roman"/>
                <a:cs typeface="Times New Roman"/>
              </a:rPr>
              <a:t>pdV</a:t>
            </a:r>
            <a:endParaRPr sz="5850">
              <a:solidFill>
                <a:prstClr val="black"/>
              </a:solidFill>
              <a:latin typeface="Times New Roman"/>
              <a:cs typeface="Times New Roman"/>
            </a:endParaRPr>
          </a:p>
          <a:p>
            <a:pPr marL="50800">
              <a:spcBef>
                <a:spcPts val="9320"/>
              </a:spcBef>
            </a:pPr>
            <a:r>
              <a:rPr sz="2800" spc="-10" dirty="0">
                <a:solidFill>
                  <a:prstClr val="black"/>
                </a:solidFill>
                <a:latin typeface="Verdana"/>
                <a:cs typeface="Verdana"/>
              </a:rPr>
              <a:t>Work </a:t>
            </a:r>
            <a:r>
              <a:rPr sz="2800" spc="-5" dirty="0">
                <a:solidFill>
                  <a:prstClr val="black"/>
                </a:solidFill>
                <a:latin typeface="Verdana"/>
                <a:cs typeface="Verdana"/>
              </a:rPr>
              <a:t>was </a:t>
            </a:r>
            <a:r>
              <a:rPr sz="2800" spc="-10" dirty="0">
                <a:solidFill>
                  <a:prstClr val="black"/>
                </a:solidFill>
                <a:latin typeface="Verdana"/>
                <a:cs typeface="Verdana"/>
              </a:rPr>
              <a:t>the </a:t>
            </a:r>
            <a:r>
              <a:rPr sz="2800" spc="-5" dirty="0">
                <a:solidFill>
                  <a:prstClr val="black"/>
                </a:solidFill>
                <a:latin typeface="Verdana"/>
                <a:cs typeface="Verdana"/>
              </a:rPr>
              <a:t>area </a:t>
            </a:r>
            <a:r>
              <a:rPr sz="2800" spc="-10" dirty="0">
                <a:solidFill>
                  <a:prstClr val="black"/>
                </a:solidFill>
                <a:latin typeface="Verdana"/>
                <a:cs typeface="Verdana"/>
              </a:rPr>
              <a:t>under the</a:t>
            </a:r>
            <a:r>
              <a:rPr sz="2800" spc="-5" dirty="0">
                <a:solidFill>
                  <a:prstClr val="black"/>
                </a:solidFill>
                <a:latin typeface="Verdana"/>
                <a:cs typeface="Verdana"/>
              </a:rPr>
              <a:t> </a:t>
            </a:r>
            <a:r>
              <a:rPr sz="2800" spc="-10" dirty="0">
                <a:solidFill>
                  <a:prstClr val="black"/>
                </a:solidFill>
                <a:latin typeface="Verdana"/>
                <a:cs typeface="Verdana"/>
              </a:rPr>
              <a:t>curve.</a:t>
            </a:r>
            <a:endParaRPr sz="2800">
              <a:solidFill>
                <a:prstClr val="black"/>
              </a:solidFill>
              <a:latin typeface="Verdana"/>
              <a:cs typeface="Verdan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909809" y="6278879"/>
            <a:ext cx="223520" cy="228268"/>
          </a:xfrm>
          <a:prstGeom prst="rect">
            <a:avLst/>
          </a:prstGeom>
        </p:spPr>
        <p:txBody>
          <a:bodyPr vert="horz" wrap="square" lIns="0" tIns="12700" rIns="0" bIns="0" rtlCol="0">
            <a:spAutoFit/>
          </a:bodyPr>
          <a:lstStyle/>
          <a:p>
            <a:pPr marL="12700">
              <a:spcBef>
                <a:spcPts val="100"/>
              </a:spcBef>
            </a:pPr>
            <a:r>
              <a:rPr sz="1400" spc="-5" dirty="0">
                <a:solidFill>
                  <a:prstClr val="black"/>
                </a:solidFill>
                <a:latin typeface="Arial"/>
                <a:cs typeface="Arial"/>
              </a:rPr>
              <a:t>21</a:t>
            </a:r>
            <a:endParaRPr sz="1400">
              <a:solidFill>
                <a:prstClr val="black"/>
              </a:solidFill>
              <a:latin typeface="Arial"/>
              <a:cs typeface="Arial"/>
            </a:endParaRPr>
          </a:p>
        </p:txBody>
      </p:sp>
      <p:sp>
        <p:nvSpPr>
          <p:cNvPr id="3" name="object 3"/>
          <p:cNvSpPr txBox="1">
            <a:spLocks noGrp="1"/>
          </p:cNvSpPr>
          <p:nvPr>
            <p:ph type="title"/>
          </p:nvPr>
        </p:nvSpPr>
        <p:spPr>
          <a:xfrm>
            <a:off x="4137661" y="436879"/>
            <a:ext cx="3914775" cy="574040"/>
          </a:xfrm>
          <a:prstGeom prst="rect">
            <a:avLst/>
          </a:prstGeom>
        </p:spPr>
        <p:txBody>
          <a:bodyPr vert="horz" wrap="square" lIns="0" tIns="12700" rIns="0" bIns="0" rtlCol="0">
            <a:spAutoFit/>
          </a:bodyPr>
          <a:lstStyle/>
          <a:p>
            <a:pPr marL="12700">
              <a:spcBef>
                <a:spcPts val="100"/>
              </a:spcBef>
            </a:pPr>
            <a:r>
              <a:rPr spc="-5" dirty="0"/>
              <a:t>For </a:t>
            </a:r>
            <a:r>
              <a:rPr dirty="0"/>
              <a:t>a </a:t>
            </a:r>
            <a:r>
              <a:rPr spc="-5" dirty="0"/>
              <a:t>Ts</a:t>
            </a:r>
            <a:r>
              <a:rPr spc="-120" dirty="0"/>
              <a:t> </a:t>
            </a:r>
            <a:r>
              <a:rPr spc="-5" dirty="0"/>
              <a:t>diagram</a:t>
            </a:r>
          </a:p>
        </p:txBody>
      </p:sp>
      <p:sp>
        <p:nvSpPr>
          <p:cNvPr id="4" name="object 4"/>
          <p:cNvSpPr/>
          <p:nvPr/>
        </p:nvSpPr>
        <p:spPr>
          <a:xfrm>
            <a:off x="5716270" y="2094229"/>
            <a:ext cx="474980" cy="0"/>
          </a:xfrm>
          <a:custGeom>
            <a:avLst/>
            <a:gdLst/>
            <a:ahLst/>
            <a:cxnLst/>
            <a:rect l="l" t="t" r="r" b="b"/>
            <a:pathLst>
              <a:path w="474979">
                <a:moveTo>
                  <a:pt x="0" y="0"/>
                </a:moveTo>
                <a:lnTo>
                  <a:pt x="474979" y="0"/>
                </a:lnTo>
              </a:path>
            </a:pathLst>
          </a:custGeom>
          <a:ln w="15240">
            <a:solidFill>
              <a:srgbClr val="000000"/>
            </a:solidFill>
          </a:ln>
        </p:spPr>
        <p:txBody>
          <a:bodyPr wrap="square" lIns="0" tIns="0" rIns="0" bIns="0" rtlCol="0"/>
          <a:lstStyle/>
          <a:p>
            <a:endParaRPr>
              <a:solidFill>
                <a:prstClr val="black"/>
              </a:solidFill>
              <a:latin typeface="Calibri"/>
            </a:endParaRPr>
          </a:p>
        </p:txBody>
      </p:sp>
      <p:sp>
        <p:nvSpPr>
          <p:cNvPr id="5" name="object 5"/>
          <p:cNvSpPr txBox="1"/>
          <p:nvPr/>
        </p:nvSpPr>
        <p:spPr>
          <a:xfrm>
            <a:off x="6200140" y="2178050"/>
            <a:ext cx="796290" cy="459740"/>
          </a:xfrm>
          <a:prstGeom prst="rect">
            <a:avLst/>
          </a:prstGeom>
        </p:spPr>
        <p:txBody>
          <a:bodyPr vert="horz" wrap="square" lIns="0" tIns="12700" rIns="0" bIns="0" rtlCol="0">
            <a:spAutoFit/>
          </a:bodyPr>
          <a:lstStyle/>
          <a:p>
            <a:pPr marL="38100">
              <a:spcBef>
                <a:spcPts val="100"/>
              </a:spcBef>
            </a:pPr>
            <a:r>
              <a:rPr sz="4275" spc="44" baseline="6822" dirty="0">
                <a:solidFill>
                  <a:prstClr val="black"/>
                </a:solidFill>
                <a:latin typeface="Symbol"/>
                <a:cs typeface="Symbol"/>
              </a:rPr>
              <a:t></a:t>
            </a:r>
            <a:r>
              <a:rPr sz="1650" spc="30" dirty="0">
                <a:solidFill>
                  <a:prstClr val="black"/>
                </a:solidFill>
                <a:latin typeface="Times New Roman"/>
                <a:cs typeface="Times New Roman"/>
              </a:rPr>
              <a:t>int</a:t>
            </a:r>
            <a:r>
              <a:rPr sz="1650" spc="100" dirty="0">
                <a:solidFill>
                  <a:prstClr val="black"/>
                </a:solidFill>
                <a:latin typeface="Times New Roman"/>
                <a:cs typeface="Times New Roman"/>
              </a:rPr>
              <a:t> </a:t>
            </a:r>
            <a:r>
              <a:rPr sz="1650" dirty="0">
                <a:solidFill>
                  <a:prstClr val="black"/>
                </a:solidFill>
                <a:latin typeface="Times New Roman"/>
                <a:cs typeface="Times New Roman"/>
              </a:rPr>
              <a:t>rev</a:t>
            </a:r>
            <a:endParaRPr sz="1650">
              <a:solidFill>
                <a:prstClr val="black"/>
              </a:solidFill>
              <a:latin typeface="Times New Roman"/>
              <a:cs typeface="Times New Roman"/>
            </a:endParaRPr>
          </a:p>
        </p:txBody>
      </p:sp>
      <p:sp>
        <p:nvSpPr>
          <p:cNvPr id="6" name="object 6"/>
          <p:cNvSpPr txBox="1"/>
          <p:nvPr/>
        </p:nvSpPr>
        <p:spPr>
          <a:xfrm>
            <a:off x="5491480" y="1851659"/>
            <a:ext cx="923925" cy="459740"/>
          </a:xfrm>
          <a:prstGeom prst="rect">
            <a:avLst/>
          </a:prstGeom>
        </p:spPr>
        <p:txBody>
          <a:bodyPr vert="horz" wrap="square" lIns="0" tIns="12700" rIns="0" bIns="0" rtlCol="0">
            <a:spAutoFit/>
          </a:bodyPr>
          <a:lstStyle/>
          <a:p>
            <a:pPr marL="38100">
              <a:spcBef>
                <a:spcPts val="100"/>
              </a:spcBef>
              <a:tabLst>
                <a:tab pos="347345" algn="l"/>
                <a:tab pos="746125" algn="l"/>
              </a:tabLst>
            </a:pPr>
            <a:r>
              <a:rPr sz="2850" spc="-5" dirty="0">
                <a:solidFill>
                  <a:prstClr val="black"/>
                </a:solidFill>
                <a:latin typeface="Symbol"/>
                <a:cs typeface="Symbol"/>
              </a:rPr>
              <a:t></a:t>
            </a:r>
            <a:r>
              <a:rPr sz="2850" spc="-5" dirty="0">
                <a:solidFill>
                  <a:prstClr val="black"/>
                </a:solidFill>
                <a:latin typeface="Times New Roman"/>
                <a:cs typeface="Times New Roman"/>
              </a:rPr>
              <a:t>	</a:t>
            </a:r>
            <a:r>
              <a:rPr sz="4275" spc="-15" baseline="-37037" dirty="0">
                <a:solidFill>
                  <a:prstClr val="black"/>
                </a:solidFill>
                <a:latin typeface="Times New Roman"/>
                <a:cs typeface="Times New Roman"/>
              </a:rPr>
              <a:t>T	</a:t>
            </a:r>
            <a:r>
              <a:rPr sz="2850" spc="-5" dirty="0">
                <a:solidFill>
                  <a:prstClr val="black"/>
                </a:solidFill>
                <a:latin typeface="Symbol"/>
                <a:cs typeface="Symbol"/>
              </a:rPr>
              <a:t></a:t>
            </a:r>
            <a:endParaRPr sz="2850">
              <a:solidFill>
                <a:prstClr val="black"/>
              </a:solidFill>
              <a:latin typeface="Symbol"/>
              <a:cs typeface="Symbol"/>
            </a:endParaRPr>
          </a:p>
        </p:txBody>
      </p:sp>
      <p:sp>
        <p:nvSpPr>
          <p:cNvPr id="7" name="object 7"/>
          <p:cNvSpPr txBox="1"/>
          <p:nvPr/>
        </p:nvSpPr>
        <p:spPr>
          <a:xfrm>
            <a:off x="5516880" y="2133600"/>
            <a:ext cx="164465" cy="459740"/>
          </a:xfrm>
          <a:prstGeom prst="rect">
            <a:avLst/>
          </a:prstGeom>
        </p:spPr>
        <p:txBody>
          <a:bodyPr vert="horz" wrap="square" lIns="0" tIns="12700" rIns="0" bIns="0" rtlCol="0">
            <a:spAutoFit/>
          </a:bodyPr>
          <a:lstStyle/>
          <a:p>
            <a:pPr marL="12700">
              <a:spcBef>
                <a:spcPts val="100"/>
              </a:spcBef>
            </a:pPr>
            <a:r>
              <a:rPr sz="2850" spc="-5" dirty="0">
                <a:solidFill>
                  <a:prstClr val="black"/>
                </a:solidFill>
                <a:latin typeface="Symbol"/>
                <a:cs typeface="Symbol"/>
              </a:rPr>
              <a:t></a:t>
            </a:r>
            <a:endParaRPr sz="2850">
              <a:solidFill>
                <a:prstClr val="black"/>
              </a:solidFill>
              <a:latin typeface="Symbol"/>
              <a:cs typeface="Symbol"/>
            </a:endParaRPr>
          </a:p>
        </p:txBody>
      </p:sp>
      <p:sp>
        <p:nvSpPr>
          <p:cNvPr id="8" name="object 8"/>
          <p:cNvSpPr txBox="1"/>
          <p:nvPr/>
        </p:nvSpPr>
        <p:spPr>
          <a:xfrm>
            <a:off x="4733289" y="1809750"/>
            <a:ext cx="1682114" cy="459740"/>
          </a:xfrm>
          <a:prstGeom prst="rect">
            <a:avLst/>
          </a:prstGeom>
        </p:spPr>
        <p:txBody>
          <a:bodyPr vert="horz" wrap="square" lIns="0" tIns="12700" rIns="0" bIns="0" rtlCol="0">
            <a:spAutoFit/>
          </a:bodyPr>
          <a:lstStyle/>
          <a:p>
            <a:pPr marL="38100">
              <a:spcBef>
                <a:spcPts val="100"/>
              </a:spcBef>
            </a:pPr>
            <a:r>
              <a:rPr sz="2850" spc="-5" dirty="0">
                <a:solidFill>
                  <a:prstClr val="black"/>
                </a:solidFill>
                <a:latin typeface="Times New Roman"/>
                <a:cs typeface="Times New Roman"/>
              </a:rPr>
              <a:t>dS </a:t>
            </a:r>
            <a:r>
              <a:rPr sz="2850" spc="-5" dirty="0">
                <a:solidFill>
                  <a:prstClr val="black"/>
                </a:solidFill>
                <a:latin typeface="Symbol"/>
                <a:cs typeface="Symbol"/>
              </a:rPr>
              <a:t></a:t>
            </a:r>
            <a:r>
              <a:rPr sz="2850" spc="-5" dirty="0">
                <a:solidFill>
                  <a:prstClr val="black"/>
                </a:solidFill>
                <a:latin typeface="Times New Roman"/>
                <a:cs typeface="Times New Roman"/>
              </a:rPr>
              <a:t> </a:t>
            </a:r>
            <a:r>
              <a:rPr sz="4275" spc="-7" baseline="29239" dirty="0">
                <a:solidFill>
                  <a:prstClr val="black"/>
                </a:solidFill>
                <a:latin typeface="Symbol"/>
                <a:cs typeface="Symbol"/>
              </a:rPr>
              <a:t></a:t>
            </a:r>
            <a:r>
              <a:rPr sz="4275" spc="-7" baseline="29239" dirty="0">
                <a:solidFill>
                  <a:prstClr val="black"/>
                </a:solidFill>
                <a:latin typeface="Times New Roman"/>
                <a:cs typeface="Times New Roman"/>
              </a:rPr>
              <a:t> </a:t>
            </a:r>
            <a:r>
              <a:rPr sz="4275" spc="-30" baseline="34113" dirty="0">
                <a:solidFill>
                  <a:prstClr val="black"/>
                </a:solidFill>
                <a:latin typeface="Symbol"/>
                <a:cs typeface="Symbol"/>
              </a:rPr>
              <a:t></a:t>
            </a:r>
            <a:r>
              <a:rPr sz="4275" spc="-30" baseline="34113" dirty="0">
                <a:solidFill>
                  <a:prstClr val="black"/>
                </a:solidFill>
                <a:latin typeface="Times New Roman"/>
                <a:cs typeface="Times New Roman"/>
              </a:rPr>
              <a:t>Q</a:t>
            </a:r>
            <a:r>
              <a:rPr sz="4275" spc="-690" baseline="34113" dirty="0">
                <a:solidFill>
                  <a:prstClr val="black"/>
                </a:solidFill>
                <a:latin typeface="Times New Roman"/>
                <a:cs typeface="Times New Roman"/>
              </a:rPr>
              <a:t> </a:t>
            </a:r>
            <a:r>
              <a:rPr sz="4275" spc="-7" baseline="29239" dirty="0">
                <a:solidFill>
                  <a:prstClr val="black"/>
                </a:solidFill>
                <a:latin typeface="Symbol"/>
                <a:cs typeface="Symbol"/>
              </a:rPr>
              <a:t></a:t>
            </a:r>
            <a:endParaRPr sz="4275" baseline="29239">
              <a:solidFill>
                <a:prstClr val="black"/>
              </a:solidFill>
              <a:latin typeface="Symbol"/>
              <a:cs typeface="Symbol"/>
            </a:endParaRPr>
          </a:p>
        </p:txBody>
      </p:sp>
      <p:sp>
        <p:nvSpPr>
          <p:cNvPr id="9" name="object 9"/>
          <p:cNvSpPr txBox="1"/>
          <p:nvPr/>
        </p:nvSpPr>
        <p:spPr>
          <a:xfrm>
            <a:off x="6135370" y="3035301"/>
            <a:ext cx="1271270" cy="1306195"/>
          </a:xfrm>
          <a:prstGeom prst="rect">
            <a:avLst/>
          </a:prstGeom>
        </p:spPr>
        <p:txBody>
          <a:bodyPr vert="horz" wrap="square" lIns="0" tIns="13970" rIns="0" bIns="0" rtlCol="0">
            <a:spAutoFit/>
          </a:bodyPr>
          <a:lstStyle/>
          <a:p>
            <a:pPr marL="41275">
              <a:lnSpc>
                <a:spcPts val="3990"/>
              </a:lnSpc>
              <a:spcBef>
                <a:spcPts val="110"/>
              </a:spcBef>
            </a:pPr>
            <a:r>
              <a:rPr sz="3400" spc="15" dirty="0">
                <a:solidFill>
                  <a:prstClr val="black"/>
                </a:solidFill>
                <a:latin typeface="Symbol"/>
                <a:cs typeface="Symbol"/>
              </a:rPr>
              <a:t></a:t>
            </a:r>
            <a:r>
              <a:rPr sz="3400" spc="-35" dirty="0">
                <a:solidFill>
                  <a:prstClr val="black"/>
                </a:solidFill>
                <a:latin typeface="Times New Roman"/>
                <a:cs typeface="Times New Roman"/>
              </a:rPr>
              <a:t> </a:t>
            </a:r>
            <a:r>
              <a:rPr sz="3400" spc="10" dirty="0">
                <a:solidFill>
                  <a:prstClr val="black"/>
                </a:solidFill>
                <a:latin typeface="Times New Roman"/>
                <a:cs typeface="Times New Roman"/>
              </a:rPr>
              <a:t>TdS</a:t>
            </a:r>
            <a:endParaRPr sz="3400">
              <a:solidFill>
                <a:prstClr val="black"/>
              </a:solidFill>
              <a:latin typeface="Times New Roman"/>
              <a:cs typeface="Times New Roman"/>
            </a:endParaRPr>
          </a:p>
          <a:p>
            <a:pPr marL="387350">
              <a:lnSpc>
                <a:spcPts val="1315"/>
              </a:lnSpc>
            </a:pPr>
            <a:r>
              <a:rPr sz="1750" spc="10" dirty="0">
                <a:solidFill>
                  <a:prstClr val="black"/>
                </a:solidFill>
                <a:latin typeface="Times New Roman"/>
                <a:cs typeface="Times New Roman"/>
              </a:rPr>
              <a:t>2</a:t>
            </a:r>
            <a:endParaRPr sz="1750">
              <a:solidFill>
                <a:prstClr val="black"/>
              </a:solidFill>
              <a:latin typeface="Times New Roman"/>
              <a:cs typeface="Times New Roman"/>
            </a:endParaRPr>
          </a:p>
          <a:p>
            <a:pPr marL="38100">
              <a:lnSpc>
                <a:spcPts val="4765"/>
              </a:lnSpc>
            </a:pPr>
            <a:r>
              <a:rPr sz="3050" dirty="0">
                <a:solidFill>
                  <a:prstClr val="black"/>
                </a:solidFill>
                <a:latin typeface="Symbol"/>
                <a:cs typeface="Symbol"/>
              </a:rPr>
              <a:t></a:t>
            </a:r>
            <a:r>
              <a:rPr sz="3050" dirty="0">
                <a:solidFill>
                  <a:prstClr val="black"/>
                </a:solidFill>
                <a:latin typeface="Times New Roman"/>
                <a:cs typeface="Times New Roman"/>
              </a:rPr>
              <a:t> </a:t>
            </a:r>
            <a:r>
              <a:rPr sz="6825" spc="7" baseline="-13431" dirty="0">
                <a:solidFill>
                  <a:prstClr val="black"/>
                </a:solidFill>
                <a:latin typeface="Symbol"/>
                <a:cs typeface="Symbol"/>
              </a:rPr>
              <a:t></a:t>
            </a:r>
            <a:r>
              <a:rPr sz="6825" spc="-877" baseline="-13431" dirty="0">
                <a:solidFill>
                  <a:prstClr val="black"/>
                </a:solidFill>
                <a:latin typeface="Times New Roman"/>
                <a:cs typeface="Times New Roman"/>
              </a:rPr>
              <a:t> </a:t>
            </a:r>
            <a:r>
              <a:rPr sz="3050" spc="-5" dirty="0">
                <a:solidFill>
                  <a:prstClr val="black"/>
                </a:solidFill>
                <a:latin typeface="Times New Roman"/>
                <a:cs typeface="Times New Roman"/>
              </a:rPr>
              <a:t>TdS</a:t>
            </a:r>
            <a:endParaRPr sz="3050">
              <a:solidFill>
                <a:prstClr val="black"/>
              </a:solidFill>
              <a:latin typeface="Times New Roman"/>
              <a:cs typeface="Times New Roman"/>
            </a:endParaRPr>
          </a:p>
        </p:txBody>
      </p:sp>
      <p:sp>
        <p:nvSpPr>
          <p:cNvPr id="10" name="object 10"/>
          <p:cNvSpPr txBox="1"/>
          <p:nvPr/>
        </p:nvSpPr>
        <p:spPr>
          <a:xfrm>
            <a:off x="4744720" y="2865744"/>
            <a:ext cx="1309370" cy="1533525"/>
          </a:xfrm>
          <a:prstGeom prst="rect">
            <a:avLst/>
          </a:prstGeom>
        </p:spPr>
        <p:txBody>
          <a:bodyPr vert="horz" wrap="square" lIns="0" tIns="291465" rIns="0" bIns="0" rtlCol="0">
            <a:spAutoFit/>
          </a:bodyPr>
          <a:lstStyle/>
          <a:p>
            <a:pPr marR="46355" algn="r">
              <a:spcBef>
                <a:spcPts val="2295"/>
              </a:spcBef>
            </a:pPr>
            <a:r>
              <a:rPr sz="5100" spc="52" baseline="13888" dirty="0">
                <a:solidFill>
                  <a:prstClr val="black"/>
                </a:solidFill>
                <a:latin typeface="Times New Roman"/>
                <a:cs typeface="Times New Roman"/>
              </a:rPr>
              <a:t>δQ</a:t>
            </a:r>
            <a:r>
              <a:rPr sz="2000" spc="35" dirty="0">
                <a:solidFill>
                  <a:prstClr val="black"/>
                </a:solidFill>
                <a:latin typeface="Times New Roman"/>
                <a:cs typeface="Times New Roman"/>
              </a:rPr>
              <a:t>int</a:t>
            </a:r>
            <a:r>
              <a:rPr sz="2000" spc="90" dirty="0">
                <a:solidFill>
                  <a:prstClr val="black"/>
                </a:solidFill>
                <a:latin typeface="Times New Roman"/>
                <a:cs typeface="Times New Roman"/>
              </a:rPr>
              <a:t> </a:t>
            </a:r>
            <a:r>
              <a:rPr sz="2000" spc="-10" dirty="0">
                <a:solidFill>
                  <a:prstClr val="black"/>
                </a:solidFill>
                <a:latin typeface="Times New Roman"/>
                <a:cs typeface="Times New Roman"/>
              </a:rPr>
              <a:t>rev</a:t>
            </a:r>
            <a:endParaRPr sz="2000">
              <a:solidFill>
                <a:prstClr val="black"/>
              </a:solidFill>
              <a:latin typeface="Times New Roman"/>
              <a:cs typeface="Times New Roman"/>
            </a:endParaRPr>
          </a:p>
          <a:p>
            <a:pPr marR="30480" algn="r">
              <a:spcBef>
                <a:spcPts val="1939"/>
              </a:spcBef>
            </a:pPr>
            <a:r>
              <a:rPr sz="4575" spc="60" baseline="13661" dirty="0">
                <a:solidFill>
                  <a:prstClr val="black"/>
                </a:solidFill>
                <a:latin typeface="Times New Roman"/>
                <a:cs typeface="Times New Roman"/>
              </a:rPr>
              <a:t>Q</a:t>
            </a:r>
            <a:r>
              <a:rPr sz="1750" spc="40" dirty="0">
                <a:solidFill>
                  <a:prstClr val="black"/>
                </a:solidFill>
                <a:latin typeface="Times New Roman"/>
                <a:cs typeface="Times New Roman"/>
              </a:rPr>
              <a:t>int</a:t>
            </a:r>
            <a:r>
              <a:rPr sz="1750" spc="-245" dirty="0">
                <a:solidFill>
                  <a:prstClr val="black"/>
                </a:solidFill>
                <a:latin typeface="Times New Roman"/>
                <a:cs typeface="Times New Roman"/>
              </a:rPr>
              <a:t> </a:t>
            </a:r>
            <a:r>
              <a:rPr sz="1750" spc="5" dirty="0">
                <a:solidFill>
                  <a:prstClr val="black"/>
                </a:solidFill>
                <a:latin typeface="Times New Roman"/>
                <a:cs typeface="Times New Roman"/>
              </a:rPr>
              <a:t>rev</a:t>
            </a:r>
            <a:endParaRPr sz="1750">
              <a:solidFill>
                <a:prstClr val="black"/>
              </a:solidFill>
              <a:latin typeface="Times New Roman"/>
              <a:cs typeface="Times New Roman"/>
            </a:endParaRPr>
          </a:p>
        </p:txBody>
      </p:sp>
      <p:sp>
        <p:nvSpPr>
          <p:cNvPr id="11" name="object 11"/>
          <p:cNvSpPr txBox="1"/>
          <p:nvPr/>
        </p:nvSpPr>
        <p:spPr>
          <a:xfrm>
            <a:off x="2261870" y="4366086"/>
            <a:ext cx="7421245" cy="1515110"/>
          </a:xfrm>
          <a:prstGeom prst="rect">
            <a:avLst/>
          </a:prstGeom>
        </p:spPr>
        <p:txBody>
          <a:bodyPr vert="horz" wrap="square" lIns="0" tIns="44450" rIns="0" bIns="0" rtlCol="0">
            <a:spAutoFit/>
          </a:bodyPr>
          <a:lstStyle/>
          <a:p>
            <a:pPr marL="1210945" algn="ctr">
              <a:spcBef>
                <a:spcPts val="350"/>
              </a:spcBef>
            </a:pPr>
            <a:r>
              <a:rPr sz="1750" spc="10" dirty="0">
                <a:solidFill>
                  <a:prstClr val="black"/>
                </a:solidFill>
                <a:latin typeface="Times New Roman"/>
                <a:cs typeface="Times New Roman"/>
              </a:rPr>
              <a:t>1</a:t>
            </a:r>
            <a:endParaRPr sz="1750">
              <a:solidFill>
                <a:prstClr val="black"/>
              </a:solidFill>
              <a:latin typeface="Times New Roman"/>
              <a:cs typeface="Times New Roman"/>
            </a:endParaRPr>
          </a:p>
          <a:p>
            <a:pPr marL="38100" marR="30480">
              <a:spcBef>
                <a:spcPts val="370"/>
              </a:spcBef>
            </a:pPr>
            <a:r>
              <a:rPr sz="2800" spc="-5" dirty="0">
                <a:solidFill>
                  <a:prstClr val="black"/>
                </a:solidFill>
                <a:latin typeface="Verdana"/>
                <a:cs typeface="Verdana"/>
              </a:rPr>
              <a:t>If the </a:t>
            </a:r>
            <a:r>
              <a:rPr sz="2800" spc="-10" dirty="0">
                <a:solidFill>
                  <a:prstClr val="black"/>
                </a:solidFill>
                <a:latin typeface="Verdana"/>
                <a:cs typeface="Verdana"/>
              </a:rPr>
              <a:t>internally reversible process also </a:t>
            </a:r>
            <a:r>
              <a:rPr sz="2800" spc="-5" dirty="0">
                <a:solidFill>
                  <a:prstClr val="black"/>
                </a:solidFill>
                <a:latin typeface="Verdana"/>
                <a:cs typeface="Verdana"/>
              </a:rPr>
              <a:t>is  </a:t>
            </a:r>
            <a:r>
              <a:rPr sz="2800" spc="-10" dirty="0">
                <a:solidFill>
                  <a:prstClr val="black"/>
                </a:solidFill>
                <a:latin typeface="Verdana"/>
                <a:cs typeface="Verdana"/>
              </a:rPr>
              <a:t>isothermal </a:t>
            </a:r>
            <a:r>
              <a:rPr sz="2800" spc="-5" dirty="0">
                <a:solidFill>
                  <a:prstClr val="black"/>
                </a:solidFill>
                <a:latin typeface="Verdana"/>
                <a:cs typeface="Verdana"/>
              </a:rPr>
              <a:t>at </a:t>
            </a:r>
            <a:r>
              <a:rPr sz="2800" spc="-10" dirty="0">
                <a:solidFill>
                  <a:prstClr val="black"/>
                </a:solidFill>
                <a:latin typeface="Verdana"/>
                <a:cs typeface="Verdana"/>
              </a:rPr>
              <a:t>some temperature</a:t>
            </a:r>
            <a:r>
              <a:rPr sz="2800" spc="-20" dirty="0">
                <a:solidFill>
                  <a:prstClr val="black"/>
                </a:solidFill>
                <a:latin typeface="Verdana"/>
                <a:cs typeface="Verdana"/>
              </a:rPr>
              <a:t> </a:t>
            </a:r>
            <a:r>
              <a:rPr sz="2800" spc="15" dirty="0">
                <a:solidFill>
                  <a:prstClr val="black"/>
                </a:solidFill>
                <a:latin typeface="Verdana"/>
                <a:cs typeface="Verdana"/>
              </a:rPr>
              <a:t>T</a:t>
            </a:r>
            <a:r>
              <a:rPr sz="2400" spc="22" baseline="-24305" dirty="0">
                <a:solidFill>
                  <a:prstClr val="black"/>
                </a:solidFill>
                <a:latin typeface="Verdana"/>
                <a:cs typeface="Verdana"/>
              </a:rPr>
              <a:t>o</a:t>
            </a:r>
            <a:r>
              <a:rPr sz="2800" spc="15" dirty="0">
                <a:solidFill>
                  <a:prstClr val="black"/>
                </a:solidFill>
                <a:latin typeface="Verdana"/>
                <a:cs typeface="Verdana"/>
              </a:rPr>
              <a:t>:</a:t>
            </a:r>
            <a:endParaRPr sz="2800">
              <a:solidFill>
                <a:prstClr val="black"/>
              </a:solidFill>
              <a:latin typeface="Verdana"/>
              <a:cs typeface="Verdana"/>
            </a:endParaRPr>
          </a:p>
          <a:p>
            <a:pPr marL="187960" algn="ctr">
              <a:spcBef>
                <a:spcPts val="180"/>
              </a:spcBef>
            </a:pPr>
            <a:r>
              <a:rPr sz="1750" spc="15" dirty="0">
                <a:solidFill>
                  <a:prstClr val="black"/>
                </a:solidFill>
                <a:latin typeface="Times New Roman"/>
                <a:cs typeface="Times New Roman"/>
              </a:rPr>
              <a:t>2</a:t>
            </a:r>
            <a:endParaRPr sz="1750">
              <a:solidFill>
                <a:prstClr val="black"/>
              </a:solidFill>
              <a:latin typeface="Times New Roman"/>
              <a:cs typeface="Times New Roman"/>
            </a:endParaRPr>
          </a:p>
        </p:txBody>
      </p:sp>
      <p:sp>
        <p:nvSpPr>
          <p:cNvPr id="12" name="object 12"/>
          <p:cNvSpPr txBox="1"/>
          <p:nvPr/>
        </p:nvSpPr>
        <p:spPr>
          <a:xfrm>
            <a:off x="2209801" y="1786890"/>
            <a:ext cx="2030095" cy="452120"/>
          </a:xfrm>
          <a:prstGeom prst="rect">
            <a:avLst/>
          </a:prstGeom>
        </p:spPr>
        <p:txBody>
          <a:bodyPr vert="horz" wrap="square" lIns="0" tIns="12700" rIns="0" bIns="0" rtlCol="0">
            <a:spAutoFit/>
          </a:bodyPr>
          <a:lstStyle/>
          <a:p>
            <a:pPr marL="12700">
              <a:spcBef>
                <a:spcPts val="100"/>
              </a:spcBef>
            </a:pPr>
            <a:r>
              <a:rPr sz="2800" spc="-10" dirty="0">
                <a:solidFill>
                  <a:prstClr val="black"/>
                </a:solidFill>
                <a:latin typeface="Verdana"/>
                <a:cs typeface="Verdana"/>
              </a:rPr>
              <a:t>Rearrange:</a:t>
            </a:r>
            <a:endParaRPr sz="2800">
              <a:solidFill>
                <a:prstClr val="black"/>
              </a:solidFill>
              <a:latin typeface="Verdana"/>
              <a:cs typeface="Verdana"/>
            </a:endParaRPr>
          </a:p>
        </p:txBody>
      </p:sp>
      <p:sp>
        <p:nvSpPr>
          <p:cNvPr id="13" name="object 13"/>
          <p:cNvSpPr txBox="1"/>
          <p:nvPr/>
        </p:nvSpPr>
        <p:spPr>
          <a:xfrm>
            <a:off x="2287269" y="3082290"/>
            <a:ext cx="1849120" cy="452120"/>
          </a:xfrm>
          <a:prstGeom prst="rect">
            <a:avLst/>
          </a:prstGeom>
        </p:spPr>
        <p:txBody>
          <a:bodyPr vert="horz" wrap="square" lIns="0" tIns="12700" rIns="0" bIns="0" rtlCol="0">
            <a:spAutoFit/>
          </a:bodyPr>
          <a:lstStyle/>
          <a:p>
            <a:pPr marL="12700">
              <a:spcBef>
                <a:spcPts val="100"/>
              </a:spcBef>
            </a:pPr>
            <a:r>
              <a:rPr sz="2800" spc="-10" dirty="0">
                <a:solidFill>
                  <a:prstClr val="black"/>
                </a:solidFill>
                <a:latin typeface="Verdana"/>
                <a:cs typeface="Verdana"/>
              </a:rPr>
              <a:t>Integrate:</a:t>
            </a:r>
            <a:endParaRPr sz="2800">
              <a:solidFill>
                <a:prstClr val="black"/>
              </a:solidFill>
              <a:latin typeface="Verdana"/>
              <a:cs typeface="Verdana"/>
            </a:endParaRPr>
          </a:p>
        </p:txBody>
      </p:sp>
      <p:sp>
        <p:nvSpPr>
          <p:cNvPr id="14" name="object 14"/>
          <p:cNvSpPr txBox="1"/>
          <p:nvPr/>
        </p:nvSpPr>
        <p:spPr>
          <a:xfrm>
            <a:off x="5245101" y="5471427"/>
            <a:ext cx="2624455" cy="1275715"/>
          </a:xfrm>
          <a:prstGeom prst="rect">
            <a:avLst/>
          </a:prstGeom>
        </p:spPr>
        <p:txBody>
          <a:bodyPr vert="horz" wrap="square" lIns="0" tIns="219075" rIns="0" bIns="0" rtlCol="0">
            <a:spAutoFit/>
          </a:bodyPr>
          <a:lstStyle/>
          <a:p>
            <a:pPr marL="38100">
              <a:spcBef>
                <a:spcPts val="1725"/>
              </a:spcBef>
            </a:pPr>
            <a:r>
              <a:rPr sz="3050" dirty="0">
                <a:solidFill>
                  <a:prstClr val="black"/>
                </a:solidFill>
                <a:latin typeface="Symbol"/>
                <a:cs typeface="Symbol"/>
              </a:rPr>
              <a:t></a:t>
            </a:r>
            <a:r>
              <a:rPr sz="3050" dirty="0">
                <a:solidFill>
                  <a:prstClr val="black"/>
                </a:solidFill>
                <a:latin typeface="Times New Roman"/>
                <a:cs typeface="Times New Roman"/>
              </a:rPr>
              <a:t> </a:t>
            </a:r>
            <a:r>
              <a:rPr sz="3050" spc="-65" dirty="0">
                <a:solidFill>
                  <a:prstClr val="black"/>
                </a:solidFill>
                <a:latin typeface="Times New Roman"/>
                <a:cs typeface="Times New Roman"/>
              </a:rPr>
              <a:t>T</a:t>
            </a:r>
            <a:r>
              <a:rPr sz="2625" spc="-97" baseline="-23809" dirty="0">
                <a:solidFill>
                  <a:prstClr val="black"/>
                </a:solidFill>
                <a:latin typeface="Times New Roman"/>
                <a:cs typeface="Times New Roman"/>
              </a:rPr>
              <a:t>o </a:t>
            </a:r>
            <a:r>
              <a:rPr sz="6825" spc="7" baseline="-13431" dirty="0">
                <a:solidFill>
                  <a:prstClr val="black"/>
                </a:solidFill>
                <a:latin typeface="Symbol"/>
                <a:cs typeface="Symbol"/>
              </a:rPr>
              <a:t></a:t>
            </a:r>
            <a:r>
              <a:rPr sz="6825" spc="-1192" baseline="-13431" dirty="0">
                <a:solidFill>
                  <a:prstClr val="black"/>
                </a:solidFill>
                <a:latin typeface="Times New Roman"/>
                <a:cs typeface="Times New Roman"/>
              </a:rPr>
              <a:t> </a:t>
            </a:r>
            <a:r>
              <a:rPr sz="3050" spc="-5" dirty="0">
                <a:solidFill>
                  <a:prstClr val="black"/>
                </a:solidFill>
                <a:latin typeface="Times New Roman"/>
                <a:cs typeface="Times New Roman"/>
              </a:rPr>
              <a:t>dS </a:t>
            </a:r>
            <a:r>
              <a:rPr sz="3050" dirty="0">
                <a:solidFill>
                  <a:prstClr val="black"/>
                </a:solidFill>
                <a:latin typeface="Symbol"/>
                <a:cs typeface="Symbol"/>
              </a:rPr>
              <a:t></a:t>
            </a:r>
            <a:r>
              <a:rPr sz="3050" dirty="0">
                <a:solidFill>
                  <a:prstClr val="black"/>
                </a:solidFill>
                <a:latin typeface="Times New Roman"/>
                <a:cs typeface="Times New Roman"/>
              </a:rPr>
              <a:t> </a:t>
            </a:r>
            <a:r>
              <a:rPr sz="3050" spc="-60" dirty="0">
                <a:solidFill>
                  <a:prstClr val="black"/>
                </a:solidFill>
                <a:latin typeface="Times New Roman"/>
                <a:cs typeface="Times New Roman"/>
              </a:rPr>
              <a:t>T</a:t>
            </a:r>
            <a:r>
              <a:rPr sz="2625" spc="-89" baseline="-23809" dirty="0">
                <a:solidFill>
                  <a:prstClr val="black"/>
                </a:solidFill>
                <a:latin typeface="Times New Roman"/>
                <a:cs typeface="Times New Roman"/>
              </a:rPr>
              <a:t>o </a:t>
            </a:r>
            <a:r>
              <a:rPr sz="3050" spc="-10" dirty="0">
                <a:solidFill>
                  <a:prstClr val="black"/>
                </a:solidFill>
                <a:latin typeface="Symbol"/>
                <a:cs typeface="Symbol"/>
              </a:rPr>
              <a:t></a:t>
            </a:r>
            <a:r>
              <a:rPr sz="3050" spc="-10" dirty="0">
                <a:solidFill>
                  <a:prstClr val="black"/>
                </a:solidFill>
                <a:latin typeface="Times New Roman"/>
                <a:cs typeface="Times New Roman"/>
              </a:rPr>
              <a:t>S</a:t>
            </a:r>
            <a:endParaRPr sz="3050">
              <a:solidFill>
                <a:prstClr val="black"/>
              </a:solidFill>
              <a:latin typeface="Times New Roman"/>
              <a:cs typeface="Times New Roman"/>
            </a:endParaRPr>
          </a:p>
          <a:p>
            <a:pPr marL="763270">
              <a:spcBef>
                <a:spcPts val="650"/>
              </a:spcBef>
            </a:pPr>
            <a:r>
              <a:rPr sz="1750" spc="15" dirty="0">
                <a:solidFill>
                  <a:prstClr val="black"/>
                </a:solidFill>
                <a:latin typeface="Times New Roman"/>
                <a:cs typeface="Times New Roman"/>
              </a:rPr>
              <a:t>1</a:t>
            </a:r>
            <a:endParaRPr sz="1750">
              <a:solidFill>
                <a:prstClr val="black"/>
              </a:solidFill>
              <a:latin typeface="Times New Roman"/>
              <a:cs typeface="Times New Roman"/>
            </a:endParaRPr>
          </a:p>
        </p:txBody>
      </p:sp>
      <p:sp>
        <p:nvSpPr>
          <p:cNvPr id="15" name="object 15"/>
          <p:cNvSpPr txBox="1"/>
          <p:nvPr/>
        </p:nvSpPr>
        <p:spPr>
          <a:xfrm>
            <a:off x="4187189" y="5966459"/>
            <a:ext cx="976630" cy="488950"/>
          </a:xfrm>
          <a:prstGeom prst="rect">
            <a:avLst/>
          </a:prstGeom>
        </p:spPr>
        <p:txBody>
          <a:bodyPr vert="horz" wrap="square" lIns="0" tIns="11430" rIns="0" bIns="0" rtlCol="0">
            <a:spAutoFit/>
          </a:bodyPr>
          <a:lstStyle/>
          <a:p>
            <a:pPr marL="38100">
              <a:spcBef>
                <a:spcPts val="90"/>
              </a:spcBef>
            </a:pPr>
            <a:r>
              <a:rPr sz="4575" spc="52" baseline="13661" dirty="0">
                <a:solidFill>
                  <a:prstClr val="black"/>
                </a:solidFill>
                <a:latin typeface="Times New Roman"/>
                <a:cs typeface="Times New Roman"/>
              </a:rPr>
              <a:t>Q</a:t>
            </a:r>
            <a:r>
              <a:rPr sz="1750" spc="35" dirty="0">
                <a:solidFill>
                  <a:prstClr val="black"/>
                </a:solidFill>
                <a:latin typeface="Times New Roman"/>
                <a:cs typeface="Times New Roman"/>
              </a:rPr>
              <a:t>int</a:t>
            </a:r>
            <a:r>
              <a:rPr sz="1750" spc="110" dirty="0">
                <a:solidFill>
                  <a:prstClr val="black"/>
                </a:solidFill>
                <a:latin typeface="Times New Roman"/>
                <a:cs typeface="Times New Roman"/>
              </a:rPr>
              <a:t> </a:t>
            </a:r>
            <a:r>
              <a:rPr sz="1750" spc="10" dirty="0">
                <a:solidFill>
                  <a:prstClr val="black"/>
                </a:solidFill>
                <a:latin typeface="Times New Roman"/>
                <a:cs typeface="Times New Roman"/>
              </a:rPr>
              <a:t>rev</a:t>
            </a:r>
            <a:endParaRPr sz="1750">
              <a:solidFill>
                <a:prstClr val="black"/>
              </a:solidFill>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37409" y="668020"/>
            <a:ext cx="6993890" cy="532130"/>
          </a:xfrm>
          <a:prstGeom prst="rect">
            <a:avLst/>
          </a:prstGeom>
        </p:spPr>
        <p:txBody>
          <a:bodyPr vert="horz" wrap="square" lIns="0" tIns="55244" rIns="0" bIns="0" rtlCol="0">
            <a:spAutoFit/>
          </a:bodyPr>
          <a:lstStyle/>
          <a:p>
            <a:pPr marL="1424940" marR="5080" indent="-1412240">
              <a:lnSpc>
                <a:spcPts val="1830"/>
              </a:lnSpc>
              <a:spcBef>
                <a:spcPts val="434"/>
              </a:spcBef>
            </a:pPr>
            <a:r>
              <a:rPr b="1" dirty="0">
                <a:solidFill>
                  <a:srgbClr val="071C57"/>
                </a:solidFill>
                <a:latin typeface="Times New Roman"/>
                <a:cs typeface="Times New Roman"/>
              </a:rPr>
              <a:t>On a </a:t>
            </a:r>
            <a:r>
              <a:rPr b="1" i="1" dirty="0">
                <a:solidFill>
                  <a:srgbClr val="071C57"/>
                </a:solidFill>
                <a:latin typeface="Times New Roman"/>
                <a:cs typeface="Times New Roman"/>
              </a:rPr>
              <a:t>T-S </a:t>
            </a:r>
            <a:r>
              <a:rPr b="1" spc="-5" dirty="0">
                <a:solidFill>
                  <a:srgbClr val="071C57"/>
                </a:solidFill>
                <a:latin typeface="Times New Roman"/>
                <a:cs typeface="Times New Roman"/>
              </a:rPr>
              <a:t>diagram, the </a:t>
            </a:r>
            <a:r>
              <a:rPr b="1" dirty="0">
                <a:solidFill>
                  <a:srgbClr val="071C57"/>
                </a:solidFill>
                <a:latin typeface="Times New Roman"/>
                <a:cs typeface="Times New Roman"/>
              </a:rPr>
              <a:t>area </a:t>
            </a:r>
            <a:r>
              <a:rPr b="1" spc="-5" dirty="0">
                <a:solidFill>
                  <a:srgbClr val="071C57"/>
                </a:solidFill>
                <a:latin typeface="Times New Roman"/>
                <a:cs typeface="Times New Roman"/>
              </a:rPr>
              <a:t>under the process curve represents </a:t>
            </a:r>
            <a:r>
              <a:rPr b="1" dirty="0">
                <a:solidFill>
                  <a:srgbClr val="071C57"/>
                </a:solidFill>
                <a:latin typeface="Times New Roman"/>
                <a:cs typeface="Times New Roman"/>
              </a:rPr>
              <a:t>the </a:t>
            </a:r>
            <a:r>
              <a:rPr b="1" spc="-5" dirty="0">
                <a:solidFill>
                  <a:srgbClr val="071C57"/>
                </a:solidFill>
                <a:latin typeface="Times New Roman"/>
                <a:cs typeface="Times New Roman"/>
              </a:rPr>
              <a:t>heat  transfer </a:t>
            </a:r>
            <a:r>
              <a:rPr b="1" dirty="0">
                <a:solidFill>
                  <a:srgbClr val="071C57"/>
                </a:solidFill>
                <a:latin typeface="Times New Roman"/>
                <a:cs typeface="Times New Roman"/>
              </a:rPr>
              <a:t>for </a:t>
            </a:r>
            <a:r>
              <a:rPr b="1" spc="-5" dirty="0">
                <a:solidFill>
                  <a:srgbClr val="071C57"/>
                </a:solidFill>
                <a:latin typeface="Times New Roman"/>
                <a:cs typeface="Times New Roman"/>
              </a:rPr>
              <a:t>internally reversible</a:t>
            </a:r>
            <a:r>
              <a:rPr b="1" spc="45" dirty="0">
                <a:solidFill>
                  <a:srgbClr val="071C57"/>
                </a:solidFill>
                <a:latin typeface="Times New Roman"/>
                <a:cs typeface="Times New Roman"/>
              </a:rPr>
              <a:t> </a:t>
            </a:r>
            <a:r>
              <a:rPr b="1" spc="-5" dirty="0">
                <a:solidFill>
                  <a:srgbClr val="071C57"/>
                </a:solidFill>
                <a:latin typeface="Times New Roman"/>
                <a:cs typeface="Times New Roman"/>
              </a:rPr>
              <a:t>processes</a:t>
            </a:r>
            <a:endParaRPr>
              <a:solidFill>
                <a:prstClr val="black"/>
              </a:solidFill>
              <a:latin typeface="Times New Roman"/>
              <a:cs typeface="Times New Roman"/>
            </a:endParaRPr>
          </a:p>
        </p:txBody>
      </p:sp>
      <p:sp>
        <p:nvSpPr>
          <p:cNvPr id="3" name="object 3"/>
          <p:cNvSpPr/>
          <p:nvPr/>
        </p:nvSpPr>
        <p:spPr>
          <a:xfrm>
            <a:off x="2814320" y="1264920"/>
            <a:ext cx="5215889" cy="4657509"/>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p:nvPr/>
        </p:nvSpPr>
        <p:spPr>
          <a:xfrm>
            <a:off x="5770879" y="2898140"/>
            <a:ext cx="165100" cy="360680"/>
          </a:xfrm>
          <a:prstGeom prst="rect">
            <a:avLst/>
          </a:prstGeom>
        </p:spPr>
        <p:txBody>
          <a:bodyPr vert="horz" wrap="square" lIns="0" tIns="12700" rIns="0" bIns="0" rtlCol="0">
            <a:spAutoFit/>
          </a:bodyPr>
          <a:lstStyle/>
          <a:p>
            <a:pPr marL="12700">
              <a:spcBef>
                <a:spcPts val="100"/>
              </a:spcBef>
            </a:pPr>
            <a:r>
              <a:rPr sz="2200" b="1" i="1" dirty="0">
                <a:solidFill>
                  <a:srgbClr val="3A3A3A"/>
                </a:solidFill>
                <a:latin typeface="Times New Roman"/>
                <a:cs typeface="Times New Roman"/>
              </a:rPr>
              <a:t>d</a:t>
            </a:r>
            <a:endParaRPr sz="2200">
              <a:solidFill>
                <a:prstClr val="black"/>
              </a:solidFill>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67</a:t>
            </a:fld>
            <a:endParaRPr dirty="0">
              <a:solidFill>
                <a:prstClr val="black"/>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8349" y="40641"/>
            <a:ext cx="9523305" cy="651459"/>
          </a:xfrm>
          <a:prstGeom prst="rect">
            <a:avLst/>
          </a:prstGeom>
        </p:spPr>
        <p:txBody>
          <a:bodyPr vert="horz" wrap="square" lIns="0" tIns="96519" rIns="0" bIns="0" rtlCol="0">
            <a:spAutoFit/>
          </a:bodyPr>
          <a:lstStyle/>
          <a:p>
            <a:pPr marL="2588260" marR="5080" indent="-2264410">
              <a:spcBef>
                <a:spcPts val="100"/>
              </a:spcBef>
            </a:pPr>
            <a:r>
              <a:rPr spc="-5" dirty="0"/>
              <a:t>Entropy change </a:t>
            </a:r>
            <a:r>
              <a:rPr dirty="0"/>
              <a:t>of a</a:t>
            </a:r>
            <a:r>
              <a:rPr spc="-114" dirty="0"/>
              <a:t> </a:t>
            </a:r>
            <a:r>
              <a:rPr spc="-5" dirty="0"/>
              <a:t>thermal  reservoir</a:t>
            </a:r>
          </a:p>
        </p:txBody>
      </p:sp>
      <p:sp>
        <p:nvSpPr>
          <p:cNvPr id="3" name="object 3"/>
          <p:cNvSpPr txBox="1"/>
          <p:nvPr/>
        </p:nvSpPr>
        <p:spPr>
          <a:xfrm>
            <a:off x="5833110" y="3761740"/>
            <a:ext cx="259715" cy="531495"/>
          </a:xfrm>
          <a:prstGeom prst="rect">
            <a:avLst/>
          </a:prstGeom>
        </p:spPr>
        <p:txBody>
          <a:bodyPr vert="horz" wrap="square" lIns="0" tIns="15240" rIns="0" bIns="0" rtlCol="0">
            <a:spAutoFit/>
          </a:bodyPr>
          <a:lstStyle/>
          <a:p>
            <a:pPr marL="12700">
              <a:spcBef>
                <a:spcPts val="120"/>
              </a:spcBef>
            </a:pPr>
            <a:r>
              <a:rPr sz="3300" i="1" spc="5" dirty="0">
                <a:solidFill>
                  <a:prstClr val="black"/>
                </a:solidFill>
                <a:latin typeface="Times New Roman"/>
                <a:cs typeface="Times New Roman"/>
              </a:rPr>
              <a:t>T</a:t>
            </a:r>
            <a:endParaRPr sz="3300">
              <a:solidFill>
                <a:prstClr val="black"/>
              </a:solidFill>
              <a:latin typeface="Times New Roman"/>
              <a:cs typeface="Times New Roman"/>
            </a:endParaRPr>
          </a:p>
        </p:txBody>
      </p:sp>
      <p:sp>
        <p:nvSpPr>
          <p:cNvPr id="4" name="object 4"/>
          <p:cNvSpPr txBox="1"/>
          <p:nvPr/>
        </p:nvSpPr>
        <p:spPr>
          <a:xfrm>
            <a:off x="2122170" y="1433829"/>
            <a:ext cx="8004809" cy="2573020"/>
          </a:xfrm>
          <a:prstGeom prst="rect">
            <a:avLst/>
          </a:prstGeom>
        </p:spPr>
        <p:txBody>
          <a:bodyPr vert="horz" wrap="square" lIns="0" tIns="12700" rIns="0" bIns="0" rtlCol="0">
            <a:spAutoFit/>
          </a:bodyPr>
          <a:lstStyle/>
          <a:p>
            <a:pPr marL="25400" marR="17780">
              <a:spcBef>
                <a:spcPts val="100"/>
              </a:spcBef>
            </a:pPr>
            <a:r>
              <a:rPr sz="2800" spc="-10" dirty="0">
                <a:solidFill>
                  <a:prstClr val="black"/>
                </a:solidFill>
                <a:latin typeface="Verdana"/>
                <a:cs typeface="Verdana"/>
              </a:rPr>
              <a:t>For </a:t>
            </a:r>
            <a:r>
              <a:rPr sz="2800" dirty="0">
                <a:solidFill>
                  <a:prstClr val="black"/>
                </a:solidFill>
                <a:latin typeface="Verdana"/>
                <a:cs typeface="Verdana"/>
              </a:rPr>
              <a:t>a </a:t>
            </a:r>
            <a:r>
              <a:rPr sz="2800" spc="-5" dirty="0">
                <a:solidFill>
                  <a:prstClr val="black"/>
                </a:solidFill>
                <a:latin typeface="Verdana"/>
                <a:cs typeface="Verdana"/>
              </a:rPr>
              <a:t>thermal </a:t>
            </a:r>
            <a:r>
              <a:rPr sz="2800" spc="-10" dirty="0">
                <a:solidFill>
                  <a:prstClr val="black"/>
                </a:solidFill>
                <a:latin typeface="Verdana"/>
                <a:cs typeface="Verdana"/>
              </a:rPr>
              <a:t>reservoir, heat transfer occurs  </a:t>
            </a:r>
            <a:r>
              <a:rPr sz="2800" spc="-5" dirty="0">
                <a:solidFill>
                  <a:prstClr val="black"/>
                </a:solidFill>
                <a:latin typeface="Verdana"/>
                <a:cs typeface="Verdana"/>
              </a:rPr>
              <a:t>at </a:t>
            </a:r>
            <a:r>
              <a:rPr sz="2800" spc="-10" dirty="0">
                <a:solidFill>
                  <a:prstClr val="black"/>
                </a:solidFill>
                <a:latin typeface="Verdana"/>
                <a:cs typeface="Verdana"/>
              </a:rPr>
              <a:t>constant temperature…the reservoir  doesn’t change temperature </a:t>
            </a:r>
            <a:r>
              <a:rPr sz="2800" spc="-5" dirty="0">
                <a:solidFill>
                  <a:prstClr val="black"/>
                </a:solidFill>
                <a:latin typeface="Verdana"/>
                <a:cs typeface="Verdana"/>
              </a:rPr>
              <a:t>as heat is  </a:t>
            </a:r>
            <a:r>
              <a:rPr sz="2800" spc="-10" dirty="0">
                <a:solidFill>
                  <a:prstClr val="black"/>
                </a:solidFill>
                <a:latin typeface="Verdana"/>
                <a:cs typeface="Verdana"/>
              </a:rPr>
              <a:t>removed </a:t>
            </a:r>
            <a:r>
              <a:rPr sz="2800" spc="-5" dirty="0">
                <a:solidFill>
                  <a:prstClr val="black"/>
                </a:solidFill>
                <a:latin typeface="Verdana"/>
                <a:cs typeface="Verdana"/>
              </a:rPr>
              <a:t>or</a:t>
            </a:r>
            <a:r>
              <a:rPr sz="2800" spc="-10" dirty="0">
                <a:solidFill>
                  <a:prstClr val="black"/>
                </a:solidFill>
                <a:latin typeface="Verdana"/>
                <a:cs typeface="Verdana"/>
              </a:rPr>
              <a:t> added:</a:t>
            </a:r>
            <a:endParaRPr sz="2800">
              <a:solidFill>
                <a:prstClr val="black"/>
              </a:solidFill>
              <a:latin typeface="Verdana"/>
              <a:cs typeface="Verdana"/>
            </a:endParaRPr>
          </a:p>
          <a:p>
            <a:pPr marR="1454150" algn="ctr">
              <a:spcBef>
                <a:spcPts val="670"/>
              </a:spcBef>
            </a:pPr>
            <a:r>
              <a:rPr sz="3300" dirty="0">
                <a:solidFill>
                  <a:prstClr val="black"/>
                </a:solidFill>
                <a:latin typeface="Symbol"/>
                <a:cs typeface="Symbol"/>
              </a:rPr>
              <a:t></a:t>
            </a:r>
            <a:r>
              <a:rPr sz="3300" i="1" dirty="0">
                <a:solidFill>
                  <a:prstClr val="black"/>
                </a:solidFill>
                <a:latin typeface="Times New Roman"/>
                <a:cs typeface="Times New Roman"/>
              </a:rPr>
              <a:t>S </a:t>
            </a:r>
            <a:r>
              <a:rPr sz="3300" spc="5" dirty="0">
                <a:solidFill>
                  <a:prstClr val="black"/>
                </a:solidFill>
                <a:latin typeface="Symbol"/>
                <a:cs typeface="Symbol"/>
              </a:rPr>
              <a:t></a:t>
            </a:r>
            <a:r>
              <a:rPr sz="3300" spc="5" dirty="0">
                <a:solidFill>
                  <a:prstClr val="black"/>
                </a:solidFill>
                <a:latin typeface="Times New Roman"/>
                <a:cs typeface="Times New Roman"/>
              </a:rPr>
              <a:t> </a:t>
            </a:r>
            <a:r>
              <a:rPr sz="7425" spc="7" baseline="-13468" dirty="0">
                <a:solidFill>
                  <a:prstClr val="black"/>
                </a:solidFill>
                <a:latin typeface="Symbol"/>
                <a:cs typeface="Symbol"/>
              </a:rPr>
              <a:t></a:t>
            </a:r>
            <a:r>
              <a:rPr sz="7425" spc="-682" baseline="-13468" dirty="0">
                <a:solidFill>
                  <a:prstClr val="black"/>
                </a:solidFill>
                <a:latin typeface="Times New Roman"/>
                <a:cs typeface="Times New Roman"/>
              </a:rPr>
              <a:t> </a:t>
            </a:r>
            <a:r>
              <a:rPr sz="5100" u="heavy" spc="-7" baseline="34313" dirty="0">
                <a:solidFill>
                  <a:prstClr val="black"/>
                </a:solidFill>
                <a:uFill>
                  <a:solidFill>
                    <a:srgbClr val="000000"/>
                  </a:solidFill>
                </a:uFill>
                <a:latin typeface="Symbol"/>
                <a:cs typeface="Symbol"/>
              </a:rPr>
              <a:t></a:t>
            </a:r>
            <a:r>
              <a:rPr sz="4950" i="1" u="heavy" spc="-7" baseline="35353" dirty="0">
                <a:solidFill>
                  <a:prstClr val="black"/>
                </a:solidFill>
                <a:uFill>
                  <a:solidFill>
                    <a:srgbClr val="000000"/>
                  </a:solidFill>
                </a:uFill>
                <a:latin typeface="Times New Roman"/>
                <a:cs typeface="Times New Roman"/>
              </a:rPr>
              <a:t>Q</a:t>
            </a:r>
            <a:endParaRPr sz="4950" baseline="35353">
              <a:solidFill>
                <a:prstClr val="black"/>
              </a:solidFill>
              <a:latin typeface="Times New Roman"/>
              <a:cs typeface="Times New Roman"/>
            </a:endParaRPr>
          </a:p>
        </p:txBody>
      </p:sp>
      <p:sp>
        <p:nvSpPr>
          <p:cNvPr id="5" name="object 5"/>
          <p:cNvSpPr/>
          <p:nvPr/>
        </p:nvSpPr>
        <p:spPr>
          <a:xfrm>
            <a:off x="5425440" y="5494020"/>
            <a:ext cx="347980" cy="0"/>
          </a:xfrm>
          <a:custGeom>
            <a:avLst/>
            <a:gdLst/>
            <a:ahLst/>
            <a:cxnLst/>
            <a:rect l="l" t="t" r="r" b="b"/>
            <a:pathLst>
              <a:path w="347979">
                <a:moveTo>
                  <a:pt x="0" y="0"/>
                </a:moveTo>
                <a:lnTo>
                  <a:pt x="347980"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6" name="object 6"/>
          <p:cNvSpPr txBox="1"/>
          <p:nvPr/>
        </p:nvSpPr>
        <p:spPr>
          <a:xfrm>
            <a:off x="5434329" y="5494021"/>
            <a:ext cx="260350" cy="531495"/>
          </a:xfrm>
          <a:prstGeom prst="rect">
            <a:avLst/>
          </a:prstGeom>
        </p:spPr>
        <p:txBody>
          <a:bodyPr vert="horz" wrap="square" lIns="0" tIns="15240" rIns="0" bIns="0" rtlCol="0">
            <a:spAutoFit/>
          </a:bodyPr>
          <a:lstStyle/>
          <a:p>
            <a:pPr marL="12700">
              <a:spcBef>
                <a:spcPts val="120"/>
              </a:spcBef>
            </a:pPr>
            <a:r>
              <a:rPr sz="3300" i="1" spc="10" dirty="0">
                <a:solidFill>
                  <a:prstClr val="black"/>
                </a:solidFill>
                <a:latin typeface="Times New Roman"/>
                <a:cs typeface="Times New Roman"/>
              </a:rPr>
              <a:t>T</a:t>
            </a:r>
            <a:endParaRPr sz="3300">
              <a:solidFill>
                <a:prstClr val="black"/>
              </a:solidFill>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68</a:t>
            </a:fld>
            <a:endParaRPr dirty="0">
              <a:solidFill>
                <a:prstClr val="black"/>
              </a:solidFill>
            </a:endParaRPr>
          </a:p>
        </p:txBody>
      </p:sp>
      <p:sp>
        <p:nvSpPr>
          <p:cNvPr id="7" name="object 7"/>
          <p:cNvSpPr txBox="1"/>
          <p:nvPr/>
        </p:nvSpPr>
        <p:spPr>
          <a:xfrm>
            <a:off x="1957069" y="4380185"/>
            <a:ext cx="3826510" cy="1316355"/>
          </a:xfrm>
          <a:prstGeom prst="rect">
            <a:avLst/>
          </a:prstGeom>
        </p:spPr>
        <p:txBody>
          <a:bodyPr vert="horz" wrap="square" lIns="0" tIns="176530" rIns="0" bIns="0" rtlCol="0">
            <a:spAutoFit/>
          </a:bodyPr>
          <a:lstStyle/>
          <a:p>
            <a:pPr marL="38100">
              <a:spcBef>
                <a:spcPts val="1390"/>
              </a:spcBef>
            </a:pPr>
            <a:r>
              <a:rPr sz="2800" spc="-10" dirty="0">
                <a:solidFill>
                  <a:prstClr val="black"/>
                </a:solidFill>
                <a:latin typeface="Verdana"/>
                <a:cs typeface="Verdana"/>
              </a:rPr>
              <a:t>Since</a:t>
            </a:r>
            <a:r>
              <a:rPr sz="2800" spc="-20" dirty="0">
                <a:solidFill>
                  <a:prstClr val="black"/>
                </a:solidFill>
                <a:latin typeface="Verdana"/>
                <a:cs typeface="Verdana"/>
              </a:rPr>
              <a:t> </a:t>
            </a:r>
            <a:r>
              <a:rPr sz="2800" spc="-10" dirty="0">
                <a:solidFill>
                  <a:prstClr val="black"/>
                </a:solidFill>
                <a:latin typeface="Verdana"/>
                <a:cs typeface="Verdana"/>
              </a:rPr>
              <a:t>T=constant:</a:t>
            </a:r>
            <a:endParaRPr sz="2800">
              <a:solidFill>
                <a:prstClr val="black"/>
              </a:solidFill>
              <a:latin typeface="Verdana"/>
              <a:cs typeface="Verdana"/>
            </a:endParaRPr>
          </a:p>
          <a:p>
            <a:pPr marL="2531110">
              <a:spcBef>
                <a:spcPts val="1550"/>
              </a:spcBef>
            </a:pPr>
            <a:r>
              <a:rPr sz="3300" spc="10" dirty="0">
                <a:solidFill>
                  <a:prstClr val="black"/>
                </a:solidFill>
                <a:latin typeface="Symbol"/>
                <a:cs typeface="Symbol"/>
              </a:rPr>
              <a:t></a:t>
            </a:r>
            <a:r>
              <a:rPr sz="3300" i="1" spc="10" dirty="0">
                <a:solidFill>
                  <a:prstClr val="black"/>
                </a:solidFill>
                <a:latin typeface="Times New Roman"/>
                <a:cs typeface="Times New Roman"/>
              </a:rPr>
              <a:t>S </a:t>
            </a:r>
            <a:r>
              <a:rPr sz="3300" spc="15" dirty="0">
                <a:solidFill>
                  <a:prstClr val="black"/>
                </a:solidFill>
                <a:latin typeface="Symbol"/>
                <a:cs typeface="Symbol"/>
              </a:rPr>
              <a:t></a:t>
            </a:r>
            <a:r>
              <a:rPr sz="3300" spc="229" dirty="0">
                <a:solidFill>
                  <a:prstClr val="black"/>
                </a:solidFill>
                <a:latin typeface="Times New Roman"/>
                <a:cs typeface="Times New Roman"/>
              </a:rPr>
              <a:t> </a:t>
            </a:r>
            <a:r>
              <a:rPr sz="4950" i="1" spc="22" baseline="35353" dirty="0">
                <a:solidFill>
                  <a:prstClr val="black"/>
                </a:solidFill>
                <a:latin typeface="Times New Roman"/>
                <a:cs typeface="Times New Roman"/>
              </a:rPr>
              <a:t>Q</a:t>
            </a:r>
            <a:endParaRPr sz="4950" baseline="35353">
              <a:solidFill>
                <a:prstClr val="black"/>
              </a:solidFill>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69</a:t>
            </a:fld>
            <a:endParaRPr dirty="0">
              <a:solidFill>
                <a:prstClr val="black"/>
              </a:solidFill>
            </a:endParaRPr>
          </a:p>
        </p:txBody>
      </p:sp>
      <p:sp>
        <p:nvSpPr>
          <p:cNvPr id="2" name="object 2"/>
          <p:cNvSpPr txBox="1">
            <a:spLocks noGrp="1"/>
          </p:cNvSpPr>
          <p:nvPr>
            <p:ph type="title"/>
          </p:nvPr>
        </p:nvSpPr>
        <p:spPr>
          <a:xfrm>
            <a:off x="2821939" y="436879"/>
            <a:ext cx="6545580" cy="574040"/>
          </a:xfrm>
          <a:prstGeom prst="rect">
            <a:avLst/>
          </a:prstGeom>
        </p:spPr>
        <p:txBody>
          <a:bodyPr vert="horz" wrap="square" lIns="0" tIns="12700" rIns="0" bIns="0" rtlCol="0">
            <a:spAutoFit/>
          </a:bodyPr>
          <a:lstStyle/>
          <a:p>
            <a:pPr marL="12700">
              <a:spcBef>
                <a:spcPts val="100"/>
              </a:spcBef>
            </a:pPr>
            <a:r>
              <a:rPr spc="-5" dirty="0"/>
              <a:t>Derivation </a:t>
            </a:r>
            <a:r>
              <a:rPr dirty="0"/>
              <a:t>of </a:t>
            </a:r>
            <a:r>
              <a:rPr i="1" spc="-5" dirty="0"/>
              <a:t>Tds</a:t>
            </a:r>
            <a:r>
              <a:rPr i="1" spc="-90" dirty="0"/>
              <a:t> </a:t>
            </a:r>
            <a:r>
              <a:rPr spc="-5" dirty="0"/>
              <a:t>equations:</a:t>
            </a:r>
          </a:p>
        </p:txBody>
      </p:sp>
      <p:sp>
        <p:nvSpPr>
          <p:cNvPr id="3" name="object 3"/>
          <p:cNvSpPr txBox="1"/>
          <p:nvPr/>
        </p:nvSpPr>
        <p:spPr>
          <a:xfrm>
            <a:off x="4192270" y="2625090"/>
            <a:ext cx="2594610" cy="452120"/>
          </a:xfrm>
          <a:prstGeom prst="rect">
            <a:avLst/>
          </a:prstGeom>
        </p:spPr>
        <p:txBody>
          <a:bodyPr vert="horz" wrap="square" lIns="0" tIns="12700" rIns="0" bIns="0" rtlCol="0">
            <a:spAutoFit/>
          </a:bodyPr>
          <a:lstStyle/>
          <a:p>
            <a:pPr marL="12700">
              <a:spcBef>
                <a:spcPts val="100"/>
              </a:spcBef>
            </a:pPr>
            <a:r>
              <a:rPr sz="2800" i="1" spc="-5" dirty="0">
                <a:solidFill>
                  <a:prstClr val="black"/>
                </a:solidFill>
                <a:latin typeface="Verdana"/>
                <a:cs typeface="Verdana"/>
              </a:rPr>
              <a:t>dQ </a:t>
            </a:r>
            <a:r>
              <a:rPr sz="2800" i="1" dirty="0">
                <a:solidFill>
                  <a:prstClr val="black"/>
                </a:solidFill>
                <a:latin typeface="Verdana"/>
                <a:cs typeface="Verdana"/>
              </a:rPr>
              <a:t>– </a:t>
            </a:r>
            <a:r>
              <a:rPr sz="2800" i="1" spc="-5" dirty="0">
                <a:solidFill>
                  <a:prstClr val="black"/>
                </a:solidFill>
                <a:latin typeface="Verdana"/>
                <a:cs typeface="Verdana"/>
              </a:rPr>
              <a:t>dW </a:t>
            </a:r>
            <a:r>
              <a:rPr sz="2800" i="1" dirty="0">
                <a:solidFill>
                  <a:prstClr val="black"/>
                </a:solidFill>
                <a:latin typeface="Verdana"/>
                <a:cs typeface="Verdana"/>
              </a:rPr>
              <a:t>=</a:t>
            </a:r>
            <a:r>
              <a:rPr sz="2800" i="1" spc="-125" dirty="0">
                <a:solidFill>
                  <a:prstClr val="black"/>
                </a:solidFill>
                <a:latin typeface="Verdana"/>
                <a:cs typeface="Verdana"/>
              </a:rPr>
              <a:t> </a:t>
            </a:r>
            <a:r>
              <a:rPr sz="2800" i="1" spc="-5" dirty="0">
                <a:solidFill>
                  <a:prstClr val="black"/>
                </a:solidFill>
                <a:latin typeface="Verdana"/>
                <a:cs typeface="Verdana"/>
              </a:rPr>
              <a:t>dU</a:t>
            </a:r>
            <a:endParaRPr sz="2800">
              <a:solidFill>
                <a:prstClr val="black"/>
              </a:solidFill>
              <a:latin typeface="Verdana"/>
              <a:cs typeface="Verdana"/>
            </a:endParaRPr>
          </a:p>
        </p:txBody>
      </p:sp>
      <p:sp>
        <p:nvSpPr>
          <p:cNvPr id="4" name="object 4"/>
          <p:cNvSpPr txBox="1"/>
          <p:nvPr/>
        </p:nvSpPr>
        <p:spPr>
          <a:xfrm>
            <a:off x="2134869" y="1939290"/>
            <a:ext cx="3449954" cy="452120"/>
          </a:xfrm>
          <a:prstGeom prst="rect">
            <a:avLst/>
          </a:prstGeom>
        </p:spPr>
        <p:txBody>
          <a:bodyPr vert="horz" wrap="square" lIns="0" tIns="12700" rIns="0" bIns="0" rtlCol="0">
            <a:spAutoFit/>
          </a:bodyPr>
          <a:lstStyle/>
          <a:p>
            <a:pPr marL="12700">
              <a:spcBef>
                <a:spcPts val="100"/>
              </a:spcBef>
            </a:pPr>
            <a:r>
              <a:rPr sz="2800" spc="-5" dirty="0">
                <a:solidFill>
                  <a:srgbClr val="007F00"/>
                </a:solidFill>
                <a:latin typeface="Verdana"/>
                <a:cs typeface="Verdana"/>
              </a:rPr>
              <a:t>For </a:t>
            </a:r>
            <a:r>
              <a:rPr sz="2800" dirty="0">
                <a:solidFill>
                  <a:srgbClr val="007F00"/>
                </a:solidFill>
                <a:latin typeface="Verdana"/>
                <a:cs typeface="Verdana"/>
              </a:rPr>
              <a:t>a </a:t>
            </a:r>
            <a:r>
              <a:rPr sz="2800" spc="-10" dirty="0">
                <a:solidFill>
                  <a:srgbClr val="007F00"/>
                </a:solidFill>
                <a:latin typeface="Verdana"/>
                <a:cs typeface="Verdana"/>
              </a:rPr>
              <a:t>simple</a:t>
            </a:r>
            <a:r>
              <a:rPr sz="2800" spc="-100" dirty="0">
                <a:solidFill>
                  <a:srgbClr val="007F00"/>
                </a:solidFill>
                <a:latin typeface="Verdana"/>
                <a:cs typeface="Verdana"/>
              </a:rPr>
              <a:t> </a:t>
            </a:r>
            <a:r>
              <a:rPr sz="2800" spc="-10" dirty="0">
                <a:solidFill>
                  <a:srgbClr val="007F00"/>
                </a:solidFill>
                <a:latin typeface="Verdana"/>
                <a:cs typeface="Verdana"/>
              </a:rPr>
              <a:t>closed</a:t>
            </a:r>
            <a:endParaRPr sz="2800">
              <a:solidFill>
                <a:prstClr val="black"/>
              </a:solidFill>
              <a:latin typeface="Verdana"/>
              <a:cs typeface="Verdana"/>
            </a:endParaRPr>
          </a:p>
        </p:txBody>
      </p:sp>
      <p:sp>
        <p:nvSpPr>
          <p:cNvPr id="5" name="object 5"/>
          <p:cNvSpPr txBox="1"/>
          <p:nvPr/>
        </p:nvSpPr>
        <p:spPr>
          <a:xfrm>
            <a:off x="2134870" y="2366009"/>
            <a:ext cx="1463675" cy="452120"/>
          </a:xfrm>
          <a:prstGeom prst="rect">
            <a:avLst/>
          </a:prstGeom>
        </p:spPr>
        <p:txBody>
          <a:bodyPr vert="horz" wrap="square" lIns="0" tIns="12700" rIns="0" bIns="0" rtlCol="0">
            <a:spAutoFit/>
          </a:bodyPr>
          <a:lstStyle/>
          <a:p>
            <a:pPr marL="12700">
              <a:spcBef>
                <a:spcPts val="100"/>
              </a:spcBef>
            </a:pPr>
            <a:r>
              <a:rPr sz="2800" spc="-10" dirty="0">
                <a:solidFill>
                  <a:srgbClr val="007F00"/>
                </a:solidFill>
                <a:latin typeface="Verdana"/>
                <a:cs typeface="Verdana"/>
              </a:rPr>
              <a:t>s</a:t>
            </a:r>
            <a:r>
              <a:rPr sz="2800" dirty="0">
                <a:solidFill>
                  <a:srgbClr val="007F00"/>
                </a:solidFill>
                <a:latin typeface="Verdana"/>
                <a:cs typeface="Verdana"/>
              </a:rPr>
              <a:t>y</a:t>
            </a:r>
            <a:r>
              <a:rPr sz="2800" spc="-10" dirty="0">
                <a:solidFill>
                  <a:srgbClr val="007F00"/>
                </a:solidFill>
                <a:latin typeface="Verdana"/>
                <a:cs typeface="Verdana"/>
              </a:rPr>
              <a:t>s</a:t>
            </a:r>
            <a:r>
              <a:rPr sz="2800" spc="-5" dirty="0">
                <a:solidFill>
                  <a:srgbClr val="007F00"/>
                </a:solidFill>
                <a:latin typeface="Verdana"/>
                <a:cs typeface="Verdana"/>
              </a:rPr>
              <a:t>te</a:t>
            </a:r>
            <a:r>
              <a:rPr sz="2800" dirty="0">
                <a:solidFill>
                  <a:srgbClr val="007F00"/>
                </a:solidFill>
                <a:latin typeface="Verdana"/>
                <a:cs typeface="Verdana"/>
              </a:rPr>
              <a:t>m:</a:t>
            </a:r>
            <a:endParaRPr sz="2800">
              <a:solidFill>
                <a:prstClr val="black"/>
              </a:solidFill>
              <a:latin typeface="Verdana"/>
              <a:cs typeface="Verdana"/>
            </a:endParaRPr>
          </a:p>
        </p:txBody>
      </p:sp>
      <p:sp>
        <p:nvSpPr>
          <p:cNvPr id="6" name="object 6"/>
          <p:cNvSpPr txBox="1"/>
          <p:nvPr/>
        </p:nvSpPr>
        <p:spPr>
          <a:xfrm>
            <a:off x="2134870" y="3463290"/>
            <a:ext cx="4747895" cy="2738120"/>
          </a:xfrm>
          <a:prstGeom prst="rect">
            <a:avLst/>
          </a:prstGeom>
        </p:spPr>
        <p:txBody>
          <a:bodyPr vert="horz" wrap="square" lIns="0" tIns="12700" rIns="0" bIns="0" rtlCol="0">
            <a:spAutoFit/>
          </a:bodyPr>
          <a:lstStyle/>
          <a:p>
            <a:pPr marL="12700">
              <a:spcBef>
                <a:spcPts val="100"/>
              </a:spcBef>
            </a:pPr>
            <a:r>
              <a:rPr sz="2800" spc="-5" dirty="0">
                <a:solidFill>
                  <a:srgbClr val="007F00"/>
                </a:solidFill>
                <a:latin typeface="Verdana"/>
                <a:cs typeface="Verdana"/>
              </a:rPr>
              <a:t>The work is </a:t>
            </a:r>
            <a:r>
              <a:rPr sz="2800" spc="-10" dirty="0">
                <a:solidFill>
                  <a:srgbClr val="007F00"/>
                </a:solidFill>
                <a:latin typeface="Verdana"/>
                <a:cs typeface="Verdana"/>
              </a:rPr>
              <a:t>given</a:t>
            </a:r>
            <a:r>
              <a:rPr sz="2800" spc="-55" dirty="0">
                <a:solidFill>
                  <a:srgbClr val="007F00"/>
                </a:solidFill>
                <a:latin typeface="Verdana"/>
                <a:cs typeface="Verdana"/>
              </a:rPr>
              <a:t> </a:t>
            </a:r>
            <a:r>
              <a:rPr sz="2800" spc="-10" dirty="0">
                <a:solidFill>
                  <a:srgbClr val="007F00"/>
                </a:solidFill>
                <a:latin typeface="Verdana"/>
                <a:cs typeface="Verdana"/>
              </a:rPr>
              <a:t>by:</a:t>
            </a:r>
            <a:endParaRPr sz="2800">
              <a:solidFill>
                <a:prstClr val="black"/>
              </a:solidFill>
              <a:latin typeface="Verdana"/>
              <a:cs typeface="Verdana"/>
            </a:endParaRPr>
          </a:p>
          <a:p>
            <a:pPr marL="1993900">
              <a:spcBef>
                <a:spcPts val="2039"/>
              </a:spcBef>
            </a:pPr>
            <a:r>
              <a:rPr sz="2800" i="1" spc="-5" dirty="0">
                <a:solidFill>
                  <a:prstClr val="black"/>
                </a:solidFill>
                <a:latin typeface="Verdana"/>
                <a:cs typeface="Verdana"/>
              </a:rPr>
              <a:t>dW </a:t>
            </a:r>
            <a:r>
              <a:rPr sz="2800" i="1" dirty="0">
                <a:solidFill>
                  <a:prstClr val="black"/>
                </a:solidFill>
                <a:latin typeface="Verdana"/>
                <a:cs typeface="Verdana"/>
              </a:rPr>
              <a:t>=</a:t>
            </a:r>
            <a:r>
              <a:rPr sz="2800" i="1" spc="-30" dirty="0">
                <a:solidFill>
                  <a:prstClr val="black"/>
                </a:solidFill>
                <a:latin typeface="Verdana"/>
                <a:cs typeface="Verdana"/>
              </a:rPr>
              <a:t> </a:t>
            </a:r>
            <a:r>
              <a:rPr sz="2800" i="1" spc="-5" dirty="0">
                <a:solidFill>
                  <a:prstClr val="black"/>
                </a:solidFill>
                <a:latin typeface="Verdana"/>
                <a:cs typeface="Verdana"/>
              </a:rPr>
              <a:t>PdV</a:t>
            </a:r>
            <a:endParaRPr sz="2800">
              <a:solidFill>
                <a:prstClr val="black"/>
              </a:solidFill>
              <a:latin typeface="Verdana"/>
              <a:cs typeface="Verdana"/>
            </a:endParaRPr>
          </a:p>
          <a:p>
            <a:pPr>
              <a:spcBef>
                <a:spcPts val="15"/>
              </a:spcBef>
            </a:pPr>
            <a:endParaRPr sz="2650">
              <a:solidFill>
                <a:prstClr val="black"/>
              </a:solidFill>
              <a:latin typeface="Verdana"/>
              <a:cs typeface="Verdana"/>
            </a:endParaRPr>
          </a:p>
          <a:p>
            <a:pPr marL="86995">
              <a:spcBef>
                <a:spcPts val="5"/>
              </a:spcBef>
            </a:pPr>
            <a:r>
              <a:rPr sz="2800" spc="-10" dirty="0">
                <a:solidFill>
                  <a:srgbClr val="007F00"/>
                </a:solidFill>
                <a:latin typeface="Verdana"/>
                <a:cs typeface="Verdana"/>
              </a:rPr>
              <a:t>Substituting</a:t>
            </a:r>
            <a:r>
              <a:rPr sz="2800" spc="-15" dirty="0">
                <a:solidFill>
                  <a:srgbClr val="007F00"/>
                </a:solidFill>
                <a:latin typeface="Verdana"/>
                <a:cs typeface="Verdana"/>
              </a:rPr>
              <a:t> </a:t>
            </a:r>
            <a:r>
              <a:rPr sz="2800" spc="-10" dirty="0">
                <a:solidFill>
                  <a:srgbClr val="007F00"/>
                </a:solidFill>
                <a:latin typeface="Verdana"/>
                <a:cs typeface="Verdana"/>
              </a:rPr>
              <a:t>gives:</a:t>
            </a:r>
            <a:endParaRPr sz="2800">
              <a:solidFill>
                <a:prstClr val="black"/>
              </a:solidFill>
              <a:latin typeface="Verdana"/>
              <a:cs typeface="Verdana"/>
            </a:endParaRPr>
          </a:p>
          <a:p>
            <a:pPr marL="1993900">
              <a:spcBef>
                <a:spcPts val="2640"/>
              </a:spcBef>
            </a:pPr>
            <a:r>
              <a:rPr sz="2800" i="1" spc="-5" dirty="0">
                <a:solidFill>
                  <a:prstClr val="black"/>
                </a:solidFill>
                <a:latin typeface="Verdana"/>
                <a:cs typeface="Verdana"/>
              </a:rPr>
              <a:t>dQ </a:t>
            </a:r>
            <a:r>
              <a:rPr sz="2800" i="1" dirty="0">
                <a:solidFill>
                  <a:prstClr val="black"/>
                </a:solidFill>
                <a:latin typeface="Verdana"/>
                <a:cs typeface="Verdana"/>
              </a:rPr>
              <a:t>= </a:t>
            </a:r>
            <a:r>
              <a:rPr sz="2800" i="1" spc="-5" dirty="0">
                <a:solidFill>
                  <a:prstClr val="black"/>
                </a:solidFill>
                <a:latin typeface="Verdana"/>
                <a:cs typeface="Verdana"/>
              </a:rPr>
              <a:t>dU </a:t>
            </a:r>
            <a:r>
              <a:rPr sz="2800" i="1" dirty="0">
                <a:solidFill>
                  <a:prstClr val="black"/>
                </a:solidFill>
                <a:latin typeface="Verdana"/>
                <a:cs typeface="Verdana"/>
              </a:rPr>
              <a:t>+</a:t>
            </a:r>
            <a:r>
              <a:rPr sz="2800" i="1" spc="-110" dirty="0">
                <a:solidFill>
                  <a:prstClr val="black"/>
                </a:solidFill>
                <a:latin typeface="Verdana"/>
                <a:cs typeface="Verdana"/>
              </a:rPr>
              <a:t> </a:t>
            </a:r>
            <a:r>
              <a:rPr sz="2800" i="1" spc="-5" dirty="0">
                <a:solidFill>
                  <a:prstClr val="black"/>
                </a:solidFill>
                <a:latin typeface="Verdana"/>
                <a:cs typeface="Verdana"/>
              </a:rPr>
              <a:t>PdV</a:t>
            </a:r>
            <a:endParaRPr sz="2800">
              <a:solidFill>
                <a:prstClr val="black"/>
              </a:solidFill>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45F5-8EF9-407B-8905-4565AE3855BA}"/>
              </a:ext>
            </a:extLst>
          </p:cNvPr>
          <p:cNvSpPr>
            <a:spLocks noGrp="1"/>
          </p:cNvSpPr>
          <p:nvPr>
            <p:ph type="title"/>
          </p:nvPr>
        </p:nvSpPr>
        <p:spPr/>
        <p:txBody>
          <a:bodyPr/>
          <a:lstStyle/>
          <a:p>
            <a:r>
              <a:rPr lang="en-US" dirty="0"/>
              <a:t>What is Force?</a:t>
            </a:r>
          </a:p>
        </p:txBody>
      </p:sp>
      <p:sp>
        <p:nvSpPr>
          <p:cNvPr id="3" name="Content Placeholder 2">
            <a:extLst>
              <a:ext uri="{FF2B5EF4-FFF2-40B4-BE49-F238E27FC236}">
                <a16:creationId xmlns:a16="http://schemas.microsoft.com/office/drawing/2014/main" id="{21ADE594-4AB1-4437-BF24-009AEC14C1EB}"/>
              </a:ext>
            </a:extLst>
          </p:cNvPr>
          <p:cNvSpPr>
            <a:spLocks noGrp="1"/>
          </p:cNvSpPr>
          <p:nvPr>
            <p:ph idx="1"/>
          </p:nvPr>
        </p:nvSpPr>
        <p:spPr>
          <a:xfrm>
            <a:off x="838200" y="1825625"/>
            <a:ext cx="6505135" cy="4351338"/>
          </a:xfrm>
        </p:spPr>
        <p:txBody>
          <a:bodyPr>
            <a:normAutofit/>
          </a:bodyPr>
          <a:lstStyle/>
          <a:p>
            <a:pPr algn="just"/>
            <a:r>
              <a:rPr lang="en-US" dirty="0"/>
              <a:t>In physics, a force is any interaction that, when unopposed, will change the motion of an object. A force can cause an object with mass to change its velocity (which includes to begin moving from a state of rest), i.e., to accelerate. Force can also be described intuitively as a push or a pull. A force has both magnitude and direction, making it a vector quantity. It is measured in the SI unit of newtons and represented by the symbol F. We know that, F = ma.</a:t>
            </a:r>
          </a:p>
        </p:txBody>
      </p:sp>
      <p:pic>
        <p:nvPicPr>
          <p:cNvPr id="4" name="Picture 3">
            <a:extLst>
              <a:ext uri="{FF2B5EF4-FFF2-40B4-BE49-F238E27FC236}">
                <a16:creationId xmlns:a16="http://schemas.microsoft.com/office/drawing/2014/main" id="{60E4549D-8810-48C8-BDEF-BDB1FFCD21FD}"/>
              </a:ext>
            </a:extLst>
          </p:cNvPr>
          <p:cNvPicPr>
            <a:picLocks noChangeAspect="1"/>
          </p:cNvPicPr>
          <p:nvPr/>
        </p:nvPicPr>
        <p:blipFill>
          <a:blip r:embed="rId2"/>
          <a:stretch>
            <a:fillRect/>
          </a:stretch>
        </p:blipFill>
        <p:spPr>
          <a:xfrm>
            <a:off x="7343334" y="1690688"/>
            <a:ext cx="4848665" cy="4967650"/>
          </a:xfrm>
          <a:prstGeom prst="rect">
            <a:avLst/>
          </a:prstGeom>
        </p:spPr>
      </p:pic>
    </p:spTree>
    <p:extLst>
      <p:ext uri="{BB962C8B-B14F-4D97-AF65-F5344CB8AC3E}">
        <p14:creationId xmlns:p14="http://schemas.microsoft.com/office/powerpoint/2010/main" val="11185796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70</a:t>
            </a:fld>
            <a:endParaRPr dirty="0">
              <a:solidFill>
                <a:prstClr val="black"/>
              </a:solidFill>
            </a:endParaRPr>
          </a:p>
        </p:txBody>
      </p:sp>
      <p:sp>
        <p:nvSpPr>
          <p:cNvPr id="2" name="object 2"/>
          <p:cNvSpPr txBox="1"/>
          <p:nvPr/>
        </p:nvSpPr>
        <p:spPr>
          <a:xfrm>
            <a:off x="2134869" y="284479"/>
            <a:ext cx="7569200" cy="5869940"/>
          </a:xfrm>
          <a:prstGeom prst="rect">
            <a:avLst/>
          </a:prstGeom>
        </p:spPr>
        <p:txBody>
          <a:bodyPr vert="horz" wrap="square" lIns="0" tIns="12700" rIns="0" bIns="0" rtlCol="0">
            <a:spAutoFit/>
          </a:bodyPr>
          <a:lstStyle/>
          <a:p>
            <a:pPr marL="347345" algn="ctr">
              <a:spcBef>
                <a:spcPts val="100"/>
              </a:spcBef>
            </a:pPr>
            <a:r>
              <a:rPr sz="3600" spc="-5" dirty="0">
                <a:solidFill>
                  <a:prstClr val="black"/>
                </a:solidFill>
                <a:latin typeface="Verdana"/>
                <a:cs typeface="Verdana"/>
              </a:rPr>
              <a:t>More</a:t>
            </a:r>
            <a:r>
              <a:rPr sz="3600" spc="-15" dirty="0">
                <a:solidFill>
                  <a:prstClr val="black"/>
                </a:solidFill>
                <a:latin typeface="Verdana"/>
                <a:cs typeface="Verdana"/>
              </a:rPr>
              <a:t> </a:t>
            </a:r>
            <a:r>
              <a:rPr sz="3600" spc="-5" dirty="0">
                <a:solidFill>
                  <a:prstClr val="black"/>
                </a:solidFill>
                <a:latin typeface="Verdana"/>
                <a:cs typeface="Verdana"/>
              </a:rPr>
              <a:t>derivation….</a:t>
            </a:r>
            <a:endParaRPr sz="3600">
              <a:solidFill>
                <a:prstClr val="black"/>
              </a:solidFill>
              <a:latin typeface="Verdana"/>
              <a:cs typeface="Verdana"/>
            </a:endParaRPr>
          </a:p>
          <a:p>
            <a:pPr>
              <a:spcBef>
                <a:spcPts val="10"/>
              </a:spcBef>
            </a:pPr>
            <a:endParaRPr sz="3700">
              <a:solidFill>
                <a:prstClr val="black"/>
              </a:solidFill>
              <a:latin typeface="Verdana"/>
              <a:cs typeface="Verdana"/>
            </a:endParaRPr>
          </a:p>
          <a:p>
            <a:pPr marL="12700"/>
            <a:r>
              <a:rPr sz="2800" spc="-5" dirty="0">
                <a:solidFill>
                  <a:srgbClr val="007F00"/>
                </a:solidFill>
                <a:latin typeface="Verdana"/>
                <a:cs typeface="Verdana"/>
              </a:rPr>
              <a:t>For </a:t>
            </a:r>
            <a:r>
              <a:rPr sz="2800" dirty="0">
                <a:solidFill>
                  <a:srgbClr val="007F00"/>
                </a:solidFill>
                <a:latin typeface="Verdana"/>
                <a:cs typeface="Verdana"/>
              </a:rPr>
              <a:t>a </a:t>
            </a:r>
            <a:r>
              <a:rPr sz="2800" spc="-10" dirty="0">
                <a:solidFill>
                  <a:srgbClr val="007F00"/>
                </a:solidFill>
                <a:latin typeface="Verdana"/>
                <a:cs typeface="Verdana"/>
              </a:rPr>
              <a:t>reversible</a:t>
            </a:r>
            <a:r>
              <a:rPr sz="2800" spc="-20" dirty="0">
                <a:solidFill>
                  <a:srgbClr val="007F00"/>
                </a:solidFill>
                <a:latin typeface="Verdana"/>
                <a:cs typeface="Verdana"/>
              </a:rPr>
              <a:t> </a:t>
            </a:r>
            <a:r>
              <a:rPr sz="2800" spc="-10" dirty="0">
                <a:solidFill>
                  <a:srgbClr val="007F00"/>
                </a:solidFill>
                <a:latin typeface="Verdana"/>
                <a:cs typeface="Verdana"/>
              </a:rPr>
              <a:t>process:</a:t>
            </a:r>
            <a:endParaRPr sz="2800">
              <a:solidFill>
                <a:prstClr val="black"/>
              </a:solidFill>
              <a:latin typeface="Verdana"/>
              <a:cs typeface="Verdana"/>
            </a:endParaRPr>
          </a:p>
          <a:p>
            <a:pPr marR="630555" algn="ctr">
              <a:spcBef>
                <a:spcPts val="1440"/>
              </a:spcBef>
            </a:pPr>
            <a:r>
              <a:rPr sz="2800" i="1" spc="-5" dirty="0">
                <a:solidFill>
                  <a:prstClr val="black"/>
                </a:solidFill>
                <a:latin typeface="Verdana"/>
                <a:cs typeface="Verdana"/>
              </a:rPr>
              <a:t>TdS </a:t>
            </a:r>
            <a:r>
              <a:rPr sz="2800" i="1" dirty="0">
                <a:solidFill>
                  <a:prstClr val="black"/>
                </a:solidFill>
                <a:latin typeface="Verdana"/>
                <a:cs typeface="Verdana"/>
              </a:rPr>
              <a:t>=</a:t>
            </a:r>
            <a:r>
              <a:rPr sz="2800" i="1" spc="-20" dirty="0">
                <a:solidFill>
                  <a:prstClr val="black"/>
                </a:solidFill>
                <a:latin typeface="Verdana"/>
                <a:cs typeface="Verdana"/>
              </a:rPr>
              <a:t> </a:t>
            </a:r>
            <a:r>
              <a:rPr sz="2800" i="1" spc="-5" dirty="0">
                <a:solidFill>
                  <a:prstClr val="black"/>
                </a:solidFill>
                <a:latin typeface="Verdana"/>
                <a:cs typeface="Verdana"/>
              </a:rPr>
              <a:t>dQ</a:t>
            </a:r>
            <a:endParaRPr sz="2800">
              <a:solidFill>
                <a:prstClr val="black"/>
              </a:solidFill>
              <a:latin typeface="Verdana"/>
              <a:cs typeface="Verdana"/>
            </a:endParaRPr>
          </a:p>
          <a:p>
            <a:pPr marL="12700" marR="5080">
              <a:spcBef>
                <a:spcPts val="2640"/>
              </a:spcBef>
            </a:pPr>
            <a:r>
              <a:rPr sz="2800" spc="-5" dirty="0">
                <a:solidFill>
                  <a:srgbClr val="007F00"/>
                </a:solidFill>
                <a:latin typeface="Verdana"/>
                <a:cs typeface="Verdana"/>
              </a:rPr>
              <a:t>Make </a:t>
            </a:r>
            <a:r>
              <a:rPr sz="2800" spc="-10" dirty="0">
                <a:solidFill>
                  <a:srgbClr val="007F00"/>
                </a:solidFill>
                <a:latin typeface="Verdana"/>
                <a:cs typeface="Verdana"/>
              </a:rPr>
              <a:t>the substitution </a:t>
            </a:r>
            <a:r>
              <a:rPr sz="2800" spc="-5" dirty="0">
                <a:solidFill>
                  <a:srgbClr val="007F00"/>
                </a:solidFill>
                <a:latin typeface="Verdana"/>
                <a:cs typeface="Verdana"/>
              </a:rPr>
              <a:t>for </a:t>
            </a:r>
            <a:r>
              <a:rPr sz="2800" spc="-5" dirty="0">
                <a:solidFill>
                  <a:srgbClr val="007F00"/>
                </a:solidFill>
                <a:latin typeface="Symbol"/>
                <a:cs typeface="Symbol"/>
              </a:rPr>
              <a:t></a:t>
            </a:r>
            <a:r>
              <a:rPr sz="2800" spc="-5" dirty="0">
                <a:solidFill>
                  <a:srgbClr val="007F00"/>
                </a:solidFill>
                <a:latin typeface="Verdana"/>
                <a:cs typeface="Verdana"/>
              </a:rPr>
              <a:t>Q in </a:t>
            </a:r>
            <a:r>
              <a:rPr sz="2800" spc="-10" dirty="0">
                <a:solidFill>
                  <a:srgbClr val="007F00"/>
                </a:solidFill>
                <a:latin typeface="Verdana"/>
                <a:cs typeface="Verdana"/>
              </a:rPr>
              <a:t>the energy  equation:</a:t>
            </a:r>
            <a:endParaRPr sz="2800">
              <a:solidFill>
                <a:prstClr val="black"/>
              </a:solidFill>
              <a:latin typeface="Verdana"/>
              <a:cs typeface="Verdana"/>
            </a:endParaRPr>
          </a:p>
          <a:p>
            <a:pPr marL="1682750">
              <a:spcBef>
                <a:spcPts val="120"/>
              </a:spcBef>
            </a:pPr>
            <a:r>
              <a:rPr sz="4800" spc="35" dirty="0">
                <a:solidFill>
                  <a:prstClr val="black"/>
                </a:solidFill>
                <a:latin typeface="Times New Roman"/>
                <a:cs typeface="Times New Roman"/>
              </a:rPr>
              <a:t>TdS</a:t>
            </a:r>
            <a:r>
              <a:rPr sz="4800" spc="-365" dirty="0">
                <a:solidFill>
                  <a:prstClr val="black"/>
                </a:solidFill>
                <a:latin typeface="Times New Roman"/>
                <a:cs typeface="Times New Roman"/>
              </a:rPr>
              <a:t> </a:t>
            </a:r>
            <a:r>
              <a:rPr sz="4800" spc="30" dirty="0">
                <a:solidFill>
                  <a:prstClr val="black"/>
                </a:solidFill>
                <a:latin typeface="Times New Roman"/>
                <a:cs typeface="Times New Roman"/>
              </a:rPr>
              <a:t>=</a:t>
            </a:r>
            <a:r>
              <a:rPr sz="4800" spc="-225" dirty="0">
                <a:solidFill>
                  <a:prstClr val="black"/>
                </a:solidFill>
                <a:latin typeface="Times New Roman"/>
                <a:cs typeface="Times New Roman"/>
              </a:rPr>
              <a:t> </a:t>
            </a:r>
            <a:r>
              <a:rPr sz="4800" spc="35" dirty="0">
                <a:solidFill>
                  <a:prstClr val="black"/>
                </a:solidFill>
                <a:latin typeface="Times New Roman"/>
                <a:cs typeface="Times New Roman"/>
              </a:rPr>
              <a:t>dU</a:t>
            </a:r>
            <a:r>
              <a:rPr sz="4800" spc="-155" dirty="0">
                <a:solidFill>
                  <a:prstClr val="black"/>
                </a:solidFill>
                <a:latin typeface="Times New Roman"/>
                <a:cs typeface="Times New Roman"/>
              </a:rPr>
              <a:t> </a:t>
            </a:r>
            <a:r>
              <a:rPr sz="4800" spc="30" dirty="0">
                <a:solidFill>
                  <a:prstClr val="black"/>
                </a:solidFill>
                <a:latin typeface="Times New Roman"/>
                <a:cs typeface="Times New Roman"/>
              </a:rPr>
              <a:t>+</a:t>
            </a:r>
            <a:r>
              <a:rPr sz="4800" spc="-225" dirty="0">
                <a:solidFill>
                  <a:prstClr val="black"/>
                </a:solidFill>
                <a:latin typeface="Times New Roman"/>
                <a:cs typeface="Times New Roman"/>
              </a:rPr>
              <a:t> </a:t>
            </a:r>
            <a:r>
              <a:rPr sz="4800" spc="25" dirty="0">
                <a:solidFill>
                  <a:prstClr val="black"/>
                </a:solidFill>
                <a:latin typeface="Times New Roman"/>
                <a:cs typeface="Times New Roman"/>
              </a:rPr>
              <a:t>PdV</a:t>
            </a:r>
            <a:endParaRPr sz="4800">
              <a:solidFill>
                <a:prstClr val="black"/>
              </a:solidFill>
              <a:latin typeface="Times New Roman"/>
              <a:cs typeface="Times New Roman"/>
            </a:endParaRPr>
          </a:p>
          <a:p>
            <a:pPr marL="12700">
              <a:spcBef>
                <a:spcPts val="3600"/>
              </a:spcBef>
            </a:pPr>
            <a:r>
              <a:rPr sz="2800" spc="-5" dirty="0">
                <a:solidFill>
                  <a:srgbClr val="007F00"/>
                </a:solidFill>
                <a:latin typeface="Verdana"/>
                <a:cs typeface="Verdana"/>
              </a:rPr>
              <a:t>Or on </a:t>
            </a:r>
            <a:r>
              <a:rPr sz="2800" dirty="0">
                <a:solidFill>
                  <a:srgbClr val="007F00"/>
                </a:solidFill>
                <a:latin typeface="Verdana"/>
                <a:cs typeface="Verdana"/>
              </a:rPr>
              <a:t>a </a:t>
            </a:r>
            <a:r>
              <a:rPr sz="2800" spc="-5" dirty="0">
                <a:solidFill>
                  <a:srgbClr val="007F00"/>
                </a:solidFill>
                <a:latin typeface="Verdana"/>
                <a:cs typeface="Verdana"/>
              </a:rPr>
              <a:t>per </a:t>
            </a:r>
            <a:r>
              <a:rPr sz="2800" spc="-10" dirty="0">
                <a:solidFill>
                  <a:srgbClr val="007F00"/>
                </a:solidFill>
                <a:latin typeface="Verdana"/>
                <a:cs typeface="Verdana"/>
              </a:rPr>
              <a:t>unit </a:t>
            </a:r>
            <a:r>
              <a:rPr sz="2800" spc="-5" dirty="0">
                <a:solidFill>
                  <a:srgbClr val="007F00"/>
                </a:solidFill>
                <a:latin typeface="Verdana"/>
                <a:cs typeface="Verdana"/>
              </a:rPr>
              <a:t>mass</a:t>
            </a:r>
            <a:r>
              <a:rPr sz="2800" spc="-55" dirty="0">
                <a:solidFill>
                  <a:srgbClr val="007F00"/>
                </a:solidFill>
                <a:latin typeface="Verdana"/>
                <a:cs typeface="Verdana"/>
              </a:rPr>
              <a:t> </a:t>
            </a:r>
            <a:r>
              <a:rPr sz="2800" spc="-10" dirty="0">
                <a:solidFill>
                  <a:srgbClr val="007F00"/>
                </a:solidFill>
                <a:latin typeface="Verdana"/>
                <a:cs typeface="Verdana"/>
              </a:rPr>
              <a:t>basis:</a:t>
            </a:r>
            <a:endParaRPr sz="2800">
              <a:solidFill>
                <a:prstClr val="black"/>
              </a:solidFill>
              <a:latin typeface="Verdana"/>
              <a:cs typeface="Verdana"/>
            </a:endParaRPr>
          </a:p>
          <a:p>
            <a:pPr marL="1685289">
              <a:spcBef>
                <a:spcPts val="830"/>
              </a:spcBef>
            </a:pPr>
            <a:r>
              <a:rPr sz="5000" spc="15" dirty="0">
                <a:solidFill>
                  <a:prstClr val="black"/>
                </a:solidFill>
                <a:latin typeface="Times New Roman"/>
                <a:cs typeface="Times New Roman"/>
              </a:rPr>
              <a:t>Tds </a:t>
            </a:r>
            <a:r>
              <a:rPr sz="5000" spc="10" dirty="0">
                <a:solidFill>
                  <a:prstClr val="black"/>
                </a:solidFill>
                <a:latin typeface="Times New Roman"/>
                <a:cs typeface="Times New Roman"/>
              </a:rPr>
              <a:t>= du +</a:t>
            </a:r>
            <a:r>
              <a:rPr sz="5000" spc="-780" dirty="0">
                <a:solidFill>
                  <a:prstClr val="black"/>
                </a:solidFill>
                <a:latin typeface="Times New Roman"/>
                <a:cs typeface="Times New Roman"/>
              </a:rPr>
              <a:t> </a:t>
            </a:r>
            <a:r>
              <a:rPr sz="5000" spc="5" dirty="0">
                <a:solidFill>
                  <a:prstClr val="black"/>
                </a:solidFill>
                <a:latin typeface="Times New Roman"/>
                <a:cs typeface="Times New Roman"/>
              </a:rPr>
              <a:t>Pdv</a:t>
            </a:r>
            <a:endParaRPr sz="5000">
              <a:solidFill>
                <a:prstClr val="black"/>
              </a:solidFill>
              <a:latin typeface="Times New Roman"/>
              <a:cs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71</a:t>
            </a:fld>
            <a:endParaRPr dirty="0">
              <a:solidFill>
                <a:prstClr val="black"/>
              </a:solidFill>
            </a:endParaRPr>
          </a:p>
        </p:txBody>
      </p:sp>
      <p:sp>
        <p:nvSpPr>
          <p:cNvPr id="2" name="object 2"/>
          <p:cNvSpPr txBox="1"/>
          <p:nvPr/>
        </p:nvSpPr>
        <p:spPr>
          <a:xfrm>
            <a:off x="2134869" y="1101090"/>
            <a:ext cx="7690484" cy="5267960"/>
          </a:xfrm>
          <a:prstGeom prst="rect">
            <a:avLst/>
          </a:prstGeom>
        </p:spPr>
        <p:txBody>
          <a:bodyPr vert="horz" wrap="square" lIns="0" tIns="12700" rIns="0" bIns="0" rtlCol="0">
            <a:spAutoFit/>
          </a:bodyPr>
          <a:lstStyle/>
          <a:p>
            <a:pPr marL="86995" marR="5080">
              <a:spcBef>
                <a:spcPts val="100"/>
              </a:spcBef>
              <a:tabLst>
                <a:tab pos="4239260" algn="l"/>
                <a:tab pos="4954905" algn="l"/>
              </a:tabLst>
            </a:pPr>
            <a:r>
              <a:rPr sz="2800" spc="-10" dirty="0">
                <a:solidFill>
                  <a:srgbClr val="071C57"/>
                </a:solidFill>
                <a:latin typeface="Verdana"/>
                <a:cs typeface="Verdana"/>
              </a:rPr>
              <a:t>Entropy is</a:t>
            </a:r>
            <a:r>
              <a:rPr sz="2800" spc="25" dirty="0">
                <a:solidFill>
                  <a:srgbClr val="071C57"/>
                </a:solidFill>
                <a:latin typeface="Verdana"/>
                <a:cs typeface="Verdana"/>
              </a:rPr>
              <a:t> </a:t>
            </a:r>
            <a:r>
              <a:rPr sz="2800" dirty="0">
                <a:solidFill>
                  <a:srgbClr val="071C57"/>
                </a:solidFill>
                <a:latin typeface="Verdana"/>
                <a:cs typeface="Verdana"/>
              </a:rPr>
              <a:t>a </a:t>
            </a:r>
            <a:r>
              <a:rPr sz="2800" spc="-10" dirty="0">
                <a:solidFill>
                  <a:srgbClr val="071C57"/>
                </a:solidFill>
                <a:latin typeface="Verdana"/>
                <a:cs typeface="Verdana"/>
              </a:rPr>
              <a:t>property.	</a:t>
            </a:r>
            <a:r>
              <a:rPr sz="2800" spc="-5" dirty="0">
                <a:solidFill>
                  <a:srgbClr val="071C57"/>
                </a:solidFill>
                <a:latin typeface="Verdana"/>
                <a:cs typeface="Verdana"/>
              </a:rPr>
              <a:t>The Tds</a:t>
            </a:r>
            <a:r>
              <a:rPr sz="2800" spc="-80" dirty="0">
                <a:solidFill>
                  <a:srgbClr val="071C57"/>
                </a:solidFill>
                <a:latin typeface="Verdana"/>
                <a:cs typeface="Verdana"/>
              </a:rPr>
              <a:t> </a:t>
            </a:r>
            <a:r>
              <a:rPr sz="2800" spc="-10" dirty="0">
                <a:solidFill>
                  <a:srgbClr val="071C57"/>
                </a:solidFill>
                <a:latin typeface="Verdana"/>
                <a:cs typeface="Verdana"/>
              </a:rPr>
              <a:t>expression  </a:t>
            </a:r>
            <a:r>
              <a:rPr sz="2800" spc="-5" dirty="0">
                <a:solidFill>
                  <a:srgbClr val="071C57"/>
                </a:solidFill>
                <a:latin typeface="Verdana"/>
                <a:cs typeface="Verdana"/>
              </a:rPr>
              <a:t>that we </a:t>
            </a:r>
            <a:r>
              <a:rPr sz="2800" spc="-10" dirty="0">
                <a:solidFill>
                  <a:srgbClr val="071C57"/>
                </a:solidFill>
                <a:latin typeface="Verdana"/>
                <a:cs typeface="Verdana"/>
              </a:rPr>
              <a:t>just derived expresses entropy </a:t>
            </a:r>
            <a:r>
              <a:rPr sz="2800" spc="-5" dirty="0">
                <a:solidFill>
                  <a:srgbClr val="071C57"/>
                </a:solidFill>
                <a:latin typeface="Verdana"/>
                <a:cs typeface="Verdana"/>
              </a:rPr>
              <a:t>in  terms of </a:t>
            </a:r>
            <a:r>
              <a:rPr sz="2800" spc="-10" dirty="0">
                <a:solidFill>
                  <a:srgbClr val="071C57"/>
                </a:solidFill>
                <a:latin typeface="Verdana"/>
                <a:cs typeface="Verdana"/>
              </a:rPr>
              <a:t>other</a:t>
            </a:r>
            <a:r>
              <a:rPr sz="2800" spc="5" dirty="0">
                <a:solidFill>
                  <a:srgbClr val="071C57"/>
                </a:solidFill>
                <a:latin typeface="Verdana"/>
                <a:cs typeface="Verdana"/>
              </a:rPr>
              <a:t> </a:t>
            </a:r>
            <a:r>
              <a:rPr sz="2800" spc="-10" dirty="0">
                <a:solidFill>
                  <a:srgbClr val="071C57"/>
                </a:solidFill>
                <a:latin typeface="Verdana"/>
                <a:cs typeface="Verdana"/>
              </a:rPr>
              <a:t>properties.	</a:t>
            </a:r>
            <a:r>
              <a:rPr sz="2800" spc="-5" dirty="0">
                <a:solidFill>
                  <a:srgbClr val="071C57"/>
                </a:solidFill>
                <a:latin typeface="Verdana"/>
                <a:cs typeface="Verdana"/>
              </a:rPr>
              <a:t>The </a:t>
            </a:r>
            <a:r>
              <a:rPr sz="2800" spc="-10" dirty="0">
                <a:solidFill>
                  <a:srgbClr val="071C57"/>
                </a:solidFill>
                <a:latin typeface="Verdana"/>
                <a:cs typeface="Verdana"/>
              </a:rPr>
              <a:t>properties  </a:t>
            </a:r>
            <a:r>
              <a:rPr sz="2800" spc="-5" dirty="0">
                <a:solidFill>
                  <a:srgbClr val="071C57"/>
                </a:solidFill>
                <a:latin typeface="Verdana"/>
                <a:cs typeface="Verdana"/>
              </a:rPr>
              <a:t>are </a:t>
            </a:r>
            <a:r>
              <a:rPr sz="2800" spc="-10" dirty="0">
                <a:solidFill>
                  <a:srgbClr val="071C57"/>
                </a:solidFill>
                <a:latin typeface="Verdana"/>
                <a:cs typeface="Verdana"/>
              </a:rPr>
              <a:t>independent </a:t>
            </a:r>
            <a:r>
              <a:rPr sz="2800" spc="-5" dirty="0">
                <a:solidFill>
                  <a:srgbClr val="071C57"/>
                </a:solidFill>
                <a:latin typeface="Verdana"/>
                <a:cs typeface="Verdana"/>
              </a:rPr>
              <a:t>of </a:t>
            </a:r>
            <a:r>
              <a:rPr sz="2800" spc="-10" dirty="0">
                <a:solidFill>
                  <a:srgbClr val="071C57"/>
                </a:solidFill>
                <a:latin typeface="Verdana"/>
                <a:cs typeface="Verdana"/>
              </a:rPr>
              <a:t>path….We </a:t>
            </a:r>
            <a:r>
              <a:rPr sz="2800" spc="-5" dirty="0">
                <a:solidFill>
                  <a:srgbClr val="071C57"/>
                </a:solidFill>
                <a:latin typeface="Verdana"/>
                <a:cs typeface="Verdana"/>
              </a:rPr>
              <a:t>can </a:t>
            </a:r>
            <a:r>
              <a:rPr sz="2800" spc="-10" dirty="0">
                <a:solidFill>
                  <a:srgbClr val="071C57"/>
                </a:solidFill>
                <a:latin typeface="Verdana"/>
                <a:cs typeface="Verdana"/>
              </a:rPr>
              <a:t>use the  </a:t>
            </a:r>
            <a:r>
              <a:rPr sz="2800" spc="-5" dirty="0">
                <a:solidFill>
                  <a:srgbClr val="071C57"/>
                </a:solidFill>
                <a:latin typeface="Verdana"/>
                <a:cs typeface="Verdana"/>
              </a:rPr>
              <a:t>Tds </a:t>
            </a:r>
            <a:r>
              <a:rPr sz="2800" spc="-10" dirty="0">
                <a:solidFill>
                  <a:srgbClr val="071C57"/>
                </a:solidFill>
                <a:latin typeface="Verdana"/>
                <a:cs typeface="Verdana"/>
              </a:rPr>
              <a:t>equation </a:t>
            </a:r>
            <a:r>
              <a:rPr sz="2800" spc="-5" dirty="0">
                <a:solidFill>
                  <a:srgbClr val="071C57"/>
                </a:solidFill>
                <a:latin typeface="Verdana"/>
                <a:cs typeface="Verdana"/>
              </a:rPr>
              <a:t>we </a:t>
            </a:r>
            <a:r>
              <a:rPr sz="2800" spc="-10" dirty="0">
                <a:solidFill>
                  <a:srgbClr val="071C57"/>
                </a:solidFill>
                <a:latin typeface="Verdana"/>
                <a:cs typeface="Verdana"/>
              </a:rPr>
              <a:t>just derived </a:t>
            </a:r>
            <a:r>
              <a:rPr sz="2800" spc="-5" dirty="0">
                <a:solidFill>
                  <a:srgbClr val="071C57"/>
                </a:solidFill>
                <a:latin typeface="Verdana"/>
                <a:cs typeface="Verdana"/>
              </a:rPr>
              <a:t>to </a:t>
            </a:r>
            <a:r>
              <a:rPr sz="2800" spc="-10" dirty="0">
                <a:solidFill>
                  <a:srgbClr val="071C57"/>
                </a:solidFill>
                <a:latin typeface="Verdana"/>
                <a:cs typeface="Verdana"/>
              </a:rPr>
              <a:t>calculate  </a:t>
            </a:r>
            <a:r>
              <a:rPr sz="2800" spc="-5" dirty="0">
                <a:solidFill>
                  <a:srgbClr val="071C57"/>
                </a:solidFill>
                <a:latin typeface="Verdana"/>
                <a:cs typeface="Verdana"/>
              </a:rPr>
              <a:t>the </a:t>
            </a:r>
            <a:r>
              <a:rPr sz="2800" spc="-10" dirty="0">
                <a:solidFill>
                  <a:srgbClr val="071C57"/>
                </a:solidFill>
                <a:latin typeface="Verdana"/>
                <a:cs typeface="Verdana"/>
              </a:rPr>
              <a:t>entropy change </a:t>
            </a:r>
            <a:r>
              <a:rPr sz="2800" spc="-5" dirty="0">
                <a:solidFill>
                  <a:srgbClr val="071C57"/>
                </a:solidFill>
                <a:latin typeface="Verdana"/>
                <a:cs typeface="Verdana"/>
              </a:rPr>
              <a:t>between any two  </a:t>
            </a:r>
            <a:r>
              <a:rPr sz="2800" spc="-10" dirty="0">
                <a:solidFill>
                  <a:srgbClr val="071C57"/>
                </a:solidFill>
                <a:latin typeface="Verdana"/>
                <a:cs typeface="Verdana"/>
              </a:rPr>
              <a:t>states:</a:t>
            </a:r>
            <a:endParaRPr sz="2800">
              <a:solidFill>
                <a:prstClr val="black"/>
              </a:solidFill>
              <a:latin typeface="Verdana"/>
              <a:cs typeface="Verdana"/>
            </a:endParaRPr>
          </a:p>
          <a:p>
            <a:pPr marL="2336800">
              <a:lnSpc>
                <a:spcPts val="2630"/>
              </a:lnSpc>
            </a:pPr>
            <a:r>
              <a:rPr sz="2800" i="1" spc="-5" dirty="0">
                <a:solidFill>
                  <a:prstClr val="black"/>
                </a:solidFill>
                <a:latin typeface="Verdana"/>
                <a:cs typeface="Verdana"/>
              </a:rPr>
              <a:t>Tds </a:t>
            </a:r>
            <a:r>
              <a:rPr sz="2800" i="1" dirty="0">
                <a:solidFill>
                  <a:prstClr val="black"/>
                </a:solidFill>
                <a:latin typeface="Verdana"/>
                <a:cs typeface="Verdana"/>
              </a:rPr>
              <a:t>= </a:t>
            </a:r>
            <a:r>
              <a:rPr sz="2800" i="1" spc="-5" dirty="0">
                <a:solidFill>
                  <a:prstClr val="black"/>
                </a:solidFill>
                <a:latin typeface="Verdana"/>
                <a:cs typeface="Verdana"/>
              </a:rPr>
              <a:t>du</a:t>
            </a:r>
            <a:r>
              <a:rPr sz="2800" i="1" spc="-35" dirty="0">
                <a:solidFill>
                  <a:prstClr val="black"/>
                </a:solidFill>
                <a:latin typeface="Verdana"/>
                <a:cs typeface="Verdana"/>
              </a:rPr>
              <a:t> </a:t>
            </a:r>
            <a:r>
              <a:rPr sz="2800" i="1" spc="-5" dirty="0">
                <a:solidFill>
                  <a:prstClr val="black"/>
                </a:solidFill>
                <a:latin typeface="Verdana"/>
                <a:cs typeface="Verdana"/>
              </a:rPr>
              <a:t>+Pdv</a:t>
            </a:r>
            <a:endParaRPr sz="2800">
              <a:solidFill>
                <a:prstClr val="black"/>
              </a:solidFill>
              <a:latin typeface="Verdana"/>
              <a:cs typeface="Verdana"/>
            </a:endParaRPr>
          </a:p>
          <a:p>
            <a:pPr marL="12700" marR="772160">
              <a:spcBef>
                <a:spcPts val="2790"/>
              </a:spcBef>
            </a:pPr>
            <a:r>
              <a:rPr sz="2800" spc="-10" dirty="0">
                <a:solidFill>
                  <a:prstClr val="black"/>
                </a:solidFill>
                <a:latin typeface="Verdana"/>
                <a:cs typeface="Verdana"/>
              </a:rPr>
              <a:t>Starting with enthalpy, </a:t>
            </a:r>
            <a:r>
              <a:rPr sz="2800" spc="-5" dirty="0">
                <a:solidFill>
                  <a:prstClr val="black"/>
                </a:solidFill>
                <a:latin typeface="Verdana"/>
                <a:cs typeface="Verdana"/>
              </a:rPr>
              <a:t>it is </a:t>
            </a:r>
            <a:r>
              <a:rPr sz="2800" spc="-10" dirty="0">
                <a:solidFill>
                  <a:prstClr val="black"/>
                </a:solidFill>
                <a:latin typeface="Verdana"/>
                <a:cs typeface="Verdana"/>
              </a:rPr>
              <a:t>possible </a:t>
            </a:r>
            <a:r>
              <a:rPr sz="2800" spc="-5" dirty="0">
                <a:solidFill>
                  <a:prstClr val="black"/>
                </a:solidFill>
                <a:latin typeface="Verdana"/>
                <a:cs typeface="Verdana"/>
              </a:rPr>
              <a:t>to  </a:t>
            </a:r>
            <a:r>
              <a:rPr sz="2800" spc="-10" dirty="0">
                <a:solidFill>
                  <a:prstClr val="black"/>
                </a:solidFill>
                <a:latin typeface="Verdana"/>
                <a:cs typeface="Verdana"/>
              </a:rPr>
              <a:t>develop </a:t>
            </a:r>
            <a:r>
              <a:rPr sz="2800" dirty="0">
                <a:solidFill>
                  <a:prstClr val="black"/>
                </a:solidFill>
                <a:latin typeface="Verdana"/>
                <a:cs typeface="Verdana"/>
              </a:rPr>
              <a:t>a </a:t>
            </a:r>
            <a:r>
              <a:rPr sz="2800" spc="-10" dirty="0">
                <a:solidFill>
                  <a:prstClr val="black"/>
                </a:solidFill>
                <a:latin typeface="Verdana"/>
                <a:cs typeface="Verdana"/>
              </a:rPr>
              <a:t>second </a:t>
            </a:r>
            <a:r>
              <a:rPr sz="2800" spc="-5" dirty="0">
                <a:solidFill>
                  <a:prstClr val="black"/>
                </a:solidFill>
                <a:latin typeface="Verdana"/>
                <a:cs typeface="Verdana"/>
              </a:rPr>
              <a:t>Tds</a:t>
            </a:r>
            <a:r>
              <a:rPr sz="2800" spc="-40" dirty="0">
                <a:solidFill>
                  <a:prstClr val="black"/>
                </a:solidFill>
                <a:latin typeface="Verdana"/>
                <a:cs typeface="Verdana"/>
              </a:rPr>
              <a:t> </a:t>
            </a:r>
            <a:r>
              <a:rPr sz="2800" spc="-10" dirty="0">
                <a:solidFill>
                  <a:prstClr val="black"/>
                </a:solidFill>
                <a:latin typeface="Verdana"/>
                <a:cs typeface="Verdana"/>
              </a:rPr>
              <a:t>equation:</a:t>
            </a:r>
            <a:endParaRPr sz="2800">
              <a:solidFill>
                <a:prstClr val="black"/>
              </a:solidFill>
              <a:latin typeface="Verdana"/>
              <a:cs typeface="Verdana"/>
            </a:endParaRPr>
          </a:p>
          <a:p>
            <a:pPr marL="2298700">
              <a:spcBef>
                <a:spcPts val="2270"/>
              </a:spcBef>
            </a:pPr>
            <a:r>
              <a:rPr sz="2800" i="1" spc="-5" dirty="0">
                <a:solidFill>
                  <a:prstClr val="black"/>
                </a:solidFill>
                <a:latin typeface="Verdana"/>
                <a:cs typeface="Verdana"/>
              </a:rPr>
              <a:t>Tds </a:t>
            </a:r>
            <a:r>
              <a:rPr sz="2800" i="1" dirty="0">
                <a:solidFill>
                  <a:prstClr val="black"/>
                </a:solidFill>
                <a:latin typeface="Verdana"/>
                <a:cs typeface="Verdana"/>
              </a:rPr>
              <a:t>= </a:t>
            </a:r>
            <a:r>
              <a:rPr sz="2800" i="1" spc="-5" dirty="0">
                <a:solidFill>
                  <a:prstClr val="black"/>
                </a:solidFill>
                <a:latin typeface="Verdana"/>
                <a:cs typeface="Verdana"/>
              </a:rPr>
              <a:t>dh </a:t>
            </a:r>
            <a:r>
              <a:rPr sz="2800" i="1" dirty="0">
                <a:solidFill>
                  <a:prstClr val="black"/>
                </a:solidFill>
                <a:latin typeface="Verdana"/>
                <a:cs typeface="Verdana"/>
              </a:rPr>
              <a:t>-</a:t>
            </a:r>
            <a:r>
              <a:rPr sz="2800" i="1" spc="-30" dirty="0">
                <a:solidFill>
                  <a:prstClr val="black"/>
                </a:solidFill>
                <a:latin typeface="Verdana"/>
                <a:cs typeface="Verdana"/>
              </a:rPr>
              <a:t> </a:t>
            </a:r>
            <a:r>
              <a:rPr sz="2800" i="1" spc="-10" dirty="0">
                <a:solidFill>
                  <a:prstClr val="black"/>
                </a:solidFill>
                <a:latin typeface="Verdana"/>
                <a:cs typeface="Verdana"/>
              </a:rPr>
              <a:t>vdP</a:t>
            </a:r>
            <a:endParaRPr sz="2800">
              <a:solidFill>
                <a:prstClr val="black"/>
              </a:solidFill>
              <a:latin typeface="Verdana"/>
              <a:cs typeface="Verdana"/>
            </a:endParaRPr>
          </a:p>
        </p:txBody>
      </p:sp>
      <p:sp>
        <p:nvSpPr>
          <p:cNvPr id="3" name="object 3"/>
          <p:cNvSpPr txBox="1">
            <a:spLocks noGrp="1"/>
          </p:cNvSpPr>
          <p:nvPr>
            <p:ph type="title"/>
          </p:nvPr>
        </p:nvSpPr>
        <p:spPr>
          <a:xfrm>
            <a:off x="4248151" y="185420"/>
            <a:ext cx="3235325" cy="574040"/>
          </a:xfrm>
          <a:prstGeom prst="rect">
            <a:avLst/>
          </a:prstGeom>
        </p:spPr>
        <p:txBody>
          <a:bodyPr vert="horz" wrap="square" lIns="0" tIns="12700" rIns="0" bIns="0" rtlCol="0">
            <a:spAutoFit/>
          </a:bodyPr>
          <a:lstStyle/>
          <a:p>
            <a:pPr marL="12700">
              <a:spcBef>
                <a:spcPts val="100"/>
              </a:spcBef>
            </a:pPr>
            <a:r>
              <a:rPr i="1" spc="-5" dirty="0"/>
              <a:t>Tds</a:t>
            </a:r>
            <a:r>
              <a:rPr i="1" spc="-55" dirty="0"/>
              <a:t> </a:t>
            </a:r>
            <a:r>
              <a:rPr spc="-10" dirty="0"/>
              <a:t>Equations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89810" y="40640"/>
            <a:ext cx="7452359" cy="1671320"/>
          </a:xfrm>
          <a:prstGeom prst="rect">
            <a:avLst/>
          </a:prstGeom>
        </p:spPr>
        <p:txBody>
          <a:bodyPr vert="horz" wrap="square" lIns="0" tIns="12700" rIns="0" bIns="0" rtlCol="0">
            <a:spAutoFit/>
          </a:bodyPr>
          <a:lstStyle/>
          <a:p>
            <a:pPr marL="12065" marR="5080" algn="ctr">
              <a:spcBef>
                <a:spcPts val="100"/>
              </a:spcBef>
            </a:pPr>
            <a:r>
              <a:rPr spc="-5" dirty="0"/>
              <a:t>Let’s look at the entropy</a:t>
            </a:r>
            <a:r>
              <a:rPr spc="-90" dirty="0"/>
              <a:t> </a:t>
            </a:r>
            <a:r>
              <a:rPr spc="-5" dirty="0"/>
              <a:t>change  for an incompressible  substance:</a:t>
            </a:r>
          </a:p>
        </p:txBody>
      </p:sp>
      <p:sp>
        <p:nvSpPr>
          <p:cNvPr id="4" name="object 4"/>
          <p:cNvSpPr/>
          <p:nvPr/>
        </p:nvSpPr>
        <p:spPr>
          <a:xfrm>
            <a:off x="5504179" y="6066790"/>
            <a:ext cx="969010" cy="0"/>
          </a:xfrm>
          <a:custGeom>
            <a:avLst/>
            <a:gdLst/>
            <a:ahLst/>
            <a:cxnLst/>
            <a:rect l="l" t="t" r="r" b="b"/>
            <a:pathLst>
              <a:path w="969010">
                <a:moveTo>
                  <a:pt x="0" y="0"/>
                </a:moveTo>
                <a:lnTo>
                  <a:pt x="969010" y="0"/>
                </a:lnTo>
              </a:path>
            </a:pathLst>
          </a:custGeom>
          <a:ln w="21590">
            <a:solidFill>
              <a:srgbClr val="000000"/>
            </a:solidFill>
          </a:ln>
        </p:spPr>
        <p:txBody>
          <a:bodyPr wrap="square" lIns="0" tIns="0" rIns="0" bIns="0" rtlCol="0"/>
          <a:lstStyle/>
          <a:p>
            <a:endParaRPr>
              <a:solidFill>
                <a:prstClr val="black"/>
              </a:solidFill>
              <a:latin typeface="Calibri"/>
            </a:endParaRPr>
          </a:p>
        </p:txBody>
      </p:sp>
      <p:sp>
        <p:nvSpPr>
          <p:cNvPr id="5" name="object 5"/>
          <p:cNvSpPr txBox="1"/>
          <p:nvPr/>
        </p:nvSpPr>
        <p:spPr>
          <a:xfrm>
            <a:off x="6548121" y="5669279"/>
            <a:ext cx="594995" cy="640080"/>
          </a:xfrm>
          <a:prstGeom prst="rect">
            <a:avLst/>
          </a:prstGeom>
        </p:spPr>
        <p:txBody>
          <a:bodyPr vert="horz" wrap="square" lIns="0" tIns="16510" rIns="0" bIns="0" rtlCol="0">
            <a:spAutoFit/>
          </a:bodyPr>
          <a:lstStyle/>
          <a:p>
            <a:pPr marL="12700">
              <a:spcBef>
                <a:spcPts val="130"/>
              </a:spcBef>
            </a:pPr>
            <a:r>
              <a:rPr sz="4000" spc="20" dirty="0">
                <a:solidFill>
                  <a:prstClr val="black"/>
                </a:solidFill>
                <a:latin typeface="Times New Roman"/>
                <a:cs typeface="Times New Roman"/>
              </a:rPr>
              <a:t>dT</a:t>
            </a:r>
            <a:endParaRPr sz="4000">
              <a:solidFill>
                <a:prstClr val="black"/>
              </a:solidFill>
              <a:latin typeface="Times New Roman"/>
              <a:cs typeface="Times New Roman"/>
            </a:endParaRPr>
          </a:p>
        </p:txBody>
      </p:sp>
      <p:sp>
        <p:nvSpPr>
          <p:cNvPr id="6" name="object 6"/>
          <p:cNvSpPr txBox="1"/>
          <p:nvPr/>
        </p:nvSpPr>
        <p:spPr>
          <a:xfrm>
            <a:off x="5812790" y="6066790"/>
            <a:ext cx="339090" cy="640080"/>
          </a:xfrm>
          <a:prstGeom prst="rect">
            <a:avLst/>
          </a:prstGeom>
        </p:spPr>
        <p:txBody>
          <a:bodyPr vert="horz" wrap="square" lIns="0" tIns="16510" rIns="0" bIns="0" rtlCol="0">
            <a:spAutoFit/>
          </a:bodyPr>
          <a:lstStyle/>
          <a:p>
            <a:pPr marL="12700">
              <a:spcBef>
                <a:spcPts val="130"/>
              </a:spcBef>
            </a:pPr>
            <a:r>
              <a:rPr sz="4000" spc="20" dirty="0">
                <a:solidFill>
                  <a:prstClr val="black"/>
                </a:solidFill>
                <a:latin typeface="Times New Roman"/>
                <a:cs typeface="Times New Roman"/>
              </a:rPr>
              <a:t>T</a:t>
            </a:r>
            <a:endParaRPr sz="4000">
              <a:solidFill>
                <a:prstClr val="black"/>
              </a:solidFill>
              <a:latin typeface="Times New Roman"/>
              <a:cs typeface="Times New Roman"/>
            </a:endParaRPr>
          </a:p>
        </p:txBody>
      </p:sp>
      <p:sp>
        <p:nvSpPr>
          <p:cNvPr id="7" name="object 7"/>
          <p:cNvSpPr txBox="1"/>
          <p:nvPr/>
        </p:nvSpPr>
        <p:spPr>
          <a:xfrm>
            <a:off x="5514341" y="5350509"/>
            <a:ext cx="945515" cy="640080"/>
          </a:xfrm>
          <a:prstGeom prst="rect">
            <a:avLst/>
          </a:prstGeom>
        </p:spPr>
        <p:txBody>
          <a:bodyPr vert="horz" wrap="square" lIns="0" tIns="16510" rIns="0" bIns="0" rtlCol="0">
            <a:spAutoFit/>
          </a:bodyPr>
          <a:lstStyle/>
          <a:p>
            <a:pPr marL="12700">
              <a:spcBef>
                <a:spcPts val="130"/>
              </a:spcBef>
            </a:pPr>
            <a:r>
              <a:rPr sz="4000" spc="50" dirty="0">
                <a:solidFill>
                  <a:prstClr val="black"/>
                </a:solidFill>
                <a:latin typeface="Times New Roman"/>
                <a:cs typeface="Times New Roman"/>
              </a:rPr>
              <a:t>c</a:t>
            </a:r>
            <a:r>
              <a:rPr sz="4000" spc="95" dirty="0">
                <a:solidFill>
                  <a:prstClr val="black"/>
                </a:solidFill>
                <a:latin typeface="Times New Roman"/>
                <a:cs typeface="Times New Roman"/>
              </a:rPr>
              <a:t>(</a:t>
            </a:r>
            <a:r>
              <a:rPr sz="4000" spc="190" dirty="0">
                <a:solidFill>
                  <a:prstClr val="black"/>
                </a:solidFill>
                <a:latin typeface="Times New Roman"/>
                <a:cs typeface="Times New Roman"/>
              </a:rPr>
              <a:t>T</a:t>
            </a:r>
            <a:r>
              <a:rPr sz="4000" spc="10" dirty="0">
                <a:solidFill>
                  <a:prstClr val="black"/>
                </a:solidFill>
                <a:latin typeface="Times New Roman"/>
                <a:cs typeface="Times New Roman"/>
              </a:rPr>
              <a:t>)</a:t>
            </a:r>
            <a:endParaRPr sz="4000">
              <a:solidFill>
                <a:prstClr val="black"/>
              </a:solidFill>
              <a:latin typeface="Times New Roman"/>
              <a:cs typeface="Times New Roman"/>
            </a:endParaRPr>
          </a:p>
        </p:txBody>
      </p:sp>
      <p:sp>
        <p:nvSpPr>
          <p:cNvPr id="8" name="object 8"/>
          <p:cNvSpPr txBox="1"/>
          <p:nvPr/>
        </p:nvSpPr>
        <p:spPr>
          <a:xfrm>
            <a:off x="4474211" y="5669279"/>
            <a:ext cx="895985" cy="640080"/>
          </a:xfrm>
          <a:prstGeom prst="rect">
            <a:avLst/>
          </a:prstGeom>
        </p:spPr>
        <p:txBody>
          <a:bodyPr vert="horz" wrap="square" lIns="0" tIns="16510" rIns="0" bIns="0" rtlCol="0">
            <a:spAutoFit/>
          </a:bodyPr>
          <a:lstStyle/>
          <a:p>
            <a:pPr marL="12700">
              <a:spcBef>
                <a:spcPts val="130"/>
              </a:spcBef>
            </a:pPr>
            <a:r>
              <a:rPr sz="4000" spc="5" dirty="0">
                <a:solidFill>
                  <a:prstClr val="black"/>
                </a:solidFill>
                <a:latin typeface="Times New Roman"/>
                <a:cs typeface="Times New Roman"/>
              </a:rPr>
              <a:t>ds</a:t>
            </a:r>
            <a:r>
              <a:rPr sz="4000" spc="-35" dirty="0">
                <a:solidFill>
                  <a:prstClr val="black"/>
                </a:solidFill>
                <a:latin typeface="Times New Roman"/>
                <a:cs typeface="Times New Roman"/>
              </a:rPr>
              <a:t> </a:t>
            </a:r>
            <a:r>
              <a:rPr sz="4000" spc="25" dirty="0">
                <a:solidFill>
                  <a:prstClr val="black"/>
                </a:solidFill>
                <a:latin typeface="Symbol"/>
                <a:cs typeface="Symbol"/>
              </a:rPr>
              <a:t></a:t>
            </a:r>
            <a:endParaRPr sz="4000">
              <a:solidFill>
                <a:prstClr val="black"/>
              </a:solidFill>
              <a:latin typeface="Symbol"/>
              <a:cs typeface="Symbol"/>
            </a:endParaRPr>
          </a:p>
        </p:txBody>
      </p:sp>
      <p:sp>
        <p:nvSpPr>
          <p:cNvPr id="9" name="object 9"/>
          <p:cNvSpPr txBox="1"/>
          <p:nvPr/>
        </p:nvSpPr>
        <p:spPr>
          <a:xfrm>
            <a:off x="1880870" y="1963421"/>
            <a:ext cx="8021320" cy="3656329"/>
          </a:xfrm>
          <a:prstGeom prst="rect">
            <a:avLst/>
          </a:prstGeom>
        </p:spPr>
        <p:txBody>
          <a:bodyPr vert="horz" wrap="square" lIns="0" tIns="217170" rIns="0" bIns="0" rtlCol="0">
            <a:spAutoFit/>
          </a:bodyPr>
          <a:lstStyle/>
          <a:p>
            <a:pPr marL="123825">
              <a:spcBef>
                <a:spcPts val="1710"/>
              </a:spcBef>
            </a:pPr>
            <a:r>
              <a:rPr sz="2800" spc="-5" dirty="0">
                <a:solidFill>
                  <a:prstClr val="black"/>
                </a:solidFill>
                <a:latin typeface="Verdana"/>
                <a:cs typeface="Verdana"/>
              </a:rPr>
              <a:t>We start with the </a:t>
            </a:r>
            <a:r>
              <a:rPr sz="2800" spc="-10" dirty="0">
                <a:solidFill>
                  <a:prstClr val="black"/>
                </a:solidFill>
                <a:latin typeface="Verdana"/>
                <a:cs typeface="Verdana"/>
              </a:rPr>
              <a:t>first </a:t>
            </a:r>
            <a:r>
              <a:rPr sz="2800" spc="-5" dirty="0">
                <a:solidFill>
                  <a:prstClr val="black"/>
                </a:solidFill>
                <a:latin typeface="Verdana"/>
                <a:cs typeface="Verdana"/>
              </a:rPr>
              <a:t>Tds</a:t>
            </a:r>
            <a:r>
              <a:rPr sz="2800" spc="-60" dirty="0">
                <a:solidFill>
                  <a:prstClr val="black"/>
                </a:solidFill>
                <a:latin typeface="Verdana"/>
                <a:cs typeface="Verdana"/>
              </a:rPr>
              <a:t> </a:t>
            </a:r>
            <a:r>
              <a:rPr sz="2800" spc="-10" dirty="0">
                <a:solidFill>
                  <a:prstClr val="black"/>
                </a:solidFill>
                <a:latin typeface="Verdana"/>
                <a:cs typeface="Verdana"/>
              </a:rPr>
              <a:t>equation:</a:t>
            </a:r>
            <a:endParaRPr sz="2800">
              <a:solidFill>
                <a:prstClr val="black"/>
              </a:solidFill>
              <a:latin typeface="Verdana"/>
              <a:cs typeface="Verdana"/>
            </a:endParaRPr>
          </a:p>
          <a:p>
            <a:pPr marR="85090" algn="ctr">
              <a:spcBef>
                <a:spcPts val="1610"/>
              </a:spcBef>
            </a:pPr>
            <a:r>
              <a:rPr sz="2800" i="1" spc="-5" dirty="0">
                <a:solidFill>
                  <a:prstClr val="black"/>
                </a:solidFill>
                <a:latin typeface="Verdana"/>
                <a:cs typeface="Verdana"/>
              </a:rPr>
              <a:t>Tds </a:t>
            </a:r>
            <a:r>
              <a:rPr sz="2800" i="1" dirty="0">
                <a:solidFill>
                  <a:prstClr val="black"/>
                </a:solidFill>
                <a:latin typeface="Verdana"/>
                <a:cs typeface="Verdana"/>
              </a:rPr>
              <a:t>= </a:t>
            </a:r>
            <a:r>
              <a:rPr sz="2800" i="1" spc="-5" dirty="0">
                <a:solidFill>
                  <a:prstClr val="black"/>
                </a:solidFill>
                <a:latin typeface="Verdana"/>
                <a:cs typeface="Verdana"/>
              </a:rPr>
              <a:t>c</a:t>
            </a:r>
            <a:r>
              <a:rPr sz="2400" i="1" spc="-7" baseline="-24305" dirty="0">
                <a:solidFill>
                  <a:prstClr val="black"/>
                </a:solidFill>
                <a:latin typeface="Verdana"/>
                <a:cs typeface="Verdana"/>
              </a:rPr>
              <a:t>v</a:t>
            </a:r>
            <a:r>
              <a:rPr sz="2800" i="1" spc="-5" dirty="0">
                <a:solidFill>
                  <a:prstClr val="black"/>
                </a:solidFill>
                <a:latin typeface="Verdana"/>
                <a:cs typeface="Verdana"/>
              </a:rPr>
              <a:t>(T)dT </a:t>
            </a:r>
            <a:r>
              <a:rPr sz="2800" i="1" dirty="0">
                <a:solidFill>
                  <a:prstClr val="black"/>
                </a:solidFill>
                <a:latin typeface="Verdana"/>
                <a:cs typeface="Verdana"/>
              </a:rPr>
              <a:t>+</a:t>
            </a:r>
            <a:r>
              <a:rPr sz="2800" i="1" spc="-20" dirty="0">
                <a:solidFill>
                  <a:prstClr val="black"/>
                </a:solidFill>
                <a:latin typeface="Verdana"/>
                <a:cs typeface="Verdana"/>
              </a:rPr>
              <a:t> </a:t>
            </a:r>
            <a:r>
              <a:rPr sz="2800" i="1" spc="-5" dirty="0">
                <a:solidFill>
                  <a:prstClr val="black"/>
                </a:solidFill>
                <a:latin typeface="Verdana"/>
                <a:cs typeface="Verdana"/>
              </a:rPr>
              <a:t>Pdv</a:t>
            </a:r>
            <a:endParaRPr sz="2800">
              <a:solidFill>
                <a:prstClr val="black"/>
              </a:solidFill>
              <a:latin typeface="Verdana"/>
              <a:cs typeface="Verdana"/>
            </a:endParaRPr>
          </a:p>
          <a:p>
            <a:pPr marL="38100" marR="30480">
              <a:spcBef>
                <a:spcPts val="3250"/>
              </a:spcBef>
            </a:pPr>
            <a:r>
              <a:rPr sz="2800" spc="-10" dirty="0">
                <a:solidFill>
                  <a:prstClr val="black"/>
                </a:solidFill>
                <a:latin typeface="Verdana"/>
                <a:cs typeface="Verdana"/>
              </a:rPr>
              <a:t>For incompressible substances, </a:t>
            </a:r>
            <a:r>
              <a:rPr sz="2800" dirty="0">
                <a:solidFill>
                  <a:prstClr val="black"/>
                </a:solidFill>
                <a:latin typeface="Verdana"/>
                <a:cs typeface="Verdana"/>
              </a:rPr>
              <a:t>v </a:t>
            </a:r>
            <a:r>
              <a:rPr sz="2800" dirty="0">
                <a:solidFill>
                  <a:prstClr val="black"/>
                </a:solidFill>
                <a:latin typeface="Symbol"/>
                <a:cs typeface="Symbol"/>
              </a:rPr>
              <a:t></a:t>
            </a:r>
            <a:r>
              <a:rPr sz="2800" dirty="0">
                <a:solidFill>
                  <a:prstClr val="black"/>
                </a:solidFill>
                <a:latin typeface="Times New Roman"/>
                <a:cs typeface="Times New Roman"/>
              </a:rPr>
              <a:t> </a:t>
            </a:r>
            <a:r>
              <a:rPr sz="2800" spc="-10" dirty="0">
                <a:solidFill>
                  <a:prstClr val="black"/>
                </a:solidFill>
                <a:latin typeface="Verdana"/>
                <a:cs typeface="Verdana"/>
              </a:rPr>
              <a:t>const, </a:t>
            </a:r>
            <a:r>
              <a:rPr sz="2800" spc="-5" dirty="0">
                <a:solidFill>
                  <a:prstClr val="black"/>
                </a:solidFill>
                <a:latin typeface="Verdana"/>
                <a:cs typeface="Verdana"/>
              </a:rPr>
              <a:t>so  dv </a:t>
            </a:r>
            <a:r>
              <a:rPr sz="2800" dirty="0">
                <a:solidFill>
                  <a:prstClr val="black"/>
                </a:solidFill>
                <a:latin typeface="Verdana"/>
                <a:cs typeface="Verdana"/>
              </a:rPr>
              <a:t>=</a:t>
            </a:r>
            <a:r>
              <a:rPr sz="2800" spc="-15" dirty="0">
                <a:solidFill>
                  <a:prstClr val="black"/>
                </a:solidFill>
                <a:latin typeface="Verdana"/>
                <a:cs typeface="Verdana"/>
              </a:rPr>
              <a:t> </a:t>
            </a:r>
            <a:r>
              <a:rPr sz="2800" spc="-5" dirty="0">
                <a:solidFill>
                  <a:prstClr val="black"/>
                </a:solidFill>
                <a:latin typeface="Verdana"/>
                <a:cs typeface="Verdana"/>
              </a:rPr>
              <a:t>0.</a:t>
            </a:r>
            <a:endParaRPr sz="2800">
              <a:solidFill>
                <a:prstClr val="black"/>
              </a:solidFill>
              <a:latin typeface="Verdana"/>
              <a:cs typeface="Verdana"/>
            </a:endParaRPr>
          </a:p>
          <a:p>
            <a:pPr marL="38100" marR="403225">
              <a:lnSpc>
                <a:spcPct val="113700"/>
              </a:lnSpc>
              <a:spcBef>
                <a:spcPts val="1040"/>
              </a:spcBef>
            </a:pPr>
            <a:r>
              <a:rPr sz="2800" spc="-5" dirty="0">
                <a:solidFill>
                  <a:prstClr val="black"/>
                </a:solidFill>
                <a:latin typeface="Verdana"/>
                <a:cs typeface="Verdana"/>
              </a:rPr>
              <a:t>We </a:t>
            </a:r>
            <a:r>
              <a:rPr sz="2800" spc="-10" dirty="0">
                <a:solidFill>
                  <a:prstClr val="black"/>
                </a:solidFill>
                <a:latin typeface="Verdana"/>
                <a:cs typeface="Verdana"/>
              </a:rPr>
              <a:t>also know </a:t>
            </a:r>
            <a:r>
              <a:rPr sz="2800" spc="-5" dirty="0">
                <a:solidFill>
                  <a:prstClr val="black"/>
                </a:solidFill>
                <a:latin typeface="Verdana"/>
                <a:cs typeface="Verdana"/>
              </a:rPr>
              <a:t>that </a:t>
            </a:r>
            <a:r>
              <a:rPr sz="2800" dirty="0">
                <a:solidFill>
                  <a:prstClr val="black"/>
                </a:solidFill>
                <a:latin typeface="Verdana"/>
                <a:cs typeface="Verdana"/>
              </a:rPr>
              <a:t>c</a:t>
            </a:r>
            <a:r>
              <a:rPr sz="2400" baseline="-24305" dirty="0">
                <a:solidFill>
                  <a:prstClr val="black"/>
                </a:solidFill>
                <a:latin typeface="Verdana"/>
                <a:cs typeface="Verdana"/>
              </a:rPr>
              <a:t>v</a:t>
            </a:r>
            <a:r>
              <a:rPr sz="2800" dirty="0">
                <a:solidFill>
                  <a:prstClr val="black"/>
                </a:solidFill>
                <a:latin typeface="Verdana"/>
                <a:cs typeface="Verdana"/>
              </a:rPr>
              <a:t>(T) = </a:t>
            </a:r>
            <a:r>
              <a:rPr sz="2800" spc="-5" dirty="0">
                <a:solidFill>
                  <a:prstClr val="black"/>
                </a:solidFill>
                <a:latin typeface="Verdana"/>
                <a:cs typeface="Verdana"/>
              </a:rPr>
              <a:t>c(T), so we </a:t>
            </a:r>
            <a:r>
              <a:rPr sz="2800" spc="-10" dirty="0">
                <a:solidFill>
                  <a:prstClr val="black"/>
                </a:solidFill>
                <a:latin typeface="Verdana"/>
                <a:cs typeface="Verdana"/>
              </a:rPr>
              <a:t>can  write:</a:t>
            </a:r>
            <a:endParaRPr sz="2800">
              <a:solidFill>
                <a:prstClr val="black"/>
              </a:solidFill>
              <a:latin typeface="Verdana"/>
              <a:cs typeface="Verdan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8349" y="40641"/>
            <a:ext cx="9523305" cy="1243929"/>
          </a:xfrm>
          <a:prstGeom prst="rect">
            <a:avLst/>
          </a:prstGeom>
        </p:spPr>
        <p:txBody>
          <a:bodyPr vert="horz" wrap="square" lIns="0" tIns="134619" rIns="0" bIns="0" rtlCol="0">
            <a:spAutoFit/>
          </a:bodyPr>
          <a:lstStyle/>
          <a:p>
            <a:pPr marL="633095" marR="5080" indent="478790">
              <a:spcBef>
                <a:spcPts val="100"/>
              </a:spcBef>
            </a:pPr>
            <a:r>
              <a:rPr spc="-5" dirty="0"/>
              <a:t>Entropy change of an  incompressible</a:t>
            </a:r>
            <a:r>
              <a:rPr spc="-65" dirty="0"/>
              <a:t> </a:t>
            </a:r>
            <a:r>
              <a:rPr spc="-10" dirty="0"/>
              <a:t>substance</a:t>
            </a:r>
          </a:p>
        </p:txBody>
      </p:sp>
      <p:sp>
        <p:nvSpPr>
          <p:cNvPr id="3" name="object 3"/>
          <p:cNvSpPr/>
          <p:nvPr/>
        </p:nvSpPr>
        <p:spPr>
          <a:xfrm>
            <a:off x="6207759" y="2997200"/>
            <a:ext cx="759460" cy="0"/>
          </a:xfrm>
          <a:custGeom>
            <a:avLst/>
            <a:gdLst/>
            <a:ahLst/>
            <a:cxnLst/>
            <a:rect l="l" t="t" r="r" b="b"/>
            <a:pathLst>
              <a:path w="759460">
                <a:moveTo>
                  <a:pt x="0" y="0"/>
                </a:moveTo>
                <a:lnTo>
                  <a:pt x="759460" y="0"/>
                </a:lnTo>
              </a:path>
            </a:pathLst>
          </a:custGeom>
          <a:ln w="16510">
            <a:solidFill>
              <a:srgbClr val="000000"/>
            </a:solidFill>
          </a:ln>
        </p:spPr>
        <p:txBody>
          <a:bodyPr wrap="square" lIns="0" tIns="0" rIns="0" bIns="0" rtlCol="0"/>
          <a:lstStyle/>
          <a:p>
            <a:endParaRPr>
              <a:solidFill>
                <a:prstClr val="black"/>
              </a:solidFill>
              <a:latin typeface="Calibri"/>
            </a:endParaRPr>
          </a:p>
        </p:txBody>
      </p:sp>
      <p:sp>
        <p:nvSpPr>
          <p:cNvPr id="4" name="object 4"/>
          <p:cNvSpPr txBox="1"/>
          <p:nvPr/>
        </p:nvSpPr>
        <p:spPr>
          <a:xfrm>
            <a:off x="5885180" y="2432051"/>
            <a:ext cx="1100455" cy="507365"/>
          </a:xfrm>
          <a:prstGeom prst="rect">
            <a:avLst/>
          </a:prstGeom>
        </p:spPr>
        <p:txBody>
          <a:bodyPr vert="horz" wrap="square" lIns="0" tIns="13970" rIns="0" bIns="0" rtlCol="0">
            <a:spAutoFit/>
          </a:bodyPr>
          <a:lstStyle/>
          <a:p>
            <a:pPr marL="38100">
              <a:spcBef>
                <a:spcPts val="110"/>
              </a:spcBef>
            </a:pPr>
            <a:r>
              <a:rPr sz="2775" spc="-89" baseline="55555" dirty="0">
                <a:solidFill>
                  <a:prstClr val="black"/>
                </a:solidFill>
                <a:latin typeface="Times New Roman"/>
                <a:cs typeface="Times New Roman"/>
              </a:rPr>
              <a:t>T</a:t>
            </a:r>
            <a:r>
              <a:rPr sz="1950" spc="-89" baseline="57692" dirty="0">
                <a:solidFill>
                  <a:prstClr val="black"/>
                </a:solidFill>
                <a:latin typeface="Times New Roman"/>
                <a:cs typeface="Times New Roman"/>
              </a:rPr>
              <a:t>2</a:t>
            </a:r>
            <a:r>
              <a:rPr sz="1950" spc="89" baseline="57692" dirty="0">
                <a:solidFill>
                  <a:prstClr val="black"/>
                </a:solidFill>
                <a:latin typeface="Times New Roman"/>
                <a:cs typeface="Times New Roman"/>
              </a:rPr>
              <a:t> </a:t>
            </a:r>
            <a:r>
              <a:rPr sz="3150" spc="60" dirty="0">
                <a:solidFill>
                  <a:prstClr val="black"/>
                </a:solidFill>
                <a:latin typeface="Times New Roman"/>
                <a:cs typeface="Times New Roman"/>
              </a:rPr>
              <a:t>c(T)</a:t>
            </a:r>
            <a:endParaRPr sz="3150">
              <a:solidFill>
                <a:prstClr val="black"/>
              </a:solidFill>
              <a:latin typeface="Times New Roman"/>
              <a:cs typeface="Times New Roman"/>
            </a:endParaRPr>
          </a:p>
        </p:txBody>
      </p:sp>
      <p:sp>
        <p:nvSpPr>
          <p:cNvPr id="5" name="object 5"/>
          <p:cNvSpPr txBox="1"/>
          <p:nvPr/>
        </p:nvSpPr>
        <p:spPr>
          <a:xfrm>
            <a:off x="4415790" y="2482850"/>
            <a:ext cx="3020695" cy="748030"/>
          </a:xfrm>
          <a:prstGeom prst="rect">
            <a:avLst/>
          </a:prstGeom>
        </p:spPr>
        <p:txBody>
          <a:bodyPr vert="horz" wrap="square" lIns="0" tIns="11430" rIns="0" bIns="0" rtlCol="0">
            <a:spAutoFit/>
          </a:bodyPr>
          <a:lstStyle/>
          <a:p>
            <a:pPr marL="50800">
              <a:spcBef>
                <a:spcPts val="90"/>
              </a:spcBef>
              <a:tabLst>
                <a:tab pos="476884" algn="l"/>
                <a:tab pos="1179195" algn="l"/>
                <a:tab pos="2042795" algn="l"/>
                <a:tab pos="2535555" algn="l"/>
              </a:tabLst>
            </a:pPr>
            <a:r>
              <a:rPr sz="3150" spc="80" dirty="0">
                <a:solidFill>
                  <a:prstClr val="black"/>
                </a:solidFill>
                <a:latin typeface="Times New Roman"/>
                <a:cs typeface="Times New Roman"/>
              </a:rPr>
              <a:t>s</a:t>
            </a:r>
            <a:r>
              <a:rPr sz="2775" spc="120" baseline="-24024" dirty="0">
                <a:solidFill>
                  <a:prstClr val="black"/>
                </a:solidFill>
                <a:latin typeface="Times New Roman"/>
                <a:cs typeface="Times New Roman"/>
              </a:rPr>
              <a:t>2	</a:t>
            </a:r>
            <a:r>
              <a:rPr sz="3150" spc="10" dirty="0">
                <a:solidFill>
                  <a:prstClr val="black"/>
                </a:solidFill>
                <a:latin typeface="Symbol"/>
                <a:cs typeface="Symbol"/>
              </a:rPr>
              <a:t></a:t>
            </a:r>
            <a:r>
              <a:rPr sz="3150" spc="-210" dirty="0">
                <a:solidFill>
                  <a:prstClr val="black"/>
                </a:solidFill>
                <a:latin typeface="Times New Roman"/>
                <a:cs typeface="Times New Roman"/>
              </a:rPr>
              <a:t> </a:t>
            </a:r>
            <a:r>
              <a:rPr sz="3150" dirty="0">
                <a:solidFill>
                  <a:prstClr val="black"/>
                </a:solidFill>
                <a:latin typeface="Times New Roman"/>
                <a:cs typeface="Times New Roman"/>
              </a:rPr>
              <a:t>s</a:t>
            </a:r>
            <a:r>
              <a:rPr sz="2775" baseline="-24024" dirty="0">
                <a:solidFill>
                  <a:prstClr val="black"/>
                </a:solidFill>
                <a:latin typeface="Times New Roman"/>
                <a:cs typeface="Times New Roman"/>
              </a:rPr>
              <a:t>1	</a:t>
            </a:r>
            <a:r>
              <a:rPr sz="3150" spc="10" dirty="0">
                <a:solidFill>
                  <a:prstClr val="black"/>
                </a:solidFill>
                <a:latin typeface="Symbol"/>
                <a:cs typeface="Symbol"/>
              </a:rPr>
              <a:t></a:t>
            </a:r>
            <a:r>
              <a:rPr sz="3150" spc="330" dirty="0">
                <a:solidFill>
                  <a:prstClr val="black"/>
                </a:solidFill>
                <a:latin typeface="Times New Roman"/>
                <a:cs typeface="Times New Roman"/>
              </a:rPr>
              <a:t> </a:t>
            </a:r>
            <a:r>
              <a:rPr sz="7125" baseline="-13450" dirty="0">
                <a:solidFill>
                  <a:prstClr val="black"/>
                </a:solidFill>
                <a:latin typeface="Symbol"/>
                <a:cs typeface="Symbol"/>
              </a:rPr>
              <a:t></a:t>
            </a:r>
            <a:r>
              <a:rPr sz="7125" baseline="-13450" dirty="0">
                <a:solidFill>
                  <a:prstClr val="black"/>
                </a:solidFill>
                <a:latin typeface="Times New Roman"/>
                <a:cs typeface="Times New Roman"/>
              </a:rPr>
              <a:t>	</a:t>
            </a:r>
            <a:r>
              <a:rPr sz="4725" spc="7" baseline="-43209" dirty="0">
                <a:solidFill>
                  <a:prstClr val="black"/>
                </a:solidFill>
                <a:latin typeface="Times New Roman"/>
                <a:cs typeface="Times New Roman"/>
              </a:rPr>
              <a:t>T	</a:t>
            </a:r>
            <a:r>
              <a:rPr sz="3150" spc="5" dirty="0">
                <a:solidFill>
                  <a:prstClr val="black"/>
                </a:solidFill>
                <a:latin typeface="Times New Roman"/>
                <a:cs typeface="Times New Roman"/>
              </a:rPr>
              <a:t>dT</a:t>
            </a:r>
            <a:endParaRPr sz="3150">
              <a:solidFill>
                <a:prstClr val="black"/>
              </a:solidFill>
              <a:latin typeface="Times New Roman"/>
              <a:cs typeface="Times New Roman"/>
            </a:endParaRPr>
          </a:p>
        </p:txBody>
      </p:sp>
      <p:sp>
        <p:nvSpPr>
          <p:cNvPr id="6" name="object 6"/>
          <p:cNvSpPr txBox="1"/>
          <p:nvPr/>
        </p:nvSpPr>
        <p:spPr>
          <a:xfrm>
            <a:off x="5899151" y="3288029"/>
            <a:ext cx="273685" cy="306070"/>
          </a:xfrm>
          <a:prstGeom prst="rect">
            <a:avLst/>
          </a:prstGeom>
        </p:spPr>
        <p:txBody>
          <a:bodyPr vert="horz" wrap="square" lIns="0" tIns="11430" rIns="0" bIns="0" rtlCol="0">
            <a:spAutoFit/>
          </a:bodyPr>
          <a:lstStyle/>
          <a:p>
            <a:pPr marL="38100">
              <a:spcBef>
                <a:spcPts val="90"/>
              </a:spcBef>
            </a:pPr>
            <a:r>
              <a:rPr sz="1850" spc="-120" dirty="0">
                <a:solidFill>
                  <a:prstClr val="black"/>
                </a:solidFill>
                <a:latin typeface="Times New Roman"/>
                <a:cs typeface="Times New Roman"/>
              </a:rPr>
              <a:t>T</a:t>
            </a:r>
            <a:r>
              <a:rPr sz="1950" spc="-179" baseline="-19230" dirty="0">
                <a:solidFill>
                  <a:prstClr val="black"/>
                </a:solidFill>
                <a:latin typeface="Times New Roman"/>
                <a:cs typeface="Times New Roman"/>
              </a:rPr>
              <a:t>1</a:t>
            </a:r>
            <a:endParaRPr sz="1950" baseline="-19230">
              <a:solidFill>
                <a:prstClr val="black"/>
              </a:solidFill>
              <a:latin typeface="Times New Roman"/>
              <a:cs typeface="Times New Roman"/>
            </a:endParaRPr>
          </a:p>
        </p:txBody>
      </p:sp>
      <p:sp>
        <p:nvSpPr>
          <p:cNvPr id="7" name="object 7"/>
          <p:cNvSpPr/>
          <p:nvPr/>
        </p:nvSpPr>
        <p:spPr>
          <a:xfrm>
            <a:off x="6614159" y="5494020"/>
            <a:ext cx="427990" cy="0"/>
          </a:xfrm>
          <a:custGeom>
            <a:avLst/>
            <a:gdLst/>
            <a:ahLst/>
            <a:cxnLst/>
            <a:rect l="l" t="t" r="r" b="b"/>
            <a:pathLst>
              <a:path w="427989">
                <a:moveTo>
                  <a:pt x="0" y="0"/>
                </a:moveTo>
                <a:lnTo>
                  <a:pt x="427989" y="0"/>
                </a:lnTo>
              </a:path>
            </a:pathLst>
          </a:custGeom>
          <a:ln w="16510">
            <a:solidFill>
              <a:srgbClr val="000000"/>
            </a:solidFill>
          </a:ln>
        </p:spPr>
        <p:txBody>
          <a:bodyPr wrap="square" lIns="0" tIns="0" rIns="0" bIns="0" rtlCol="0"/>
          <a:lstStyle/>
          <a:p>
            <a:endParaRPr>
              <a:solidFill>
                <a:prstClr val="black"/>
              </a:solidFill>
              <a:latin typeface="Calibri"/>
            </a:endParaRPr>
          </a:p>
        </p:txBody>
      </p:sp>
      <p:sp>
        <p:nvSpPr>
          <p:cNvPr id="8" name="object 8"/>
          <p:cNvSpPr txBox="1"/>
          <p:nvPr/>
        </p:nvSpPr>
        <p:spPr>
          <a:xfrm>
            <a:off x="6845301" y="5759450"/>
            <a:ext cx="142875" cy="306070"/>
          </a:xfrm>
          <a:prstGeom prst="rect">
            <a:avLst/>
          </a:prstGeom>
        </p:spPr>
        <p:txBody>
          <a:bodyPr vert="horz" wrap="square" lIns="0" tIns="11430" rIns="0" bIns="0" rtlCol="0">
            <a:spAutoFit/>
          </a:bodyPr>
          <a:lstStyle/>
          <a:p>
            <a:pPr marL="12700">
              <a:spcBef>
                <a:spcPts val="90"/>
              </a:spcBef>
            </a:pPr>
            <a:r>
              <a:rPr sz="1850" spc="-5" dirty="0">
                <a:solidFill>
                  <a:prstClr val="black"/>
                </a:solidFill>
                <a:latin typeface="Times New Roman"/>
                <a:cs typeface="Times New Roman"/>
              </a:rPr>
              <a:t>1</a:t>
            </a:r>
            <a:endParaRPr sz="1850">
              <a:solidFill>
                <a:prstClr val="black"/>
              </a:solidFill>
              <a:latin typeface="Times New Roman"/>
              <a:cs typeface="Times New Roman"/>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73</a:t>
            </a:fld>
            <a:endParaRPr dirty="0">
              <a:solidFill>
                <a:prstClr val="black"/>
              </a:solidFill>
            </a:endParaRPr>
          </a:p>
        </p:txBody>
      </p:sp>
      <p:sp>
        <p:nvSpPr>
          <p:cNvPr id="9" name="object 9"/>
          <p:cNvSpPr txBox="1"/>
          <p:nvPr/>
        </p:nvSpPr>
        <p:spPr>
          <a:xfrm>
            <a:off x="6846571" y="5195570"/>
            <a:ext cx="142875" cy="306070"/>
          </a:xfrm>
          <a:prstGeom prst="rect">
            <a:avLst/>
          </a:prstGeom>
        </p:spPr>
        <p:txBody>
          <a:bodyPr vert="horz" wrap="square" lIns="0" tIns="11430" rIns="0" bIns="0" rtlCol="0">
            <a:spAutoFit/>
          </a:bodyPr>
          <a:lstStyle/>
          <a:p>
            <a:pPr marL="12700">
              <a:spcBef>
                <a:spcPts val="90"/>
              </a:spcBef>
            </a:pPr>
            <a:r>
              <a:rPr sz="1850" spc="-5" dirty="0">
                <a:solidFill>
                  <a:prstClr val="black"/>
                </a:solidFill>
                <a:latin typeface="Times New Roman"/>
                <a:cs typeface="Times New Roman"/>
              </a:rPr>
              <a:t>2</a:t>
            </a:r>
            <a:endParaRPr sz="1850">
              <a:solidFill>
                <a:prstClr val="black"/>
              </a:solidFill>
              <a:latin typeface="Times New Roman"/>
              <a:cs typeface="Times New Roman"/>
            </a:endParaRPr>
          </a:p>
        </p:txBody>
      </p:sp>
      <p:sp>
        <p:nvSpPr>
          <p:cNvPr id="10" name="object 10"/>
          <p:cNvSpPr txBox="1"/>
          <p:nvPr/>
        </p:nvSpPr>
        <p:spPr>
          <a:xfrm>
            <a:off x="4504690" y="5180330"/>
            <a:ext cx="2070735" cy="507365"/>
          </a:xfrm>
          <a:prstGeom prst="rect">
            <a:avLst/>
          </a:prstGeom>
        </p:spPr>
        <p:txBody>
          <a:bodyPr vert="horz" wrap="square" lIns="0" tIns="13970" rIns="0" bIns="0" rtlCol="0">
            <a:spAutoFit/>
          </a:bodyPr>
          <a:lstStyle/>
          <a:p>
            <a:pPr marL="38100">
              <a:spcBef>
                <a:spcPts val="110"/>
              </a:spcBef>
              <a:tabLst>
                <a:tab pos="462915" algn="l"/>
                <a:tab pos="1165225" algn="l"/>
              </a:tabLst>
            </a:pPr>
            <a:r>
              <a:rPr sz="3150" spc="80" dirty="0">
                <a:solidFill>
                  <a:prstClr val="black"/>
                </a:solidFill>
                <a:latin typeface="Times New Roman"/>
                <a:cs typeface="Times New Roman"/>
              </a:rPr>
              <a:t>s</a:t>
            </a:r>
            <a:r>
              <a:rPr sz="2775" spc="120" baseline="-24024" dirty="0">
                <a:solidFill>
                  <a:prstClr val="black"/>
                </a:solidFill>
                <a:latin typeface="Times New Roman"/>
                <a:cs typeface="Times New Roman"/>
              </a:rPr>
              <a:t>2	</a:t>
            </a:r>
            <a:r>
              <a:rPr sz="3150" spc="5" dirty="0">
                <a:solidFill>
                  <a:prstClr val="black"/>
                </a:solidFill>
                <a:latin typeface="Symbol"/>
                <a:cs typeface="Symbol"/>
              </a:rPr>
              <a:t></a:t>
            </a:r>
            <a:r>
              <a:rPr sz="3150" spc="-204" dirty="0">
                <a:solidFill>
                  <a:prstClr val="black"/>
                </a:solidFill>
                <a:latin typeface="Times New Roman"/>
                <a:cs typeface="Times New Roman"/>
              </a:rPr>
              <a:t> </a:t>
            </a:r>
            <a:r>
              <a:rPr sz="3150" dirty="0">
                <a:solidFill>
                  <a:prstClr val="black"/>
                </a:solidFill>
                <a:latin typeface="Times New Roman"/>
                <a:cs typeface="Times New Roman"/>
              </a:rPr>
              <a:t>s</a:t>
            </a:r>
            <a:r>
              <a:rPr sz="2775" baseline="-24024" dirty="0">
                <a:solidFill>
                  <a:prstClr val="black"/>
                </a:solidFill>
                <a:latin typeface="Times New Roman"/>
                <a:cs typeface="Times New Roman"/>
              </a:rPr>
              <a:t>1	</a:t>
            </a:r>
            <a:r>
              <a:rPr sz="3150" spc="5" dirty="0">
                <a:solidFill>
                  <a:prstClr val="black"/>
                </a:solidFill>
                <a:latin typeface="Symbol"/>
                <a:cs typeface="Symbol"/>
              </a:rPr>
              <a:t></a:t>
            </a:r>
            <a:r>
              <a:rPr sz="3150" spc="5" dirty="0">
                <a:solidFill>
                  <a:prstClr val="black"/>
                </a:solidFill>
                <a:latin typeface="Times New Roman"/>
                <a:cs typeface="Times New Roman"/>
              </a:rPr>
              <a:t> </a:t>
            </a:r>
            <a:r>
              <a:rPr sz="3150" dirty="0">
                <a:solidFill>
                  <a:prstClr val="black"/>
                </a:solidFill>
                <a:latin typeface="Times New Roman"/>
                <a:cs typeface="Times New Roman"/>
              </a:rPr>
              <a:t>c</a:t>
            </a:r>
            <a:r>
              <a:rPr sz="3150" spc="-425" dirty="0">
                <a:solidFill>
                  <a:prstClr val="black"/>
                </a:solidFill>
                <a:latin typeface="Times New Roman"/>
                <a:cs typeface="Times New Roman"/>
              </a:rPr>
              <a:t> </a:t>
            </a:r>
            <a:r>
              <a:rPr sz="3150" spc="-5" dirty="0">
                <a:solidFill>
                  <a:prstClr val="black"/>
                </a:solidFill>
                <a:latin typeface="Times New Roman"/>
                <a:cs typeface="Times New Roman"/>
              </a:rPr>
              <a:t>ln</a:t>
            </a:r>
            <a:endParaRPr sz="3150">
              <a:solidFill>
                <a:prstClr val="black"/>
              </a:solidFill>
              <a:latin typeface="Times New Roman"/>
              <a:cs typeface="Times New Roman"/>
            </a:endParaRPr>
          </a:p>
        </p:txBody>
      </p:sp>
      <p:sp>
        <p:nvSpPr>
          <p:cNvPr id="11" name="object 11"/>
          <p:cNvSpPr txBox="1"/>
          <p:nvPr/>
        </p:nvSpPr>
        <p:spPr>
          <a:xfrm>
            <a:off x="6639560" y="5491480"/>
            <a:ext cx="271145" cy="507365"/>
          </a:xfrm>
          <a:prstGeom prst="rect">
            <a:avLst/>
          </a:prstGeom>
        </p:spPr>
        <p:txBody>
          <a:bodyPr vert="horz" wrap="square" lIns="0" tIns="13970" rIns="0" bIns="0" rtlCol="0">
            <a:spAutoFit/>
          </a:bodyPr>
          <a:lstStyle/>
          <a:p>
            <a:pPr marL="12700">
              <a:spcBef>
                <a:spcPts val="110"/>
              </a:spcBef>
            </a:pPr>
            <a:r>
              <a:rPr sz="3150" spc="5" dirty="0">
                <a:solidFill>
                  <a:prstClr val="black"/>
                </a:solidFill>
                <a:latin typeface="Times New Roman"/>
                <a:cs typeface="Times New Roman"/>
              </a:rPr>
              <a:t>T</a:t>
            </a:r>
            <a:endParaRPr sz="3150">
              <a:solidFill>
                <a:prstClr val="black"/>
              </a:solidFill>
              <a:latin typeface="Times New Roman"/>
              <a:cs typeface="Times New Roman"/>
            </a:endParaRPr>
          </a:p>
        </p:txBody>
      </p:sp>
      <p:sp>
        <p:nvSpPr>
          <p:cNvPr id="12" name="object 12"/>
          <p:cNvSpPr txBox="1"/>
          <p:nvPr/>
        </p:nvSpPr>
        <p:spPr>
          <a:xfrm>
            <a:off x="6620510" y="4927601"/>
            <a:ext cx="258445" cy="507365"/>
          </a:xfrm>
          <a:prstGeom prst="rect">
            <a:avLst/>
          </a:prstGeom>
        </p:spPr>
        <p:txBody>
          <a:bodyPr vert="horz" wrap="square" lIns="0" tIns="13970" rIns="0" bIns="0" rtlCol="0">
            <a:spAutoFit/>
          </a:bodyPr>
          <a:lstStyle/>
          <a:p>
            <a:pPr marL="12700">
              <a:spcBef>
                <a:spcPts val="110"/>
              </a:spcBef>
            </a:pPr>
            <a:r>
              <a:rPr sz="3150" spc="-150" dirty="0">
                <a:solidFill>
                  <a:prstClr val="black"/>
                </a:solidFill>
                <a:latin typeface="Times New Roman"/>
                <a:cs typeface="Times New Roman"/>
              </a:rPr>
              <a:t>T</a:t>
            </a:r>
            <a:endParaRPr sz="3150">
              <a:solidFill>
                <a:prstClr val="black"/>
              </a:solidFill>
              <a:latin typeface="Times New Roman"/>
              <a:cs typeface="Times New Roman"/>
            </a:endParaRPr>
          </a:p>
        </p:txBody>
      </p:sp>
      <p:sp>
        <p:nvSpPr>
          <p:cNvPr id="13" name="object 13"/>
          <p:cNvSpPr txBox="1"/>
          <p:nvPr/>
        </p:nvSpPr>
        <p:spPr>
          <a:xfrm>
            <a:off x="2367280" y="2030729"/>
            <a:ext cx="2018664" cy="452120"/>
          </a:xfrm>
          <a:prstGeom prst="rect">
            <a:avLst/>
          </a:prstGeom>
        </p:spPr>
        <p:txBody>
          <a:bodyPr vert="horz" wrap="square" lIns="0" tIns="12700" rIns="0" bIns="0" rtlCol="0">
            <a:spAutoFit/>
          </a:bodyPr>
          <a:lstStyle/>
          <a:p>
            <a:pPr marL="12700">
              <a:spcBef>
                <a:spcPts val="100"/>
              </a:spcBef>
            </a:pPr>
            <a:r>
              <a:rPr sz="2800" spc="-10" dirty="0">
                <a:solidFill>
                  <a:prstClr val="black"/>
                </a:solidFill>
                <a:latin typeface="Verdana"/>
                <a:cs typeface="Verdana"/>
              </a:rPr>
              <a:t>Integrating</a:t>
            </a:r>
            <a:endParaRPr sz="2800">
              <a:solidFill>
                <a:prstClr val="black"/>
              </a:solidFill>
              <a:latin typeface="Verdana"/>
              <a:cs typeface="Verdana"/>
            </a:endParaRPr>
          </a:p>
        </p:txBody>
      </p:sp>
      <p:sp>
        <p:nvSpPr>
          <p:cNvPr id="14" name="object 14"/>
          <p:cNvSpPr txBox="1"/>
          <p:nvPr/>
        </p:nvSpPr>
        <p:spPr>
          <a:xfrm>
            <a:off x="2363469" y="4170679"/>
            <a:ext cx="6786880" cy="878840"/>
          </a:xfrm>
          <a:prstGeom prst="rect">
            <a:avLst/>
          </a:prstGeom>
        </p:spPr>
        <p:txBody>
          <a:bodyPr vert="horz" wrap="square" lIns="0" tIns="12700" rIns="0" bIns="0" rtlCol="0">
            <a:spAutoFit/>
          </a:bodyPr>
          <a:lstStyle/>
          <a:p>
            <a:pPr marL="12700" marR="5080">
              <a:spcBef>
                <a:spcPts val="100"/>
              </a:spcBef>
            </a:pPr>
            <a:r>
              <a:rPr sz="2800" dirty="0">
                <a:solidFill>
                  <a:prstClr val="black"/>
                </a:solidFill>
                <a:latin typeface="Verdana"/>
                <a:cs typeface="Verdana"/>
              </a:rPr>
              <a:t>If </a:t>
            </a:r>
            <a:r>
              <a:rPr sz="2800" spc="-5" dirty="0">
                <a:solidFill>
                  <a:prstClr val="black"/>
                </a:solidFill>
                <a:latin typeface="Verdana"/>
                <a:cs typeface="Verdana"/>
              </a:rPr>
              <a:t>the </a:t>
            </a:r>
            <a:r>
              <a:rPr sz="2800" spc="-10" dirty="0">
                <a:solidFill>
                  <a:prstClr val="black"/>
                </a:solidFill>
                <a:latin typeface="Verdana"/>
                <a:cs typeface="Verdana"/>
              </a:rPr>
              <a:t>specific heat does not vary </a:t>
            </a:r>
            <a:r>
              <a:rPr sz="2800" spc="-5" dirty="0">
                <a:solidFill>
                  <a:prstClr val="black"/>
                </a:solidFill>
                <a:latin typeface="Verdana"/>
                <a:cs typeface="Verdana"/>
              </a:rPr>
              <a:t>with  </a:t>
            </a:r>
            <a:r>
              <a:rPr sz="2800" spc="-10" dirty="0">
                <a:solidFill>
                  <a:prstClr val="black"/>
                </a:solidFill>
                <a:latin typeface="Verdana"/>
                <a:cs typeface="Verdana"/>
              </a:rPr>
              <a:t>temperature:</a:t>
            </a:r>
            <a:endParaRPr sz="2800">
              <a:solidFill>
                <a:prstClr val="black"/>
              </a:solidFill>
              <a:latin typeface="Verdana"/>
              <a:cs typeface="Verdan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970" y="436879"/>
            <a:ext cx="7329805" cy="574040"/>
          </a:xfrm>
          <a:prstGeom prst="rect">
            <a:avLst/>
          </a:prstGeom>
        </p:spPr>
        <p:txBody>
          <a:bodyPr vert="horz" wrap="square" lIns="0" tIns="12700" rIns="0" bIns="0" rtlCol="0">
            <a:spAutoFit/>
          </a:bodyPr>
          <a:lstStyle/>
          <a:p>
            <a:pPr marL="12700">
              <a:spcBef>
                <a:spcPts val="100"/>
              </a:spcBef>
            </a:pPr>
            <a:r>
              <a:rPr spc="-5" dirty="0"/>
              <a:t>Entropy </a:t>
            </a:r>
            <a:r>
              <a:rPr spc="-10" dirty="0"/>
              <a:t>change </a:t>
            </a:r>
            <a:r>
              <a:rPr spc="-5" dirty="0"/>
              <a:t>for an ideal</a:t>
            </a:r>
            <a:r>
              <a:rPr spc="-70" dirty="0"/>
              <a:t> </a:t>
            </a:r>
            <a:r>
              <a:rPr spc="-5" dirty="0"/>
              <a:t>gas</a:t>
            </a:r>
          </a:p>
        </p:txBody>
      </p:sp>
      <p:sp>
        <p:nvSpPr>
          <p:cNvPr id="3" name="object 3"/>
          <p:cNvSpPr txBox="1"/>
          <p:nvPr/>
        </p:nvSpPr>
        <p:spPr>
          <a:xfrm>
            <a:off x="3061969" y="3497579"/>
            <a:ext cx="3469640" cy="594360"/>
          </a:xfrm>
          <a:prstGeom prst="rect">
            <a:avLst/>
          </a:prstGeom>
        </p:spPr>
        <p:txBody>
          <a:bodyPr vert="horz" wrap="square" lIns="0" tIns="16510" rIns="0" bIns="0" rtlCol="0">
            <a:spAutoFit/>
          </a:bodyPr>
          <a:lstStyle/>
          <a:p>
            <a:pPr marL="50800">
              <a:spcBef>
                <a:spcPts val="130"/>
              </a:spcBef>
              <a:tabLst>
                <a:tab pos="2742565" algn="l"/>
              </a:tabLst>
            </a:pPr>
            <a:r>
              <a:rPr sz="3700" spc="25" dirty="0">
                <a:solidFill>
                  <a:prstClr val="black"/>
                </a:solidFill>
                <a:latin typeface="Times New Roman"/>
                <a:cs typeface="Times New Roman"/>
              </a:rPr>
              <a:t>dh</a:t>
            </a:r>
            <a:r>
              <a:rPr sz="3700" spc="75" dirty="0">
                <a:solidFill>
                  <a:prstClr val="black"/>
                </a:solidFill>
                <a:latin typeface="Times New Roman"/>
                <a:cs typeface="Times New Roman"/>
              </a:rPr>
              <a:t> </a:t>
            </a:r>
            <a:r>
              <a:rPr sz="3700" spc="40" dirty="0">
                <a:solidFill>
                  <a:prstClr val="black"/>
                </a:solidFill>
                <a:latin typeface="Symbol"/>
                <a:cs typeface="Symbol"/>
              </a:rPr>
              <a:t></a:t>
            </a:r>
            <a:r>
              <a:rPr sz="3700" spc="-120" dirty="0">
                <a:solidFill>
                  <a:prstClr val="black"/>
                </a:solidFill>
                <a:latin typeface="Times New Roman"/>
                <a:cs typeface="Times New Roman"/>
              </a:rPr>
              <a:t> </a:t>
            </a:r>
            <a:r>
              <a:rPr sz="3700" spc="105" dirty="0">
                <a:solidFill>
                  <a:prstClr val="black"/>
                </a:solidFill>
                <a:latin typeface="Times New Roman"/>
                <a:cs typeface="Times New Roman"/>
              </a:rPr>
              <a:t>c</a:t>
            </a:r>
            <a:r>
              <a:rPr sz="3225" spc="157" baseline="-23255" dirty="0">
                <a:solidFill>
                  <a:prstClr val="black"/>
                </a:solidFill>
                <a:latin typeface="Times New Roman"/>
                <a:cs typeface="Times New Roman"/>
              </a:rPr>
              <a:t>p</a:t>
            </a:r>
            <a:r>
              <a:rPr sz="3700" spc="105" dirty="0">
                <a:solidFill>
                  <a:prstClr val="black"/>
                </a:solidFill>
                <a:latin typeface="Times New Roman"/>
                <a:cs typeface="Times New Roman"/>
              </a:rPr>
              <a:t>dT	</a:t>
            </a:r>
            <a:r>
              <a:rPr sz="2800" spc="-10" dirty="0">
                <a:solidFill>
                  <a:prstClr val="black"/>
                </a:solidFill>
                <a:latin typeface="Verdana"/>
                <a:cs typeface="Verdana"/>
              </a:rPr>
              <a:t>And</a:t>
            </a:r>
            <a:endParaRPr sz="2800">
              <a:solidFill>
                <a:prstClr val="black"/>
              </a:solidFill>
              <a:latin typeface="Verdana"/>
              <a:cs typeface="Verdana"/>
            </a:endParaRPr>
          </a:p>
        </p:txBody>
      </p:sp>
      <p:sp>
        <p:nvSpPr>
          <p:cNvPr id="4" name="object 4"/>
          <p:cNvSpPr/>
          <p:nvPr/>
        </p:nvSpPr>
        <p:spPr>
          <a:xfrm>
            <a:off x="6327140" y="5431790"/>
            <a:ext cx="594360" cy="0"/>
          </a:xfrm>
          <a:custGeom>
            <a:avLst/>
            <a:gdLst/>
            <a:ahLst/>
            <a:cxnLst/>
            <a:rect l="l" t="t" r="r" b="b"/>
            <a:pathLst>
              <a:path w="594360">
                <a:moveTo>
                  <a:pt x="0" y="0"/>
                </a:moveTo>
                <a:lnTo>
                  <a:pt x="594360"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5" name="object 5"/>
          <p:cNvSpPr txBox="1"/>
          <p:nvPr/>
        </p:nvSpPr>
        <p:spPr>
          <a:xfrm>
            <a:off x="6513830" y="5429250"/>
            <a:ext cx="234315" cy="525780"/>
          </a:xfrm>
          <a:prstGeom prst="rect">
            <a:avLst/>
          </a:prstGeom>
        </p:spPr>
        <p:txBody>
          <a:bodyPr vert="horz" wrap="square" lIns="0" tIns="16510" rIns="0" bIns="0" rtlCol="0">
            <a:spAutoFit/>
          </a:bodyPr>
          <a:lstStyle/>
          <a:p>
            <a:pPr marL="12700">
              <a:spcBef>
                <a:spcPts val="130"/>
              </a:spcBef>
            </a:pPr>
            <a:r>
              <a:rPr sz="3250" spc="15" dirty="0">
                <a:solidFill>
                  <a:prstClr val="black"/>
                </a:solidFill>
                <a:latin typeface="Times New Roman"/>
                <a:cs typeface="Times New Roman"/>
              </a:rPr>
              <a:t>p</a:t>
            </a:r>
            <a:endParaRPr sz="3250">
              <a:solidFill>
                <a:prstClr val="black"/>
              </a:solidFill>
              <a:latin typeface="Times New Roman"/>
              <a:cs typeface="Times New Roman"/>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74</a:t>
            </a:fld>
            <a:endParaRPr dirty="0">
              <a:solidFill>
                <a:prstClr val="black"/>
              </a:solidFill>
            </a:endParaRPr>
          </a:p>
        </p:txBody>
      </p:sp>
      <p:sp>
        <p:nvSpPr>
          <p:cNvPr id="6" name="object 6"/>
          <p:cNvSpPr txBox="1"/>
          <p:nvPr/>
        </p:nvSpPr>
        <p:spPr>
          <a:xfrm>
            <a:off x="5288279" y="5384801"/>
            <a:ext cx="147320" cy="316865"/>
          </a:xfrm>
          <a:prstGeom prst="rect">
            <a:avLst/>
          </a:prstGeom>
        </p:spPr>
        <p:txBody>
          <a:bodyPr vert="horz" wrap="square" lIns="0" tIns="13970" rIns="0" bIns="0" rtlCol="0">
            <a:spAutoFit/>
          </a:bodyPr>
          <a:lstStyle/>
          <a:p>
            <a:pPr marL="12700">
              <a:spcBef>
                <a:spcPts val="110"/>
              </a:spcBef>
            </a:pPr>
            <a:r>
              <a:rPr sz="1900" spc="5" dirty="0">
                <a:solidFill>
                  <a:prstClr val="black"/>
                </a:solidFill>
                <a:latin typeface="Times New Roman"/>
                <a:cs typeface="Times New Roman"/>
              </a:rPr>
              <a:t>p</a:t>
            </a:r>
            <a:endParaRPr sz="1900">
              <a:solidFill>
                <a:prstClr val="black"/>
              </a:solidFill>
              <a:latin typeface="Times New Roman"/>
              <a:cs typeface="Times New Roman"/>
            </a:endParaRPr>
          </a:p>
        </p:txBody>
      </p:sp>
      <p:sp>
        <p:nvSpPr>
          <p:cNvPr id="7" name="object 7"/>
          <p:cNvSpPr txBox="1"/>
          <p:nvPr/>
        </p:nvSpPr>
        <p:spPr>
          <a:xfrm>
            <a:off x="3978911" y="5106670"/>
            <a:ext cx="3470275" cy="525780"/>
          </a:xfrm>
          <a:prstGeom prst="rect">
            <a:avLst/>
          </a:prstGeom>
        </p:spPr>
        <p:txBody>
          <a:bodyPr vert="horz" wrap="square" lIns="0" tIns="16510" rIns="0" bIns="0" rtlCol="0">
            <a:spAutoFit/>
          </a:bodyPr>
          <a:lstStyle/>
          <a:p>
            <a:pPr marL="38100">
              <a:spcBef>
                <a:spcPts val="130"/>
              </a:spcBef>
              <a:tabLst>
                <a:tab pos="1461135" algn="l"/>
              </a:tabLst>
            </a:pPr>
            <a:r>
              <a:rPr sz="3250" spc="15" dirty="0">
                <a:solidFill>
                  <a:prstClr val="black"/>
                </a:solidFill>
                <a:latin typeface="Times New Roman"/>
                <a:cs typeface="Times New Roman"/>
              </a:rPr>
              <a:t>Tds</a:t>
            </a:r>
            <a:r>
              <a:rPr sz="3250" spc="70" dirty="0">
                <a:solidFill>
                  <a:prstClr val="black"/>
                </a:solidFill>
                <a:latin typeface="Times New Roman"/>
                <a:cs typeface="Times New Roman"/>
              </a:rPr>
              <a:t> </a:t>
            </a:r>
            <a:r>
              <a:rPr sz="3250" spc="15" dirty="0">
                <a:solidFill>
                  <a:prstClr val="black"/>
                </a:solidFill>
                <a:latin typeface="Symbol"/>
                <a:cs typeface="Symbol"/>
              </a:rPr>
              <a:t></a:t>
            </a:r>
            <a:r>
              <a:rPr sz="3250" spc="10" dirty="0">
                <a:solidFill>
                  <a:prstClr val="black"/>
                </a:solidFill>
                <a:latin typeface="Times New Roman"/>
                <a:cs typeface="Times New Roman"/>
              </a:rPr>
              <a:t> c	</a:t>
            </a:r>
            <a:r>
              <a:rPr sz="3250" spc="15" dirty="0">
                <a:solidFill>
                  <a:prstClr val="black"/>
                </a:solidFill>
                <a:latin typeface="Times New Roman"/>
                <a:cs typeface="Times New Roman"/>
              </a:rPr>
              <a:t>dT </a:t>
            </a:r>
            <a:r>
              <a:rPr sz="3250" spc="15" dirty="0">
                <a:solidFill>
                  <a:prstClr val="black"/>
                </a:solidFill>
                <a:latin typeface="Symbol"/>
                <a:cs typeface="Symbol"/>
              </a:rPr>
              <a:t></a:t>
            </a:r>
            <a:r>
              <a:rPr sz="3250" spc="15" dirty="0">
                <a:solidFill>
                  <a:prstClr val="black"/>
                </a:solidFill>
                <a:latin typeface="Times New Roman"/>
                <a:cs typeface="Times New Roman"/>
              </a:rPr>
              <a:t> </a:t>
            </a:r>
            <a:r>
              <a:rPr sz="4875" spc="22" baseline="35042" dirty="0">
                <a:solidFill>
                  <a:prstClr val="black"/>
                </a:solidFill>
                <a:latin typeface="Times New Roman"/>
                <a:cs typeface="Times New Roman"/>
              </a:rPr>
              <a:t>RT</a:t>
            </a:r>
            <a:r>
              <a:rPr sz="4875" spc="60" baseline="35042" dirty="0">
                <a:solidFill>
                  <a:prstClr val="black"/>
                </a:solidFill>
                <a:latin typeface="Times New Roman"/>
                <a:cs typeface="Times New Roman"/>
              </a:rPr>
              <a:t> </a:t>
            </a:r>
            <a:r>
              <a:rPr sz="3250" spc="15" dirty="0">
                <a:solidFill>
                  <a:prstClr val="black"/>
                </a:solidFill>
                <a:latin typeface="Times New Roman"/>
                <a:cs typeface="Times New Roman"/>
              </a:rPr>
              <a:t>dp</a:t>
            </a:r>
            <a:endParaRPr sz="3250">
              <a:solidFill>
                <a:prstClr val="black"/>
              </a:solidFill>
              <a:latin typeface="Times New Roman"/>
              <a:cs typeface="Times New Roman"/>
            </a:endParaRPr>
          </a:p>
        </p:txBody>
      </p:sp>
      <p:sp>
        <p:nvSpPr>
          <p:cNvPr id="8" name="object 8"/>
          <p:cNvSpPr txBox="1"/>
          <p:nvPr/>
        </p:nvSpPr>
        <p:spPr>
          <a:xfrm>
            <a:off x="2143759" y="1481809"/>
            <a:ext cx="6739890" cy="1862455"/>
          </a:xfrm>
          <a:prstGeom prst="rect">
            <a:avLst/>
          </a:prstGeom>
        </p:spPr>
        <p:txBody>
          <a:bodyPr vert="horz" wrap="square" lIns="0" tIns="127000" rIns="0" bIns="0" rtlCol="0">
            <a:spAutoFit/>
          </a:bodyPr>
          <a:lstStyle/>
          <a:p>
            <a:pPr marL="12700">
              <a:spcBef>
                <a:spcPts val="1000"/>
              </a:spcBef>
            </a:pPr>
            <a:r>
              <a:rPr sz="2800" spc="-5" dirty="0">
                <a:solidFill>
                  <a:prstClr val="black"/>
                </a:solidFill>
                <a:latin typeface="Verdana"/>
                <a:cs typeface="Verdana"/>
              </a:rPr>
              <a:t>Start with </a:t>
            </a:r>
            <a:r>
              <a:rPr sz="2800" spc="-10" dirty="0">
                <a:solidFill>
                  <a:prstClr val="black"/>
                </a:solidFill>
                <a:latin typeface="Verdana"/>
                <a:cs typeface="Verdana"/>
              </a:rPr>
              <a:t>2nd Tds</a:t>
            </a:r>
            <a:r>
              <a:rPr sz="2800" spc="-25" dirty="0">
                <a:solidFill>
                  <a:prstClr val="black"/>
                </a:solidFill>
                <a:latin typeface="Verdana"/>
                <a:cs typeface="Verdana"/>
              </a:rPr>
              <a:t> </a:t>
            </a:r>
            <a:r>
              <a:rPr sz="2800" spc="-10" dirty="0">
                <a:solidFill>
                  <a:prstClr val="black"/>
                </a:solidFill>
                <a:latin typeface="Verdana"/>
                <a:cs typeface="Verdana"/>
              </a:rPr>
              <a:t>equation</a:t>
            </a:r>
            <a:endParaRPr sz="2800">
              <a:solidFill>
                <a:prstClr val="black"/>
              </a:solidFill>
              <a:latin typeface="Verdana"/>
              <a:cs typeface="Verdana"/>
            </a:endParaRPr>
          </a:p>
          <a:p>
            <a:pPr marL="262890" algn="ctr">
              <a:spcBef>
                <a:spcPts val="1160"/>
              </a:spcBef>
            </a:pPr>
            <a:r>
              <a:rPr sz="3600" spc="-5" dirty="0">
                <a:solidFill>
                  <a:prstClr val="black"/>
                </a:solidFill>
                <a:latin typeface="Times New Roman"/>
                <a:cs typeface="Times New Roman"/>
              </a:rPr>
              <a:t>Tds </a:t>
            </a:r>
            <a:r>
              <a:rPr sz="3600" dirty="0">
                <a:solidFill>
                  <a:prstClr val="black"/>
                </a:solidFill>
                <a:latin typeface="Times New Roman"/>
                <a:cs typeface="Times New Roman"/>
              </a:rPr>
              <a:t>= dh -</a:t>
            </a:r>
            <a:r>
              <a:rPr sz="3600" spc="-30" dirty="0">
                <a:solidFill>
                  <a:prstClr val="black"/>
                </a:solidFill>
                <a:latin typeface="Times New Roman"/>
                <a:cs typeface="Times New Roman"/>
              </a:rPr>
              <a:t> </a:t>
            </a:r>
            <a:r>
              <a:rPr sz="3600" dirty="0">
                <a:solidFill>
                  <a:prstClr val="black"/>
                </a:solidFill>
                <a:latin typeface="Times New Roman"/>
                <a:cs typeface="Times New Roman"/>
              </a:rPr>
              <a:t>vdp</a:t>
            </a:r>
            <a:endParaRPr sz="3600">
              <a:solidFill>
                <a:prstClr val="black"/>
              </a:solidFill>
              <a:latin typeface="Times New Roman"/>
              <a:cs typeface="Times New Roman"/>
            </a:endParaRPr>
          </a:p>
          <a:p>
            <a:pPr marL="17780">
              <a:spcBef>
                <a:spcPts val="1360"/>
              </a:spcBef>
            </a:pPr>
            <a:r>
              <a:rPr sz="2800" spc="-10" dirty="0">
                <a:solidFill>
                  <a:prstClr val="black"/>
                </a:solidFill>
                <a:latin typeface="Verdana"/>
                <a:cs typeface="Verdana"/>
              </a:rPr>
              <a:t>Remember </a:t>
            </a:r>
            <a:r>
              <a:rPr sz="2800" spc="-5" dirty="0">
                <a:solidFill>
                  <a:prstClr val="black"/>
                </a:solidFill>
                <a:latin typeface="Verdana"/>
                <a:cs typeface="Verdana"/>
              </a:rPr>
              <a:t>dh and </a:t>
            </a:r>
            <a:r>
              <a:rPr sz="2800" dirty="0">
                <a:solidFill>
                  <a:prstClr val="black"/>
                </a:solidFill>
                <a:latin typeface="Verdana"/>
                <a:cs typeface="Verdana"/>
              </a:rPr>
              <a:t>v </a:t>
            </a:r>
            <a:r>
              <a:rPr sz="2800" spc="-5" dirty="0">
                <a:solidFill>
                  <a:prstClr val="black"/>
                </a:solidFill>
                <a:latin typeface="Verdana"/>
                <a:cs typeface="Verdana"/>
              </a:rPr>
              <a:t>for an </a:t>
            </a:r>
            <a:r>
              <a:rPr sz="2800" spc="-10" dirty="0">
                <a:solidFill>
                  <a:prstClr val="black"/>
                </a:solidFill>
                <a:latin typeface="Verdana"/>
                <a:cs typeface="Verdana"/>
              </a:rPr>
              <a:t>ideal</a:t>
            </a:r>
            <a:r>
              <a:rPr sz="2800" spc="-75" dirty="0">
                <a:solidFill>
                  <a:prstClr val="black"/>
                </a:solidFill>
                <a:latin typeface="Verdana"/>
                <a:cs typeface="Verdana"/>
              </a:rPr>
              <a:t> </a:t>
            </a:r>
            <a:r>
              <a:rPr sz="2800" spc="-10" dirty="0">
                <a:solidFill>
                  <a:prstClr val="black"/>
                </a:solidFill>
                <a:latin typeface="Verdana"/>
                <a:cs typeface="Verdana"/>
              </a:rPr>
              <a:t>gas?</a:t>
            </a:r>
            <a:endParaRPr sz="2800">
              <a:solidFill>
                <a:prstClr val="black"/>
              </a:solidFill>
              <a:latin typeface="Verdana"/>
              <a:cs typeface="Verdana"/>
            </a:endParaRPr>
          </a:p>
        </p:txBody>
      </p:sp>
      <p:sp>
        <p:nvSpPr>
          <p:cNvPr id="9" name="object 9"/>
          <p:cNvSpPr txBox="1"/>
          <p:nvPr/>
        </p:nvSpPr>
        <p:spPr>
          <a:xfrm>
            <a:off x="7164071" y="3539490"/>
            <a:ext cx="1450975" cy="574040"/>
          </a:xfrm>
          <a:prstGeom prst="rect">
            <a:avLst/>
          </a:prstGeom>
        </p:spPr>
        <p:txBody>
          <a:bodyPr vert="horz" wrap="square" lIns="0" tIns="12700" rIns="0" bIns="0" rtlCol="0">
            <a:spAutoFit/>
          </a:bodyPr>
          <a:lstStyle/>
          <a:p>
            <a:pPr marL="12700">
              <a:spcBef>
                <a:spcPts val="100"/>
              </a:spcBef>
            </a:pPr>
            <a:r>
              <a:rPr sz="3600" dirty="0">
                <a:solidFill>
                  <a:prstClr val="black"/>
                </a:solidFill>
                <a:latin typeface="Times New Roman"/>
                <a:cs typeface="Times New Roman"/>
              </a:rPr>
              <a:t>v</a:t>
            </a:r>
            <a:r>
              <a:rPr sz="3600" spc="-10" dirty="0">
                <a:solidFill>
                  <a:prstClr val="black"/>
                </a:solidFill>
                <a:latin typeface="Times New Roman"/>
                <a:cs typeface="Times New Roman"/>
              </a:rPr>
              <a:t>=</a:t>
            </a:r>
            <a:r>
              <a:rPr sz="3600" spc="-5" dirty="0">
                <a:solidFill>
                  <a:prstClr val="black"/>
                </a:solidFill>
                <a:latin typeface="Times New Roman"/>
                <a:cs typeface="Times New Roman"/>
              </a:rPr>
              <a:t>R</a:t>
            </a:r>
            <a:r>
              <a:rPr sz="3600" spc="5" dirty="0">
                <a:solidFill>
                  <a:prstClr val="black"/>
                </a:solidFill>
                <a:latin typeface="Times New Roman"/>
                <a:cs typeface="Times New Roman"/>
              </a:rPr>
              <a:t>T</a:t>
            </a:r>
            <a:r>
              <a:rPr sz="3600" spc="-5" dirty="0">
                <a:solidFill>
                  <a:prstClr val="black"/>
                </a:solidFill>
                <a:latin typeface="Times New Roman"/>
                <a:cs typeface="Times New Roman"/>
              </a:rPr>
              <a:t>/p</a:t>
            </a:r>
            <a:endParaRPr sz="3600">
              <a:solidFill>
                <a:prstClr val="black"/>
              </a:solidFill>
              <a:latin typeface="Times New Roman"/>
              <a:cs typeface="Times New Roman"/>
            </a:endParaRPr>
          </a:p>
        </p:txBody>
      </p:sp>
      <p:sp>
        <p:nvSpPr>
          <p:cNvPr id="10" name="object 10"/>
          <p:cNvSpPr txBox="1"/>
          <p:nvPr/>
        </p:nvSpPr>
        <p:spPr>
          <a:xfrm>
            <a:off x="2217419" y="4467859"/>
            <a:ext cx="2339340" cy="452120"/>
          </a:xfrm>
          <a:prstGeom prst="rect">
            <a:avLst/>
          </a:prstGeom>
        </p:spPr>
        <p:txBody>
          <a:bodyPr vert="horz" wrap="square" lIns="0" tIns="12700" rIns="0" bIns="0" rtlCol="0">
            <a:spAutoFit/>
          </a:bodyPr>
          <a:lstStyle/>
          <a:p>
            <a:pPr marL="12700">
              <a:spcBef>
                <a:spcPts val="100"/>
              </a:spcBef>
            </a:pPr>
            <a:r>
              <a:rPr sz="2800" spc="-10" dirty="0">
                <a:solidFill>
                  <a:prstClr val="black"/>
                </a:solidFill>
                <a:latin typeface="Verdana"/>
                <a:cs typeface="Verdana"/>
              </a:rPr>
              <a:t>Substituting:</a:t>
            </a:r>
            <a:endParaRPr sz="2800">
              <a:solidFill>
                <a:prstClr val="black"/>
              </a:solidFill>
              <a:latin typeface="Verdana"/>
              <a:cs typeface="Verdan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8201" y="513079"/>
            <a:ext cx="7966709" cy="574040"/>
          </a:xfrm>
          <a:prstGeom prst="rect">
            <a:avLst/>
          </a:prstGeom>
        </p:spPr>
        <p:txBody>
          <a:bodyPr vert="horz" wrap="square" lIns="0" tIns="12700" rIns="0" bIns="0" rtlCol="0">
            <a:spAutoFit/>
          </a:bodyPr>
          <a:lstStyle/>
          <a:p>
            <a:pPr marL="12700">
              <a:spcBef>
                <a:spcPts val="100"/>
              </a:spcBef>
            </a:pPr>
            <a:r>
              <a:rPr spc="-5" dirty="0"/>
              <a:t>Change in entropy for an ideal</a:t>
            </a:r>
            <a:r>
              <a:rPr spc="-114" dirty="0"/>
              <a:t> </a:t>
            </a:r>
            <a:r>
              <a:rPr spc="-5" dirty="0"/>
              <a:t>gas</a:t>
            </a:r>
          </a:p>
        </p:txBody>
      </p:sp>
      <p:sp>
        <p:nvSpPr>
          <p:cNvPr id="3" name="object 3"/>
          <p:cNvSpPr/>
          <p:nvPr/>
        </p:nvSpPr>
        <p:spPr>
          <a:xfrm>
            <a:off x="5704841" y="2536189"/>
            <a:ext cx="511809" cy="0"/>
          </a:xfrm>
          <a:custGeom>
            <a:avLst/>
            <a:gdLst/>
            <a:ahLst/>
            <a:cxnLst/>
            <a:rect l="l" t="t" r="r" b="b"/>
            <a:pathLst>
              <a:path w="511810">
                <a:moveTo>
                  <a:pt x="0" y="0"/>
                </a:moveTo>
                <a:lnTo>
                  <a:pt x="511810"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4" name="object 4"/>
          <p:cNvSpPr/>
          <p:nvPr/>
        </p:nvSpPr>
        <p:spPr>
          <a:xfrm>
            <a:off x="7019291" y="2536189"/>
            <a:ext cx="454659" cy="0"/>
          </a:xfrm>
          <a:custGeom>
            <a:avLst/>
            <a:gdLst/>
            <a:ahLst/>
            <a:cxnLst/>
            <a:rect l="l" t="t" r="r" b="b"/>
            <a:pathLst>
              <a:path w="454660">
                <a:moveTo>
                  <a:pt x="0" y="0"/>
                </a:moveTo>
                <a:lnTo>
                  <a:pt x="454660"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5" name="object 5"/>
          <p:cNvSpPr txBox="1"/>
          <p:nvPr/>
        </p:nvSpPr>
        <p:spPr>
          <a:xfrm>
            <a:off x="5673091" y="1866392"/>
            <a:ext cx="1833245" cy="1142685"/>
          </a:xfrm>
          <a:prstGeom prst="rect">
            <a:avLst/>
          </a:prstGeom>
        </p:spPr>
        <p:txBody>
          <a:bodyPr vert="horz" wrap="square" lIns="0" tIns="12065" rIns="0" bIns="0" rtlCol="0">
            <a:spAutoFit/>
          </a:bodyPr>
          <a:lstStyle/>
          <a:p>
            <a:pPr marL="154305" marR="43180" indent="-104139">
              <a:lnSpc>
                <a:spcPct val="117900"/>
              </a:lnSpc>
              <a:spcBef>
                <a:spcPts val="95"/>
              </a:spcBef>
              <a:tabLst>
                <a:tab pos="1473835" algn="l"/>
              </a:tabLst>
            </a:pPr>
            <a:r>
              <a:rPr sz="3250" spc="15" dirty="0">
                <a:solidFill>
                  <a:prstClr val="black"/>
                </a:solidFill>
                <a:latin typeface="Times New Roman"/>
                <a:cs typeface="Times New Roman"/>
              </a:rPr>
              <a:t>dT </a:t>
            </a:r>
            <a:r>
              <a:rPr sz="4875" spc="22" baseline="-35042" dirty="0">
                <a:solidFill>
                  <a:prstClr val="black"/>
                </a:solidFill>
                <a:latin typeface="Symbol"/>
                <a:cs typeface="Symbol"/>
              </a:rPr>
              <a:t></a:t>
            </a:r>
            <a:r>
              <a:rPr sz="4875" spc="22" baseline="-35042" dirty="0">
                <a:solidFill>
                  <a:prstClr val="black"/>
                </a:solidFill>
                <a:latin typeface="Times New Roman"/>
                <a:cs typeface="Times New Roman"/>
              </a:rPr>
              <a:t> </a:t>
            </a:r>
            <a:r>
              <a:rPr sz="4875" spc="30" baseline="-35042" dirty="0">
                <a:solidFill>
                  <a:prstClr val="black"/>
                </a:solidFill>
                <a:latin typeface="Times New Roman"/>
                <a:cs typeface="Times New Roman"/>
              </a:rPr>
              <a:t>R </a:t>
            </a:r>
            <a:r>
              <a:rPr sz="3250" spc="10" dirty="0">
                <a:solidFill>
                  <a:prstClr val="black"/>
                </a:solidFill>
                <a:latin typeface="Times New Roman"/>
                <a:cs typeface="Times New Roman"/>
              </a:rPr>
              <a:t>dp  </a:t>
            </a:r>
            <a:r>
              <a:rPr sz="3250" spc="15" dirty="0">
                <a:solidFill>
                  <a:prstClr val="black"/>
                </a:solidFill>
                <a:latin typeface="Times New Roman"/>
                <a:cs typeface="Times New Roman"/>
              </a:rPr>
              <a:t>T	p</a:t>
            </a:r>
            <a:endParaRPr sz="3250">
              <a:solidFill>
                <a:prstClr val="black"/>
              </a:solidFill>
              <a:latin typeface="Times New Roman"/>
              <a:cs typeface="Times New Roman"/>
            </a:endParaRPr>
          </a:p>
        </p:txBody>
      </p:sp>
      <p:sp>
        <p:nvSpPr>
          <p:cNvPr id="6" name="object 6"/>
          <p:cNvSpPr txBox="1"/>
          <p:nvPr/>
        </p:nvSpPr>
        <p:spPr>
          <a:xfrm>
            <a:off x="4425950" y="2211069"/>
            <a:ext cx="1022350" cy="525780"/>
          </a:xfrm>
          <a:prstGeom prst="rect">
            <a:avLst/>
          </a:prstGeom>
        </p:spPr>
        <p:txBody>
          <a:bodyPr vert="horz" wrap="square" lIns="0" tIns="16510" rIns="0" bIns="0" rtlCol="0">
            <a:spAutoFit/>
          </a:bodyPr>
          <a:lstStyle/>
          <a:p>
            <a:pPr marL="12700">
              <a:spcBef>
                <a:spcPts val="130"/>
              </a:spcBef>
            </a:pPr>
            <a:r>
              <a:rPr sz="3250" spc="10" dirty="0">
                <a:solidFill>
                  <a:prstClr val="black"/>
                </a:solidFill>
                <a:latin typeface="Times New Roman"/>
                <a:cs typeface="Times New Roman"/>
              </a:rPr>
              <a:t>ds </a:t>
            </a:r>
            <a:r>
              <a:rPr sz="3250" spc="15" dirty="0">
                <a:solidFill>
                  <a:prstClr val="black"/>
                </a:solidFill>
                <a:latin typeface="Symbol"/>
                <a:cs typeface="Symbol"/>
              </a:rPr>
              <a:t></a:t>
            </a:r>
            <a:r>
              <a:rPr sz="3250" spc="-50" dirty="0">
                <a:solidFill>
                  <a:prstClr val="black"/>
                </a:solidFill>
                <a:latin typeface="Times New Roman"/>
                <a:cs typeface="Times New Roman"/>
              </a:rPr>
              <a:t> </a:t>
            </a:r>
            <a:r>
              <a:rPr sz="3250" spc="10" dirty="0">
                <a:solidFill>
                  <a:prstClr val="black"/>
                </a:solidFill>
                <a:latin typeface="Times New Roman"/>
                <a:cs typeface="Times New Roman"/>
              </a:rPr>
              <a:t>c</a:t>
            </a:r>
            <a:endParaRPr sz="3250">
              <a:solidFill>
                <a:prstClr val="black"/>
              </a:solidFill>
              <a:latin typeface="Times New Roman"/>
              <a:cs typeface="Times New Roman"/>
            </a:endParaRPr>
          </a:p>
        </p:txBody>
      </p:sp>
      <p:sp>
        <p:nvSpPr>
          <p:cNvPr id="7" name="object 7"/>
          <p:cNvSpPr txBox="1"/>
          <p:nvPr/>
        </p:nvSpPr>
        <p:spPr>
          <a:xfrm>
            <a:off x="5449570" y="2489201"/>
            <a:ext cx="147320" cy="316865"/>
          </a:xfrm>
          <a:prstGeom prst="rect">
            <a:avLst/>
          </a:prstGeom>
        </p:spPr>
        <p:txBody>
          <a:bodyPr vert="horz" wrap="square" lIns="0" tIns="13970" rIns="0" bIns="0" rtlCol="0">
            <a:spAutoFit/>
          </a:bodyPr>
          <a:lstStyle/>
          <a:p>
            <a:pPr marL="12700">
              <a:spcBef>
                <a:spcPts val="110"/>
              </a:spcBef>
            </a:pPr>
            <a:r>
              <a:rPr sz="1900" spc="5" dirty="0">
                <a:solidFill>
                  <a:prstClr val="black"/>
                </a:solidFill>
                <a:latin typeface="Times New Roman"/>
                <a:cs typeface="Times New Roman"/>
              </a:rPr>
              <a:t>p</a:t>
            </a:r>
            <a:endParaRPr sz="1900">
              <a:solidFill>
                <a:prstClr val="black"/>
              </a:solidFill>
              <a:latin typeface="Times New Roman"/>
              <a:cs typeface="Times New Roman"/>
            </a:endParaRPr>
          </a:p>
        </p:txBody>
      </p:sp>
      <p:sp>
        <p:nvSpPr>
          <p:cNvPr id="8" name="object 8"/>
          <p:cNvSpPr txBox="1"/>
          <p:nvPr/>
        </p:nvSpPr>
        <p:spPr>
          <a:xfrm>
            <a:off x="2297431" y="1443990"/>
            <a:ext cx="4016375" cy="452120"/>
          </a:xfrm>
          <a:prstGeom prst="rect">
            <a:avLst/>
          </a:prstGeom>
        </p:spPr>
        <p:txBody>
          <a:bodyPr vert="horz" wrap="square" lIns="0" tIns="12700" rIns="0" bIns="0" rtlCol="0">
            <a:spAutoFit/>
          </a:bodyPr>
          <a:lstStyle/>
          <a:p>
            <a:pPr marL="12700">
              <a:spcBef>
                <a:spcPts val="100"/>
              </a:spcBef>
            </a:pPr>
            <a:r>
              <a:rPr sz="2800" spc="-10" dirty="0">
                <a:solidFill>
                  <a:prstClr val="black"/>
                </a:solidFill>
                <a:latin typeface="Verdana"/>
                <a:cs typeface="Verdana"/>
              </a:rPr>
              <a:t>Dividing through </a:t>
            </a:r>
            <a:r>
              <a:rPr sz="2800" spc="-5" dirty="0">
                <a:solidFill>
                  <a:prstClr val="black"/>
                </a:solidFill>
                <a:latin typeface="Verdana"/>
                <a:cs typeface="Verdana"/>
              </a:rPr>
              <a:t>by</a:t>
            </a:r>
            <a:r>
              <a:rPr sz="2800" spc="-80" dirty="0">
                <a:solidFill>
                  <a:prstClr val="black"/>
                </a:solidFill>
                <a:latin typeface="Verdana"/>
                <a:cs typeface="Verdana"/>
              </a:rPr>
              <a:t> </a:t>
            </a:r>
            <a:r>
              <a:rPr sz="2800" dirty="0">
                <a:solidFill>
                  <a:prstClr val="black"/>
                </a:solidFill>
                <a:latin typeface="Verdana"/>
                <a:cs typeface="Verdana"/>
              </a:rPr>
              <a:t>T,</a:t>
            </a:r>
            <a:endParaRPr sz="2800">
              <a:solidFill>
                <a:prstClr val="black"/>
              </a:solidFill>
              <a:latin typeface="Verdana"/>
              <a:cs typeface="Verdana"/>
            </a:endParaRPr>
          </a:p>
        </p:txBody>
      </p:sp>
      <p:sp>
        <p:nvSpPr>
          <p:cNvPr id="9" name="object 9"/>
          <p:cNvSpPr txBox="1"/>
          <p:nvPr/>
        </p:nvSpPr>
        <p:spPr>
          <a:xfrm>
            <a:off x="2261869" y="3252470"/>
            <a:ext cx="6712584" cy="946926"/>
          </a:xfrm>
          <a:prstGeom prst="rect">
            <a:avLst/>
          </a:prstGeom>
        </p:spPr>
        <p:txBody>
          <a:bodyPr vert="horz" wrap="square" lIns="0" tIns="12700" rIns="0" bIns="0" rtlCol="0">
            <a:spAutoFit/>
          </a:bodyPr>
          <a:lstStyle/>
          <a:p>
            <a:pPr marL="38100" marR="30480">
              <a:lnSpc>
                <a:spcPct val="113700"/>
              </a:lnSpc>
              <a:spcBef>
                <a:spcPts val="100"/>
              </a:spcBef>
              <a:tabLst>
                <a:tab pos="2648585" algn="l"/>
              </a:tabLst>
            </a:pPr>
            <a:r>
              <a:rPr sz="2800" spc="-10" dirty="0">
                <a:solidFill>
                  <a:prstClr val="black"/>
                </a:solidFill>
                <a:latin typeface="Verdana"/>
                <a:cs typeface="Verdana"/>
              </a:rPr>
              <a:t>Don’t forget, </a:t>
            </a:r>
            <a:r>
              <a:rPr sz="2800" dirty="0">
                <a:solidFill>
                  <a:prstClr val="black"/>
                </a:solidFill>
                <a:latin typeface="Verdana"/>
                <a:cs typeface="Verdana"/>
              </a:rPr>
              <a:t>c</a:t>
            </a:r>
            <a:r>
              <a:rPr sz="2400" baseline="-24305" dirty="0">
                <a:solidFill>
                  <a:prstClr val="black"/>
                </a:solidFill>
                <a:latin typeface="Verdana"/>
                <a:cs typeface="Verdana"/>
              </a:rPr>
              <a:t>p</a:t>
            </a:r>
            <a:r>
              <a:rPr sz="2800" dirty="0">
                <a:solidFill>
                  <a:prstClr val="black"/>
                </a:solidFill>
                <a:latin typeface="Verdana"/>
                <a:cs typeface="Verdana"/>
              </a:rPr>
              <a:t>=c</a:t>
            </a:r>
            <a:r>
              <a:rPr sz="2400" baseline="-24305" dirty="0">
                <a:solidFill>
                  <a:prstClr val="black"/>
                </a:solidFill>
                <a:latin typeface="Verdana"/>
                <a:cs typeface="Verdana"/>
              </a:rPr>
              <a:t>p</a:t>
            </a:r>
            <a:r>
              <a:rPr sz="2800" dirty="0">
                <a:solidFill>
                  <a:prstClr val="black"/>
                </a:solidFill>
                <a:latin typeface="Verdana"/>
                <a:cs typeface="Verdana"/>
              </a:rPr>
              <a:t>(T)…..a </a:t>
            </a:r>
            <a:r>
              <a:rPr sz="2800" spc="-10" dirty="0">
                <a:solidFill>
                  <a:prstClr val="black"/>
                </a:solidFill>
                <a:latin typeface="Verdana"/>
                <a:cs typeface="Verdana"/>
              </a:rPr>
              <a:t>function </a:t>
            </a:r>
            <a:r>
              <a:rPr sz="2800" spc="-5" dirty="0">
                <a:solidFill>
                  <a:prstClr val="black"/>
                </a:solidFill>
                <a:latin typeface="Verdana"/>
                <a:cs typeface="Verdana"/>
              </a:rPr>
              <a:t>of  </a:t>
            </a:r>
            <a:r>
              <a:rPr sz="2800" spc="-10" dirty="0">
                <a:solidFill>
                  <a:prstClr val="black"/>
                </a:solidFill>
                <a:latin typeface="Verdana"/>
                <a:cs typeface="Verdana"/>
              </a:rPr>
              <a:t>temperature!	Integrating</a:t>
            </a:r>
            <a:r>
              <a:rPr sz="2800" spc="-15" dirty="0">
                <a:solidFill>
                  <a:prstClr val="black"/>
                </a:solidFill>
                <a:latin typeface="Verdana"/>
                <a:cs typeface="Verdana"/>
              </a:rPr>
              <a:t> </a:t>
            </a:r>
            <a:r>
              <a:rPr sz="2800" spc="-10" dirty="0">
                <a:solidFill>
                  <a:prstClr val="black"/>
                </a:solidFill>
                <a:latin typeface="Verdana"/>
                <a:cs typeface="Verdana"/>
              </a:rPr>
              <a:t>yields</a:t>
            </a:r>
            <a:endParaRPr sz="2800">
              <a:solidFill>
                <a:prstClr val="black"/>
              </a:solidFill>
              <a:latin typeface="Verdana"/>
              <a:cs typeface="Verdana"/>
            </a:endParaRPr>
          </a:p>
        </p:txBody>
      </p:sp>
      <p:sp>
        <p:nvSpPr>
          <p:cNvPr id="10" name="object 10"/>
          <p:cNvSpPr/>
          <p:nvPr/>
        </p:nvSpPr>
        <p:spPr>
          <a:xfrm>
            <a:off x="6286501" y="5153659"/>
            <a:ext cx="511809" cy="0"/>
          </a:xfrm>
          <a:custGeom>
            <a:avLst/>
            <a:gdLst/>
            <a:ahLst/>
            <a:cxnLst/>
            <a:rect l="l" t="t" r="r" b="b"/>
            <a:pathLst>
              <a:path w="511810">
                <a:moveTo>
                  <a:pt x="0" y="0"/>
                </a:moveTo>
                <a:lnTo>
                  <a:pt x="511810"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11" name="object 11"/>
          <p:cNvSpPr txBox="1"/>
          <p:nvPr/>
        </p:nvSpPr>
        <p:spPr>
          <a:xfrm>
            <a:off x="6294121" y="4569460"/>
            <a:ext cx="1945639" cy="523875"/>
          </a:xfrm>
          <a:prstGeom prst="rect">
            <a:avLst/>
          </a:prstGeom>
        </p:spPr>
        <p:txBody>
          <a:bodyPr vert="horz" wrap="square" lIns="0" tIns="15240" rIns="0" bIns="0" rtlCol="0">
            <a:spAutoFit/>
          </a:bodyPr>
          <a:lstStyle/>
          <a:p>
            <a:pPr marL="12700">
              <a:spcBef>
                <a:spcPts val="120"/>
              </a:spcBef>
              <a:tabLst>
                <a:tab pos="1724025" algn="l"/>
              </a:tabLst>
            </a:pPr>
            <a:r>
              <a:rPr sz="3250" spc="-10" dirty="0">
                <a:solidFill>
                  <a:prstClr val="black"/>
                </a:solidFill>
                <a:latin typeface="Times New Roman"/>
                <a:cs typeface="Times New Roman"/>
              </a:rPr>
              <a:t>d</a:t>
            </a:r>
            <a:r>
              <a:rPr sz="3250" spc="15" dirty="0">
                <a:solidFill>
                  <a:prstClr val="black"/>
                </a:solidFill>
                <a:latin typeface="Times New Roman"/>
                <a:cs typeface="Times New Roman"/>
              </a:rPr>
              <a:t>T</a:t>
            </a:r>
            <a:r>
              <a:rPr sz="3250" dirty="0">
                <a:solidFill>
                  <a:prstClr val="black"/>
                </a:solidFill>
                <a:latin typeface="Times New Roman"/>
                <a:cs typeface="Times New Roman"/>
              </a:rPr>
              <a:t>	</a:t>
            </a:r>
            <a:r>
              <a:rPr sz="3250" spc="10" dirty="0">
                <a:solidFill>
                  <a:prstClr val="black"/>
                </a:solidFill>
                <a:latin typeface="Times New Roman"/>
                <a:cs typeface="Times New Roman"/>
              </a:rPr>
              <a:t>p</a:t>
            </a:r>
            <a:endParaRPr sz="3250">
              <a:solidFill>
                <a:prstClr val="black"/>
              </a:solidFill>
              <a:latin typeface="Times New Roman"/>
              <a:cs typeface="Times New Roman"/>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75</a:t>
            </a:fld>
            <a:endParaRPr dirty="0">
              <a:solidFill>
                <a:prstClr val="black"/>
              </a:solidFill>
            </a:endParaRPr>
          </a:p>
        </p:txBody>
      </p:sp>
      <p:sp>
        <p:nvSpPr>
          <p:cNvPr id="12" name="object 12"/>
          <p:cNvSpPr txBox="1"/>
          <p:nvPr/>
        </p:nvSpPr>
        <p:spPr>
          <a:xfrm>
            <a:off x="6863079" y="4829810"/>
            <a:ext cx="1612900" cy="845185"/>
          </a:xfrm>
          <a:prstGeom prst="rect">
            <a:avLst/>
          </a:prstGeom>
        </p:spPr>
        <p:txBody>
          <a:bodyPr vert="horz" wrap="square" lIns="0" tIns="15240" rIns="0" bIns="0" rtlCol="0">
            <a:spAutoFit/>
          </a:bodyPr>
          <a:lstStyle/>
          <a:p>
            <a:pPr marL="326390" marR="30480" indent="-326390" algn="r">
              <a:lnSpc>
                <a:spcPts val="3215"/>
              </a:lnSpc>
              <a:spcBef>
                <a:spcPts val="120"/>
              </a:spcBef>
              <a:buFont typeface="Symbol"/>
              <a:buChar char=""/>
              <a:tabLst>
                <a:tab pos="326390" algn="l"/>
                <a:tab pos="1346835" algn="l"/>
              </a:tabLst>
            </a:pPr>
            <a:r>
              <a:rPr sz="3250" spc="15" dirty="0">
                <a:solidFill>
                  <a:prstClr val="black"/>
                </a:solidFill>
                <a:latin typeface="Times New Roman"/>
                <a:cs typeface="Times New Roman"/>
              </a:rPr>
              <a:t>R</a:t>
            </a:r>
            <a:r>
              <a:rPr sz="3250" spc="-180" dirty="0">
                <a:solidFill>
                  <a:prstClr val="black"/>
                </a:solidFill>
                <a:latin typeface="Times New Roman"/>
                <a:cs typeface="Times New Roman"/>
              </a:rPr>
              <a:t> </a:t>
            </a:r>
            <a:r>
              <a:rPr sz="3250" dirty="0">
                <a:solidFill>
                  <a:prstClr val="black"/>
                </a:solidFill>
                <a:latin typeface="Times New Roman"/>
                <a:cs typeface="Times New Roman"/>
              </a:rPr>
              <a:t>l</a:t>
            </a:r>
            <a:r>
              <a:rPr sz="3250" spc="10" dirty="0">
                <a:solidFill>
                  <a:prstClr val="black"/>
                </a:solidFill>
                <a:latin typeface="Times New Roman"/>
                <a:cs typeface="Times New Roman"/>
              </a:rPr>
              <a:t>n</a:t>
            </a:r>
            <a:r>
              <a:rPr sz="3250" spc="-180" dirty="0">
                <a:solidFill>
                  <a:prstClr val="black"/>
                </a:solidFill>
                <a:latin typeface="Times New Roman"/>
                <a:cs typeface="Times New Roman"/>
              </a:rPr>
              <a:t> </a:t>
            </a:r>
            <a:r>
              <a:rPr sz="2850" u="heavy" baseline="36549" dirty="0">
                <a:solidFill>
                  <a:prstClr val="black"/>
                </a:solidFill>
                <a:uFill>
                  <a:solidFill>
                    <a:srgbClr val="000000"/>
                  </a:solidFill>
                </a:uFill>
                <a:latin typeface="Times New Roman"/>
                <a:cs typeface="Times New Roman"/>
              </a:rPr>
              <a:t> 	</a:t>
            </a:r>
            <a:r>
              <a:rPr sz="2850" u="heavy" spc="7" baseline="36549" dirty="0">
                <a:solidFill>
                  <a:prstClr val="black"/>
                </a:solidFill>
                <a:uFill>
                  <a:solidFill>
                    <a:srgbClr val="000000"/>
                  </a:solidFill>
                </a:uFill>
                <a:latin typeface="Times New Roman"/>
                <a:cs typeface="Times New Roman"/>
              </a:rPr>
              <a:t>2</a:t>
            </a:r>
            <a:r>
              <a:rPr sz="2850" u="heavy" spc="82" baseline="36549" dirty="0">
                <a:solidFill>
                  <a:prstClr val="black"/>
                </a:solidFill>
                <a:uFill>
                  <a:solidFill>
                    <a:srgbClr val="000000"/>
                  </a:solidFill>
                </a:uFill>
                <a:latin typeface="Times New Roman"/>
                <a:cs typeface="Times New Roman"/>
              </a:rPr>
              <a:t> </a:t>
            </a:r>
            <a:endParaRPr sz="2850" baseline="36549">
              <a:solidFill>
                <a:prstClr val="black"/>
              </a:solidFill>
              <a:latin typeface="Times New Roman"/>
              <a:cs typeface="Times New Roman"/>
            </a:endParaRPr>
          </a:p>
          <a:p>
            <a:pPr marR="99060" algn="r">
              <a:lnSpc>
                <a:spcPts val="3215"/>
              </a:lnSpc>
            </a:pPr>
            <a:r>
              <a:rPr sz="3250" spc="10" dirty="0">
                <a:solidFill>
                  <a:prstClr val="black"/>
                </a:solidFill>
                <a:latin typeface="Times New Roman"/>
                <a:cs typeface="Times New Roman"/>
              </a:rPr>
              <a:t>p</a:t>
            </a:r>
            <a:r>
              <a:rPr sz="2850" spc="7" baseline="-23391" dirty="0">
                <a:solidFill>
                  <a:prstClr val="black"/>
                </a:solidFill>
                <a:latin typeface="Times New Roman"/>
                <a:cs typeface="Times New Roman"/>
              </a:rPr>
              <a:t>1</a:t>
            </a:r>
            <a:endParaRPr sz="2850" baseline="-23391">
              <a:solidFill>
                <a:prstClr val="black"/>
              </a:solidFill>
              <a:latin typeface="Times New Roman"/>
              <a:cs typeface="Times New Roman"/>
            </a:endParaRPr>
          </a:p>
        </p:txBody>
      </p:sp>
      <p:sp>
        <p:nvSpPr>
          <p:cNvPr id="13" name="object 13"/>
          <p:cNvSpPr txBox="1"/>
          <p:nvPr/>
        </p:nvSpPr>
        <p:spPr>
          <a:xfrm>
            <a:off x="6398260" y="5151121"/>
            <a:ext cx="280035" cy="523875"/>
          </a:xfrm>
          <a:prstGeom prst="rect">
            <a:avLst/>
          </a:prstGeom>
        </p:spPr>
        <p:txBody>
          <a:bodyPr vert="horz" wrap="square" lIns="0" tIns="15240" rIns="0" bIns="0" rtlCol="0">
            <a:spAutoFit/>
          </a:bodyPr>
          <a:lstStyle/>
          <a:p>
            <a:pPr marL="12700">
              <a:spcBef>
                <a:spcPts val="120"/>
              </a:spcBef>
            </a:pPr>
            <a:r>
              <a:rPr sz="3250" spc="15" dirty="0">
                <a:solidFill>
                  <a:prstClr val="black"/>
                </a:solidFill>
                <a:latin typeface="Times New Roman"/>
                <a:cs typeface="Times New Roman"/>
              </a:rPr>
              <a:t>T</a:t>
            </a:r>
            <a:endParaRPr sz="3250">
              <a:solidFill>
                <a:prstClr val="black"/>
              </a:solidFill>
              <a:latin typeface="Times New Roman"/>
              <a:cs typeface="Times New Roman"/>
            </a:endParaRPr>
          </a:p>
        </p:txBody>
      </p:sp>
      <p:sp>
        <p:nvSpPr>
          <p:cNvPr id="14" name="object 14"/>
          <p:cNvSpPr txBox="1"/>
          <p:nvPr/>
        </p:nvSpPr>
        <p:spPr>
          <a:xfrm>
            <a:off x="5110480" y="5585459"/>
            <a:ext cx="112395" cy="221856"/>
          </a:xfrm>
          <a:prstGeom prst="rect">
            <a:avLst/>
          </a:prstGeom>
        </p:spPr>
        <p:txBody>
          <a:bodyPr vert="horz" wrap="square" lIns="0" tIns="13970" rIns="0" bIns="0" rtlCol="0">
            <a:spAutoFit/>
          </a:bodyPr>
          <a:lstStyle/>
          <a:p>
            <a:pPr marL="12700">
              <a:spcBef>
                <a:spcPts val="110"/>
              </a:spcBef>
            </a:pPr>
            <a:r>
              <a:rPr sz="1350" spc="5" dirty="0">
                <a:solidFill>
                  <a:prstClr val="black"/>
                </a:solidFill>
                <a:latin typeface="Times New Roman"/>
                <a:cs typeface="Times New Roman"/>
              </a:rPr>
              <a:t>1</a:t>
            </a:r>
            <a:endParaRPr sz="1350">
              <a:solidFill>
                <a:prstClr val="black"/>
              </a:solidFill>
              <a:latin typeface="Times New Roman"/>
              <a:cs typeface="Times New Roman"/>
            </a:endParaRPr>
          </a:p>
        </p:txBody>
      </p:sp>
      <p:sp>
        <p:nvSpPr>
          <p:cNvPr id="15" name="object 15"/>
          <p:cNvSpPr txBox="1"/>
          <p:nvPr/>
        </p:nvSpPr>
        <p:spPr>
          <a:xfrm>
            <a:off x="3444240" y="4500880"/>
            <a:ext cx="2808605" cy="1271905"/>
          </a:xfrm>
          <a:prstGeom prst="rect">
            <a:avLst/>
          </a:prstGeom>
        </p:spPr>
        <p:txBody>
          <a:bodyPr vert="horz" wrap="square" lIns="0" tIns="13970" rIns="0" bIns="0" rtlCol="0">
            <a:spAutoFit/>
          </a:bodyPr>
          <a:lstStyle/>
          <a:p>
            <a:pPr marL="506730" algn="ctr">
              <a:lnSpc>
                <a:spcPts val="1614"/>
              </a:lnSpc>
              <a:spcBef>
                <a:spcPts val="110"/>
              </a:spcBef>
            </a:pPr>
            <a:r>
              <a:rPr sz="1900" spc="-60" dirty="0">
                <a:solidFill>
                  <a:prstClr val="black"/>
                </a:solidFill>
                <a:latin typeface="Times New Roman"/>
                <a:cs typeface="Times New Roman"/>
              </a:rPr>
              <a:t>T</a:t>
            </a:r>
            <a:r>
              <a:rPr sz="2025" spc="-89" baseline="-20576" dirty="0">
                <a:solidFill>
                  <a:prstClr val="black"/>
                </a:solidFill>
                <a:latin typeface="Times New Roman"/>
                <a:cs typeface="Times New Roman"/>
              </a:rPr>
              <a:t>2</a:t>
            </a:r>
            <a:endParaRPr sz="2025" baseline="-20576">
              <a:solidFill>
                <a:prstClr val="black"/>
              </a:solidFill>
              <a:latin typeface="Times New Roman"/>
              <a:cs typeface="Times New Roman"/>
            </a:endParaRPr>
          </a:p>
          <a:p>
            <a:pPr marL="38100">
              <a:lnSpc>
                <a:spcPts val="5215"/>
              </a:lnSpc>
              <a:tabLst>
                <a:tab pos="479425" algn="l"/>
                <a:tab pos="1208405" algn="l"/>
              </a:tabLst>
            </a:pPr>
            <a:r>
              <a:rPr sz="3250" spc="95" dirty="0">
                <a:solidFill>
                  <a:prstClr val="black"/>
                </a:solidFill>
                <a:latin typeface="Times New Roman"/>
                <a:cs typeface="Times New Roman"/>
              </a:rPr>
              <a:t>s</a:t>
            </a:r>
            <a:r>
              <a:rPr sz="2850" spc="142" baseline="-23391" dirty="0">
                <a:solidFill>
                  <a:prstClr val="black"/>
                </a:solidFill>
                <a:latin typeface="Times New Roman"/>
                <a:cs typeface="Times New Roman"/>
              </a:rPr>
              <a:t>2	</a:t>
            </a:r>
            <a:r>
              <a:rPr sz="3250" spc="15" dirty="0">
                <a:solidFill>
                  <a:prstClr val="black"/>
                </a:solidFill>
                <a:latin typeface="Symbol"/>
                <a:cs typeface="Symbol"/>
              </a:rPr>
              <a:t></a:t>
            </a:r>
            <a:r>
              <a:rPr sz="3250" spc="-210" dirty="0">
                <a:solidFill>
                  <a:prstClr val="black"/>
                </a:solidFill>
                <a:latin typeface="Times New Roman"/>
                <a:cs typeface="Times New Roman"/>
              </a:rPr>
              <a:t> </a:t>
            </a:r>
            <a:r>
              <a:rPr sz="3250" spc="5" dirty="0">
                <a:solidFill>
                  <a:prstClr val="black"/>
                </a:solidFill>
                <a:latin typeface="Times New Roman"/>
                <a:cs typeface="Times New Roman"/>
              </a:rPr>
              <a:t>s</a:t>
            </a:r>
            <a:r>
              <a:rPr sz="2850" spc="7" baseline="-23391" dirty="0">
                <a:solidFill>
                  <a:prstClr val="black"/>
                </a:solidFill>
                <a:latin typeface="Times New Roman"/>
                <a:cs typeface="Times New Roman"/>
              </a:rPr>
              <a:t>1	</a:t>
            </a:r>
            <a:r>
              <a:rPr sz="3250" spc="15" dirty="0">
                <a:solidFill>
                  <a:prstClr val="black"/>
                </a:solidFill>
                <a:latin typeface="Symbol"/>
                <a:cs typeface="Symbol"/>
              </a:rPr>
              <a:t></a:t>
            </a:r>
            <a:r>
              <a:rPr sz="3250" spc="15" dirty="0">
                <a:solidFill>
                  <a:prstClr val="black"/>
                </a:solidFill>
                <a:latin typeface="Times New Roman"/>
                <a:cs typeface="Times New Roman"/>
              </a:rPr>
              <a:t> </a:t>
            </a:r>
            <a:r>
              <a:rPr sz="7350" spc="7" baseline="-13038" dirty="0">
                <a:solidFill>
                  <a:prstClr val="black"/>
                </a:solidFill>
                <a:latin typeface="Symbol"/>
                <a:cs typeface="Symbol"/>
              </a:rPr>
              <a:t></a:t>
            </a:r>
            <a:r>
              <a:rPr sz="7350" spc="-944" baseline="-13038" dirty="0">
                <a:solidFill>
                  <a:prstClr val="black"/>
                </a:solidFill>
                <a:latin typeface="Times New Roman"/>
                <a:cs typeface="Times New Roman"/>
              </a:rPr>
              <a:t> </a:t>
            </a:r>
            <a:r>
              <a:rPr sz="3250" spc="120" dirty="0">
                <a:solidFill>
                  <a:prstClr val="black"/>
                </a:solidFill>
                <a:latin typeface="Times New Roman"/>
                <a:cs typeface="Times New Roman"/>
              </a:rPr>
              <a:t>c</a:t>
            </a:r>
            <a:r>
              <a:rPr sz="2850" spc="179" baseline="-23391" dirty="0">
                <a:solidFill>
                  <a:prstClr val="black"/>
                </a:solidFill>
                <a:latin typeface="Times New Roman"/>
                <a:cs typeface="Times New Roman"/>
              </a:rPr>
              <a:t>p </a:t>
            </a:r>
            <a:r>
              <a:rPr sz="3250" spc="80" dirty="0">
                <a:solidFill>
                  <a:prstClr val="black"/>
                </a:solidFill>
                <a:latin typeface="Times New Roman"/>
                <a:cs typeface="Times New Roman"/>
              </a:rPr>
              <a:t>(T)</a:t>
            </a:r>
            <a:endParaRPr sz="3250">
              <a:solidFill>
                <a:prstClr val="black"/>
              </a:solidFill>
              <a:latin typeface="Times New Roman"/>
              <a:cs typeface="Times New Roman"/>
            </a:endParaRPr>
          </a:p>
          <a:p>
            <a:pPr marL="464820" algn="ctr">
              <a:spcBef>
                <a:spcPts val="690"/>
              </a:spcBef>
            </a:pPr>
            <a:r>
              <a:rPr sz="1900" spc="10" dirty="0">
                <a:solidFill>
                  <a:prstClr val="black"/>
                </a:solidFill>
                <a:latin typeface="Times New Roman"/>
                <a:cs typeface="Times New Roman"/>
              </a:rPr>
              <a:t>T</a:t>
            </a:r>
            <a:endParaRPr sz="1900">
              <a:solidFill>
                <a:prstClr val="black"/>
              </a:solidFill>
              <a:latin typeface="Times New Roman"/>
              <a:cs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8349" y="40640"/>
            <a:ext cx="9523305" cy="1120820"/>
          </a:xfrm>
          <a:prstGeom prst="rect">
            <a:avLst/>
          </a:prstGeom>
        </p:spPr>
        <p:txBody>
          <a:bodyPr vert="horz" wrap="square" lIns="0" tIns="12700" rIns="0" bIns="0" rtlCol="0">
            <a:spAutoFit/>
          </a:bodyPr>
          <a:lstStyle/>
          <a:p>
            <a:pPr marL="4445" marR="5080" algn="ctr">
              <a:spcBef>
                <a:spcPts val="100"/>
              </a:spcBef>
            </a:pPr>
            <a:r>
              <a:rPr spc="-5" dirty="0"/>
              <a:t>Entropy change of an ideal</a:t>
            </a:r>
            <a:r>
              <a:rPr spc="-105" dirty="0"/>
              <a:t> </a:t>
            </a:r>
            <a:r>
              <a:rPr spc="-5" dirty="0"/>
              <a:t>gas  for constant </a:t>
            </a:r>
            <a:r>
              <a:rPr spc="-10" dirty="0"/>
              <a:t>specific </a:t>
            </a:r>
            <a:r>
              <a:rPr spc="-5" dirty="0"/>
              <a:t>heats:  approximation</a:t>
            </a:r>
          </a:p>
        </p:txBody>
      </p:sp>
      <p:sp>
        <p:nvSpPr>
          <p:cNvPr id="3" name="object 3"/>
          <p:cNvSpPr txBox="1"/>
          <p:nvPr/>
        </p:nvSpPr>
        <p:spPr>
          <a:xfrm>
            <a:off x="2261869" y="2396490"/>
            <a:ext cx="6784340" cy="1363980"/>
          </a:xfrm>
          <a:prstGeom prst="rect">
            <a:avLst/>
          </a:prstGeom>
        </p:spPr>
        <p:txBody>
          <a:bodyPr vert="horz" wrap="square" lIns="0" tIns="12700" rIns="0" bIns="0" rtlCol="0">
            <a:spAutoFit/>
          </a:bodyPr>
          <a:lstStyle/>
          <a:p>
            <a:pPr marL="380365" marR="30480" indent="-342900">
              <a:spcBef>
                <a:spcPts val="100"/>
              </a:spcBef>
              <a:buFontTx/>
              <a:buChar char="•"/>
              <a:tabLst>
                <a:tab pos="381000" algn="l"/>
              </a:tabLst>
            </a:pPr>
            <a:r>
              <a:rPr sz="2800" spc="-10" dirty="0">
                <a:solidFill>
                  <a:prstClr val="black"/>
                </a:solidFill>
                <a:latin typeface="Verdana"/>
                <a:cs typeface="Verdana"/>
              </a:rPr>
              <a:t>Now, </a:t>
            </a:r>
            <a:r>
              <a:rPr sz="2800" spc="-5" dirty="0">
                <a:solidFill>
                  <a:prstClr val="black"/>
                </a:solidFill>
                <a:latin typeface="Verdana"/>
                <a:cs typeface="Verdana"/>
              </a:rPr>
              <a:t>if the </a:t>
            </a:r>
            <a:r>
              <a:rPr sz="2800" spc="-10" dirty="0">
                <a:solidFill>
                  <a:prstClr val="black"/>
                </a:solidFill>
                <a:latin typeface="Verdana"/>
                <a:cs typeface="Verdana"/>
              </a:rPr>
              <a:t>temperature range </a:t>
            </a:r>
            <a:r>
              <a:rPr sz="2800" spc="-5" dirty="0">
                <a:solidFill>
                  <a:prstClr val="black"/>
                </a:solidFill>
                <a:latin typeface="Verdana"/>
                <a:cs typeface="Verdana"/>
              </a:rPr>
              <a:t>is so  </a:t>
            </a:r>
            <a:r>
              <a:rPr sz="2800" spc="-10" dirty="0">
                <a:solidFill>
                  <a:prstClr val="black"/>
                </a:solidFill>
                <a:latin typeface="Verdana"/>
                <a:cs typeface="Verdana"/>
              </a:rPr>
              <a:t>limited that </a:t>
            </a:r>
            <a:r>
              <a:rPr sz="2800" spc="5" dirty="0">
                <a:solidFill>
                  <a:prstClr val="black"/>
                </a:solidFill>
                <a:latin typeface="Verdana"/>
                <a:cs typeface="Verdana"/>
              </a:rPr>
              <a:t>c</a:t>
            </a:r>
            <a:r>
              <a:rPr sz="2400" spc="7" baseline="-24305" dirty="0">
                <a:solidFill>
                  <a:prstClr val="black"/>
                </a:solidFill>
                <a:latin typeface="Verdana"/>
                <a:cs typeface="Verdana"/>
              </a:rPr>
              <a:t>p </a:t>
            </a:r>
            <a:r>
              <a:rPr sz="2800" dirty="0">
                <a:solidFill>
                  <a:prstClr val="black"/>
                </a:solidFill>
                <a:latin typeface="Symbol"/>
                <a:cs typeface="Symbol"/>
              </a:rPr>
              <a:t></a:t>
            </a:r>
            <a:r>
              <a:rPr sz="2800" dirty="0">
                <a:solidFill>
                  <a:prstClr val="black"/>
                </a:solidFill>
                <a:latin typeface="Times New Roman"/>
                <a:cs typeface="Times New Roman"/>
              </a:rPr>
              <a:t> </a:t>
            </a:r>
            <a:r>
              <a:rPr sz="2800" spc="-10" dirty="0">
                <a:solidFill>
                  <a:prstClr val="black"/>
                </a:solidFill>
                <a:latin typeface="Verdana"/>
                <a:cs typeface="Verdana"/>
              </a:rPr>
              <a:t>constant </a:t>
            </a:r>
            <a:r>
              <a:rPr sz="2800" spc="-5" dirty="0">
                <a:solidFill>
                  <a:prstClr val="black"/>
                </a:solidFill>
                <a:latin typeface="Verdana"/>
                <a:cs typeface="Verdana"/>
              </a:rPr>
              <a:t>(and </a:t>
            </a:r>
            <a:r>
              <a:rPr sz="2800" spc="10" dirty="0">
                <a:solidFill>
                  <a:prstClr val="black"/>
                </a:solidFill>
                <a:latin typeface="Verdana"/>
                <a:cs typeface="Verdana"/>
              </a:rPr>
              <a:t>c</a:t>
            </a:r>
            <a:r>
              <a:rPr sz="2400" spc="15" baseline="-24305" dirty="0">
                <a:solidFill>
                  <a:prstClr val="black"/>
                </a:solidFill>
                <a:latin typeface="Verdana"/>
                <a:cs typeface="Verdana"/>
              </a:rPr>
              <a:t>v</a:t>
            </a:r>
            <a:r>
              <a:rPr sz="2400" spc="382" baseline="-24305" dirty="0">
                <a:solidFill>
                  <a:prstClr val="black"/>
                </a:solidFill>
                <a:latin typeface="Verdana"/>
                <a:cs typeface="Verdana"/>
              </a:rPr>
              <a:t> </a:t>
            </a:r>
            <a:r>
              <a:rPr sz="2800" dirty="0">
                <a:solidFill>
                  <a:prstClr val="black"/>
                </a:solidFill>
                <a:latin typeface="Symbol"/>
                <a:cs typeface="Symbol"/>
              </a:rPr>
              <a:t></a:t>
            </a:r>
            <a:endParaRPr sz="2800">
              <a:solidFill>
                <a:prstClr val="black"/>
              </a:solidFill>
              <a:latin typeface="Symbol"/>
              <a:cs typeface="Symbol"/>
            </a:endParaRPr>
          </a:p>
          <a:p>
            <a:pPr marL="380365">
              <a:spcBef>
                <a:spcPts val="459"/>
              </a:spcBef>
            </a:pPr>
            <a:r>
              <a:rPr sz="2800" spc="-10" dirty="0">
                <a:solidFill>
                  <a:prstClr val="black"/>
                </a:solidFill>
                <a:latin typeface="Verdana"/>
                <a:cs typeface="Verdana"/>
              </a:rPr>
              <a:t>constant),</a:t>
            </a:r>
            <a:endParaRPr sz="2800">
              <a:solidFill>
                <a:prstClr val="black"/>
              </a:solidFill>
              <a:latin typeface="Verdana"/>
              <a:cs typeface="Verdana"/>
            </a:endParaRPr>
          </a:p>
        </p:txBody>
      </p:sp>
      <p:sp>
        <p:nvSpPr>
          <p:cNvPr id="4" name="object 4"/>
          <p:cNvSpPr/>
          <p:nvPr/>
        </p:nvSpPr>
        <p:spPr>
          <a:xfrm>
            <a:off x="4826000" y="4555490"/>
            <a:ext cx="516890" cy="0"/>
          </a:xfrm>
          <a:custGeom>
            <a:avLst/>
            <a:gdLst/>
            <a:ahLst/>
            <a:cxnLst/>
            <a:rect l="l" t="t" r="r" b="b"/>
            <a:pathLst>
              <a:path w="516889">
                <a:moveTo>
                  <a:pt x="0" y="0"/>
                </a:moveTo>
                <a:lnTo>
                  <a:pt x="516889"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5" name="object 5"/>
          <p:cNvSpPr/>
          <p:nvPr/>
        </p:nvSpPr>
        <p:spPr>
          <a:xfrm>
            <a:off x="6640829" y="4555490"/>
            <a:ext cx="439420" cy="0"/>
          </a:xfrm>
          <a:custGeom>
            <a:avLst/>
            <a:gdLst/>
            <a:ahLst/>
            <a:cxnLst/>
            <a:rect l="l" t="t" r="r" b="b"/>
            <a:pathLst>
              <a:path w="439420">
                <a:moveTo>
                  <a:pt x="0" y="0"/>
                </a:moveTo>
                <a:lnTo>
                  <a:pt x="439420"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6" name="object 6"/>
          <p:cNvSpPr txBox="1"/>
          <p:nvPr/>
        </p:nvSpPr>
        <p:spPr>
          <a:xfrm>
            <a:off x="6879591" y="4833621"/>
            <a:ext cx="147955" cy="318135"/>
          </a:xfrm>
          <a:prstGeom prst="rect">
            <a:avLst/>
          </a:prstGeom>
        </p:spPr>
        <p:txBody>
          <a:bodyPr vert="horz" wrap="square" lIns="0" tIns="15240" rIns="0" bIns="0" rtlCol="0">
            <a:spAutoFit/>
          </a:bodyPr>
          <a:lstStyle/>
          <a:p>
            <a:pPr marL="12700">
              <a:spcBef>
                <a:spcPts val="120"/>
              </a:spcBef>
            </a:pPr>
            <a:r>
              <a:rPr sz="1900" spc="10" dirty="0">
                <a:solidFill>
                  <a:prstClr val="black"/>
                </a:solidFill>
                <a:latin typeface="Times New Roman"/>
                <a:cs typeface="Times New Roman"/>
              </a:rPr>
              <a:t>1</a:t>
            </a:r>
            <a:endParaRPr sz="1900">
              <a:solidFill>
                <a:prstClr val="black"/>
              </a:solidFill>
              <a:latin typeface="Times New Roman"/>
              <a:cs typeface="Times New Roman"/>
            </a:endParaRPr>
          </a:p>
        </p:txBody>
      </p:sp>
      <p:sp>
        <p:nvSpPr>
          <p:cNvPr id="7" name="object 7"/>
          <p:cNvSpPr txBox="1"/>
          <p:nvPr/>
        </p:nvSpPr>
        <p:spPr>
          <a:xfrm>
            <a:off x="6883401" y="4244340"/>
            <a:ext cx="147955" cy="318135"/>
          </a:xfrm>
          <a:prstGeom prst="rect">
            <a:avLst/>
          </a:prstGeom>
        </p:spPr>
        <p:txBody>
          <a:bodyPr vert="horz" wrap="square" lIns="0" tIns="15240" rIns="0" bIns="0" rtlCol="0">
            <a:spAutoFit/>
          </a:bodyPr>
          <a:lstStyle/>
          <a:p>
            <a:pPr marL="12700">
              <a:spcBef>
                <a:spcPts val="120"/>
              </a:spcBef>
            </a:pPr>
            <a:r>
              <a:rPr sz="1900" spc="10" dirty="0">
                <a:solidFill>
                  <a:prstClr val="black"/>
                </a:solidFill>
                <a:latin typeface="Times New Roman"/>
                <a:cs typeface="Times New Roman"/>
              </a:rPr>
              <a:t>2</a:t>
            </a:r>
            <a:endParaRPr sz="1900">
              <a:solidFill>
                <a:prstClr val="black"/>
              </a:solidFill>
              <a:latin typeface="Times New Roman"/>
              <a:cs typeface="Times New Roman"/>
            </a:endParaRPr>
          </a:p>
        </p:txBody>
      </p:sp>
      <p:sp>
        <p:nvSpPr>
          <p:cNvPr id="8" name="object 8"/>
          <p:cNvSpPr txBox="1"/>
          <p:nvPr/>
        </p:nvSpPr>
        <p:spPr>
          <a:xfrm>
            <a:off x="6087110" y="4507230"/>
            <a:ext cx="147955" cy="318135"/>
          </a:xfrm>
          <a:prstGeom prst="rect">
            <a:avLst/>
          </a:prstGeom>
        </p:spPr>
        <p:txBody>
          <a:bodyPr vert="horz" wrap="square" lIns="0" tIns="15240" rIns="0" bIns="0" rtlCol="0">
            <a:spAutoFit/>
          </a:bodyPr>
          <a:lstStyle/>
          <a:p>
            <a:pPr marL="12700">
              <a:spcBef>
                <a:spcPts val="120"/>
              </a:spcBef>
            </a:pPr>
            <a:r>
              <a:rPr sz="1900" spc="10" dirty="0">
                <a:solidFill>
                  <a:prstClr val="black"/>
                </a:solidFill>
                <a:latin typeface="Times New Roman"/>
                <a:cs typeface="Times New Roman"/>
              </a:rPr>
              <a:t>p</a:t>
            </a:r>
            <a:endParaRPr sz="1900">
              <a:solidFill>
                <a:prstClr val="black"/>
              </a:solidFill>
              <a:latin typeface="Times New Roman"/>
              <a:cs typeface="Times New Roman"/>
            </a:endParaRPr>
          </a:p>
        </p:txBody>
      </p:sp>
      <p:sp>
        <p:nvSpPr>
          <p:cNvPr id="9" name="object 9"/>
          <p:cNvSpPr txBox="1"/>
          <p:nvPr/>
        </p:nvSpPr>
        <p:spPr>
          <a:xfrm>
            <a:off x="4580890" y="4507230"/>
            <a:ext cx="147955" cy="318135"/>
          </a:xfrm>
          <a:prstGeom prst="rect">
            <a:avLst/>
          </a:prstGeom>
        </p:spPr>
        <p:txBody>
          <a:bodyPr vert="horz" wrap="square" lIns="0" tIns="15240" rIns="0" bIns="0" rtlCol="0">
            <a:spAutoFit/>
          </a:bodyPr>
          <a:lstStyle/>
          <a:p>
            <a:pPr marL="12700">
              <a:spcBef>
                <a:spcPts val="120"/>
              </a:spcBef>
            </a:pPr>
            <a:r>
              <a:rPr sz="1900" spc="10" dirty="0">
                <a:solidFill>
                  <a:prstClr val="black"/>
                </a:solidFill>
                <a:latin typeface="Times New Roman"/>
                <a:cs typeface="Times New Roman"/>
              </a:rPr>
              <a:t>p</a:t>
            </a:r>
            <a:endParaRPr sz="1900">
              <a:solidFill>
                <a:prstClr val="black"/>
              </a:solidFill>
              <a:latin typeface="Times New Roman"/>
              <a:cs typeface="Times New Roman"/>
            </a:endParaRPr>
          </a:p>
        </p:txBody>
      </p:sp>
      <p:sp>
        <p:nvSpPr>
          <p:cNvPr id="10" name="object 10"/>
          <p:cNvSpPr txBox="1"/>
          <p:nvPr/>
        </p:nvSpPr>
        <p:spPr>
          <a:xfrm>
            <a:off x="4940301" y="4555490"/>
            <a:ext cx="2015489" cy="527050"/>
          </a:xfrm>
          <a:prstGeom prst="rect">
            <a:avLst/>
          </a:prstGeom>
        </p:spPr>
        <p:txBody>
          <a:bodyPr vert="horz" wrap="square" lIns="0" tIns="11430" rIns="0" bIns="0" rtlCol="0">
            <a:spAutoFit/>
          </a:bodyPr>
          <a:lstStyle/>
          <a:p>
            <a:pPr marL="12700">
              <a:spcBef>
                <a:spcPts val="90"/>
              </a:spcBef>
              <a:tabLst>
                <a:tab pos="1745614" algn="l"/>
              </a:tabLst>
            </a:pPr>
            <a:r>
              <a:rPr sz="3300" dirty="0">
                <a:solidFill>
                  <a:prstClr val="black"/>
                </a:solidFill>
                <a:latin typeface="Times New Roman"/>
                <a:cs typeface="Times New Roman"/>
              </a:rPr>
              <a:t>T	T</a:t>
            </a:r>
            <a:endParaRPr sz="3300">
              <a:solidFill>
                <a:prstClr val="black"/>
              </a:solidFill>
              <a:latin typeface="Times New Roman"/>
              <a:cs typeface="Times New Roman"/>
            </a:endParaRPr>
          </a:p>
        </p:txBody>
      </p:sp>
      <p:sp>
        <p:nvSpPr>
          <p:cNvPr id="11" name="object 11"/>
          <p:cNvSpPr txBox="1"/>
          <p:nvPr/>
        </p:nvSpPr>
        <p:spPr>
          <a:xfrm>
            <a:off x="4836159" y="3966209"/>
            <a:ext cx="2084070" cy="527050"/>
          </a:xfrm>
          <a:prstGeom prst="rect">
            <a:avLst/>
          </a:prstGeom>
        </p:spPr>
        <p:txBody>
          <a:bodyPr vert="horz" wrap="square" lIns="0" tIns="11430" rIns="0" bIns="0" rtlCol="0">
            <a:spAutoFit/>
          </a:bodyPr>
          <a:lstStyle/>
          <a:p>
            <a:pPr marL="12700">
              <a:spcBef>
                <a:spcPts val="90"/>
              </a:spcBef>
              <a:tabLst>
                <a:tab pos="1826895" algn="l"/>
              </a:tabLst>
            </a:pPr>
            <a:r>
              <a:rPr sz="3300" spc="-5" dirty="0">
                <a:solidFill>
                  <a:prstClr val="black"/>
                </a:solidFill>
                <a:latin typeface="Times New Roman"/>
                <a:cs typeface="Times New Roman"/>
              </a:rPr>
              <a:t>dT	</a:t>
            </a:r>
            <a:r>
              <a:rPr sz="3300" spc="-190" dirty="0">
                <a:solidFill>
                  <a:prstClr val="black"/>
                </a:solidFill>
                <a:latin typeface="Times New Roman"/>
                <a:cs typeface="Times New Roman"/>
              </a:rPr>
              <a:t>T</a:t>
            </a:r>
            <a:endParaRPr sz="3300">
              <a:solidFill>
                <a:prstClr val="black"/>
              </a:solidFill>
              <a:latin typeface="Times New Roman"/>
              <a:cs typeface="Times New Roman"/>
            </a:endParaRPr>
          </a:p>
        </p:txBody>
      </p:sp>
      <p:sp>
        <p:nvSpPr>
          <p:cNvPr id="12" name="object 12"/>
          <p:cNvSpPr txBox="1"/>
          <p:nvPr/>
        </p:nvSpPr>
        <p:spPr>
          <a:xfrm>
            <a:off x="5441951" y="4229100"/>
            <a:ext cx="1138555" cy="527050"/>
          </a:xfrm>
          <a:prstGeom prst="rect">
            <a:avLst/>
          </a:prstGeom>
        </p:spPr>
        <p:txBody>
          <a:bodyPr vert="horz" wrap="square" lIns="0" tIns="11430" rIns="0" bIns="0" rtlCol="0">
            <a:spAutoFit/>
          </a:bodyPr>
          <a:lstStyle/>
          <a:p>
            <a:pPr marL="12700">
              <a:spcBef>
                <a:spcPts val="90"/>
              </a:spcBef>
              <a:tabLst>
                <a:tab pos="451484" algn="l"/>
                <a:tab pos="798195" algn="l"/>
              </a:tabLst>
            </a:pPr>
            <a:r>
              <a:rPr sz="3300" spc="10" dirty="0">
                <a:solidFill>
                  <a:prstClr val="black"/>
                </a:solidFill>
                <a:latin typeface="Symbol"/>
                <a:cs typeface="Symbol"/>
              </a:rPr>
              <a:t></a:t>
            </a:r>
            <a:r>
              <a:rPr sz="3300" spc="10" dirty="0">
                <a:solidFill>
                  <a:prstClr val="black"/>
                </a:solidFill>
                <a:latin typeface="Times New Roman"/>
                <a:cs typeface="Times New Roman"/>
              </a:rPr>
              <a:t>	</a:t>
            </a:r>
            <a:r>
              <a:rPr sz="3300" dirty="0">
                <a:solidFill>
                  <a:prstClr val="black"/>
                </a:solidFill>
                <a:latin typeface="Times New Roman"/>
                <a:cs typeface="Times New Roman"/>
              </a:rPr>
              <a:t>c	ln</a:t>
            </a:r>
            <a:endParaRPr sz="3300">
              <a:solidFill>
                <a:prstClr val="black"/>
              </a:solidFill>
              <a:latin typeface="Times New Roman"/>
              <a:cs typeface="Times New Roman"/>
            </a:endParaRPr>
          </a:p>
        </p:txBody>
      </p:sp>
      <p:sp>
        <p:nvSpPr>
          <p:cNvPr id="13" name="object 13"/>
          <p:cNvSpPr txBox="1"/>
          <p:nvPr/>
        </p:nvSpPr>
        <p:spPr>
          <a:xfrm>
            <a:off x="4373879" y="4229100"/>
            <a:ext cx="212090" cy="527050"/>
          </a:xfrm>
          <a:prstGeom prst="rect">
            <a:avLst/>
          </a:prstGeom>
        </p:spPr>
        <p:txBody>
          <a:bodyPr vert="horz" wrap="square" lIns="0" tIns="11430" rIns="0" bIns="0" rtlCol="0">
            <a:spAutoFit/>
          </a:bodyPr>
          <a:lstStyle/>
          <a:p>
            <a:pPr marL="12700">
              <a:spcBef>
                <a:spcPts val="90"/>
              </a:spcBef>
            </a:pPr>
            <a:r>
              <a:rPr sz="3300" dirty="0">
                <a:solidFill>
                  <a:prstClr val="black"/>
                </a:solidFill>
                <a:latin typeface="Times New Roman"/>
                <a:cs typeface="Times New Roman"/>
              </a:rPr>
              <a:t>c</a:t>
            </a:r>
            <a:endParaRPr sz="3300">
              <a:solidFill>
                <a:prstClr val="black"/>
              </a:solidFill>
              <a:latin typeface="Times New Roman"/>
              <a:cs typeface="Times New Roman"/>
            </a:endParaRPr>
          </a:p>
        </p:txBody>
      </p:sp>
      <p:sp>
        <p:nvSpPr>
          <p:cNvPr id="14" name="object 14"/>
          <p:cNvSpPr txBox="1"/>
          <p:nvPr/>
        </p:nvSpPr>
        <p:spPr>
          <a:xfrm>
            <a:off x="4141470" y="4170679"/>
            <a:ext cx="199390" cy="777240"/>
          </a:xfrm>
          <a:prstGeom prst="rect">
            <a:avLst/>
          </a:prstGeom>
        </p:spPr>
        <p:txBody>
          <a:bodyPr vert="horz" wrap="square" lIns="0" tIns="16510" rIns="0" bIns="0" rtlCol="0">
            <a:spAutoFit/>
          </a:bodyPr>
          <a:lstStyle/>
          <a:p>
            <a:pPr marL="12700">
              <a:spcBef>
                <a:spcPts val="130"/>
              </a:spcBef>
            </a:pPr>
            <a:r>
              <a:rPr sz="4900" spc="20" dirty="0">
                <a:solidFill>
                  <a:prstClr val="black"/>
                </a:solidFill>
                <a:latin typeface="Symbol"/>
                <a:cs typeface="Symbol"/>
              </a:rPr>
              <a:t></a:t>
            </a:r>
            <a:endParaRPr sz="4900">
              <a:solidFill>
                <a:prstClr val="black"/>
              </a:solidFill>
              <a:latin typeface="Symbol"/>
              <a:cs typeface="Symbol"/>
            </a:endParaRPr>
          </a:p>
        </p:txBody>
      </p:sp>
      <p:sp>
        <p:nvSpPr>
          <p:cNvPr id="15" name="object 15"/>
          <p:cNvSpPr/>
          <p:nvPr/>
        </p:nvSpPr>
        <p:spPr>
          <a:xfrm>
            <a:off x="5815329" y="5549900"/>
            <a:ext cx="445770" cy="0"/>
          </a:xfrm>
          <a:custGeom>
            <a:avLst/>
            <a:gdLst/>
            <a:ahLst/>
            <a:cxnLst/>
            <a:rect l="l" t="t" r="r" b="b"/>
            <a:pathLst>
              <a:path w="445770">
                <a:moveTo>
                  <a:pt x="0" y="0"/>
                </a:moveTo>
                <a:lnTo>
                  <a:pt x="445770"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16" name="object 16"/>
          <p:cNvSpPr/>
          <p:nvPr/>
        </p:nvSpPr>
        <p:spPr>
          <a:xfrm>
            <a:off x="7451090" y="5549900"/>
            <a:ext cx="449580" cy="0"/>
          </a:xfrm>
          <a:custGeom>
            <a:avLst/>
            <a:gdLst/>
            <a:ahLst/>
            <a:cxnLst/>
            <a:rect l="l" t="t" r="r" b="b"/>
            <a:pathLst>
              <a:path w="449579">
                <a:moveTo>
                  <a:pt x="0" y="0"/>
                </a:moveTo>
                <a:lnTo>
                  <a:pt x="449580"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17" name="object 17"/>
          <p:cNvSpPr txBox="1"/>
          <p:nvPr/>
        </p:nvSpPr>
        <p:spPr>
          <a:xfrm>
            <a:off x="7696200" y="5825490"/>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1</a:t>
            </a:r>
            <a:endParaRPr sz="1900">
              <a:solidFill>
                <a:prstClr val="black"/>
              </a:solidFill>
              <a:latin typeface="Times New Roman"/>
              <a:cs typeface="Times New Roman"/>
            </a:endParaRP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76</a:t>
            </a:fld>
            <a:endParaRPr dirty="0">
              <a:solidFill>
                <a:prstClr val="black"/>
              </a:solidFill>
            </a:endParaRPr>
          </a:p>
        </p:txBody>
      </p:sp>
      <p:sp>
        <p:nvSpPr>
          <p:cNvPr id="18" name="object 18"/>
          <p:cNvSpPr txBox="1"/>
          <p:nvPr/>
        </p:nvSpPr>
        <p:spPr>
          <a:xfrm>
            <a:off x="6056629" y="5825490"/>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1</a:t>
            </a:r>
            <a:endParaRPr sz="1900">
              <a:solidFill>
                <a:prstClr val="black"/>
              </a:solidFill>
              <a:latin typeface="Times New Roman"/>
              <a:cs typeface="Times New Roman"/>
            </a:endParaRPr>
          </a:p>
        </p:txBody>
      </p:sp>
      <p:sp>
        <p:nvSpPr>
          <p:cNvPr id="19" name="object 19"/>
          <p:cNvSpPr txBox="1"/>
          <p:nvPr/>
        </p:nvSpPr>
        <p:spPr>
          <a:xfrm>
            <a:off x="6057900" y="5242559"/>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2</a:t>
            </a:r>
            <a:endParaRPr sz="1900">
              <a:solidFill>
                <a:prstClr val="black"/>
              </a:solidFill>
              <a:latin typeface="Times New Roman"/>
              <a:cs typeface="Times New Roman"/>
            </a:endParaRPr>
          </a:p>
        </p:txBody>
      </p:sp>
      <p:sp>
        <p:nvSpPr>
          <p:cNvPr id="20" name="object 20"/>
          <p:cNvSpPr txBox="1"/>
          <p:nvPr/>
        </p:nvSpPr>
        <p:spPr>
          <a:xfrm>
            <a:off x="3431539" y="5227321"/>
            <a:ext cx="2343150" cy="522605"/>
          </a:xfrm>
          <a:prstGeom prst="rect">
            <a:avLst/>
          </a:prstGeom>
        </p:spPr>
        <p:txBody>
          <a:bodyPr vert="horz" wrap="square" lIns="0" tIns="13970" rIns="0" bIns="0" rtlCol="0">
            <a:spAutoFit/>
          </a:bodyPr>
          <a:lstStyle/>
          <a:p>
            <a:pPr marL="38100">
              <a:spcBef>
                <a:spcPts val="110"/>
              </a:spcBef>
              <a:tabLst>
                <a:tab pos="479425" algn="l"/>
                <a:tab pos="1208405" algn="l"/>
              </a:tabLst>
            </a:pPr>
            <a:r>
              <a:rPr sz="3250" spc="90" dirty="0">
                <a:solidFill>
                  <a:prstClr val="black"/>
                </a:solidFill>
                <a:latin typeface="Times New Roman"/>
                <a:cs typeface="Times New Roman"/>
              </a:rPr>
              <a:t>s</a:t>
            </a:r>
            <a:r>
              <a:rPr sz="2850" spc="135" baseline="-23391" dirty="0">
                <a:solidFill>
                  <a:prstClr val="black"/>
                </a:solidFill>
                <a:latin typeface="Times New Roman"/>
                <a:cs typeface="Times New Roman"/>
              </a:rPr>
              <a:t>2	</a:t>
            </a:r>
            <a:r>
              <a:rPr sz="3250" spc="20" dirty="0">
                <a:solidFill>
                  <a:prstClr val="black"/>
                </a:solidFill>
                <a:latin typeface="Symbol"/>
                <a:cs typeface="Symbol"/>
              </a:rPr>
              <a:t></a:t>
            </a:r>
            <a:r>
              <a:rPr sz="3250" spc="-215" dirty="0">
                <a:solidFill>
                  <a:prstClr val="black"/>
                </a:solidFill>
                <a:latin typeface="Times New Roman"/>
                <a:cs typeface="Times New Roman"/>
              </a:rPr>
              <a:t> </a:t>
            </a:r>
            <a:r>
              <a:rPr sz="3250" dirty="0">
                <a:solidFill>
                  <a:prstClr val="black"/>
                </a:solidFill>
                <a:latin typeface="Times New Roman"/>
                <a:cs typeface="Times New Roman"/>
              </a:rPr>
              <a:t>s</a:t>
            </a:r>
            <a:r>
              <a:rPr sz="2850" baseline="-23391" dirty="0">
                <a:solidFill>
                  <a:prstClr val="black"/>
                </a:solidFill>
                <a:latin typeface="Times New Roman"/>
                <a:cs typeface="Times New Roman"/>
              </a:rPr>
              <a:t>1	</a:t>
            </a:r>
            <a:r>
              <a:rPr sz="3250" spc="20" dirty="0">
                <a:solidFill>
                  <a:prstClr val="black"/>
                </a:solidFill>
                <a:latin typeface="Symbol"/>
                <a:cs typeface="Symbol"/>
              </a:rPr>
              <a:t></a:t>
            </a:r>
            <a:r>
              <a:rPr sz="3250" spc="20" dirty="0">
                <a:solidFill>
                  <a:prstClr val="black"/>
                </a:solidFill>
                <a:latin typeface="Times New Roman"/>
                <a:cs typeface="Times New Roman"/>
              </a:rPr>
              <a:t> </a:t>
            </a:r>
            <a:r>
              <a:rPr sz="3250" spc="114" dirty="0">
                <a:solidFill>
                  <a:prstClr val="black"/>
                </a:solidFill>
                <a:latin typeface="Times New Roman"/>
                <a:cs typeface="Times New Roman"/>
              </a:rPr>
              <a:t>c</a:t>
            </a:r>
            <a:r>
              <a:rPr sz="2850" spc="172" baseline="-23391" dirty="0">
                <a:solidFill>
                  <a:prstClr val="black"/>
                </a:solidFill>
                <a:latin typeface="Times New Roman"/>
                <a:cs typeface="Times New Roman"/>
              </a:rPr>
              <a:t>p</a:t>
            </a:r>
            <a:r>
              <a:rPr sz="2850" spc="390" baseline="-23391" dirty="0">
                <a:solidFill>
                  <a:prstClr val="black"/>
                </a:solidFill>
                <a:latin typeface="Times New Roman"/>
                <a:cs typeface="Times New Roman"/>
              </a:rPr>
              <a:t> </a:t>
            </a:r>
            <a:r>
              <a:rPr sz="3250" spc="5" dirty="0">
                <a:solidFill>
                  <a:prstClr val="black"/>
                </a:solidFill>
                <a:latin typeface="Times New Roman"/>
                <a:cs typeface="Times New Roman"/>
              </a:rPr>
              <a:t>ln</a:t>
            </a:r>
            <a:endParaRPr sz="3250">
              <a:solidFill>
                <a:prstClr val="black"/>
              </a:solidFill>
              <a:latin typeface="Times New Roman"/>
              <a:cs typeface="Times New Roman"/>
            </a:endParaRPr>
          </a:p>
        </p:txBody>
      </p:sp>
      <p:sp>
        <p:nvSpPr>
          <p:cNvPr id="21" name="object 21"/>
          <p:cNvSpPr txBox="1"/>
          <p:nvPr/>
        </p:nvSpPr>
        <p:spPr>
          <a:xfrm>
            <a:off x="7487921" y="5548630"/>
            <a:ext cx="234315" cy="522605"/>
          </a:xfrm>
          <a:prstGeom prst="rect">
            <a:avLst/>
          </a:prstGeom>
        </p:spPr>
        <p:txBody>
          <a:bodyPr vert="horz" wrap="square" lIns="0" tIns="13970" rIns="0" bIns="0" rtlCol="0">
            <a:spAutoFit/>
          </a:bodyPr>
          <a:lstStyle/>
          <a:p>
            <a:pPr marL="12700">
              <a:spcBef>
                <a:spcPts val="110"/>
              </a:spcBef>
            </a:pPr>
            <a:r>
              <a:rPr sz="3250" spc="15" dirty="0">
                <a:solidFill>
                  <a:prstClr val="black"/>
                </a:solidFill>
                <a:latin typeface="Times New Roman"/>
                <a:cs typeface="Times New Roman"/>
              </a:rPr>
              <a:t>p</a:t>
            </a:r>
            <a:endParaRPr sz="3250">
              <a:solidFill>
                <a:prstClr val="black"/>
              </a:solidFill>
              <a:latin typeface="Times New Roman"/>
              <a:cs typeface="Times New Roman"/>
            </a:endParaRPr>
          </a:p>
        </p:txBody>
      </p:sp>
      <p:sp>
        <p:nvSpPr>
          <p:cNvPr id="22" name="object 22"/>
          <p:cNvSpPr txBox="1"/>
          <p:nvPr/>
        </p:nvSpPr>
        <p:spPr>
          <a:xfrm>
            <a:off x="6325870" y="5227321"/>
            <a:ext cx="1544320" cy="522605"/>
          </a:xfrm>
          <a:prstGeom prst="rect">
            <a:avLst/>
          </a:prstGeom>
        </p:spPr>
        <p:txBody>
          <a:bodyPr vert="horz" wrap="square" lIns="0" tIns="13970" rIns="0" bIns="0" rtlCol="0">
            <a:spAutoFit/>
          </a:bodyPr>
          <a:lstStyle/>
          <a:p>
            <a:pPr marL="364490" indent="-326390">
              <a:spcBef>
                <a:spcPts val="110"/>
              </a:spcBef>
              <a:buFont typeface="Symbol"/>
              <a:buChar char=""/>
              <a:tabLst>
                <a:tab pos="364490" algn="l"/>
              </a:tabLst>
            </a:pPr>
            <a:r>
              <a:rPr sz="3250" spc="20" dirty="0">
                <a:solidFill>
                  <a:prstClr val="black"/>
                </a:solidFill>
                <a:latin typeface="Times New Roman"/>
                <a:cs typeface="Times New Roman"/>
              </a:rPr>
              <a:t>R </a:t>
            </a:r>
            <a:r>
              <a:rPr sz="3250" spc="10" dirty="0">
                <a:solidFill>
                  <a:prstClr val="black"/>
                </a:solidFill>
                <a:latin typeface="Times New Roman"/>
                <a:cs typeface="Times New Roman"/>
              </a:rPr>
              <a:t>ln</a:t>
            </a:r>
            <a:r>
              <a:rPr sz="3250" spc="-245" dirty="0">
                <a:solidFill>
                  <a:prstClr val="black"/>
                </a:solidFill>
                <a:latin typeface="Times New Roman"/>
                <a:cs typeface="Times New Roman"/>
              </a:rPr>
              <a:t> </a:t>
            </a:r>
            <a:r>
              <a:rPr sz="4875" spc="135" baseline="35042" dirty="0">
                <a:solidFill>
                  <a:prstClr val="black"/>
                </a:solidFill>
                <a:latin typeface="Times New Roman"/>
                <a:cs typeface="Times New Roman"/>
              </a:rPr>
              <a:t>p</a:t>
            </a:r>
            <a:r>
              <a:rPr sz="2850" spc="135" baseline="36549" dirty="0">
                <a:solidFill>
                  <a:prstClr val="black"/>
                </a:solidFill>
                <a:latin typeface="Times New Roman"/>
                <a:cs typeface="Times New Roman"/>
              </a:rPr>
              <a:t>2</a:t>
            </a:r>
            <a:endParaRPr sz="2850" baseline="36549">
              <a:solidFill>
                <a:prstClr val="black"/>
              </a:solidFill>
              <a:latin typeface="Times New Roman"/>
              <a:cs typeface="Times New Roman"/>
            </a:endParaRPr>
          </a:p>
        </p:txBody>
      </p:sp>
      <p:sp>
        <p:nvSpPr>
          <p:cNvPr id="23" name="object 23"/>
          <p:cNvSpPr txBox="1"/>
          <p:nvPr/>
        </p:nvSpPr>
        <p:spPr>
          <a:xfrm>
            <a:off x="5843270" y="5548630"/>
            <a:ext cx="280670" cy="522605"/>
          </a:xfrm>
          <a:prstGeom prst="rect">
            <a:avLst/>
          </a:prstGeom>
        </p:spPr>
        <p:txBody>
          <a:bodyPr vert="horz" wrap="square" lIns="0" tIns="13970" rIns="0" bIns="0" rtlCol="0">
            <a:spAutoFit/>
          </a:bodyPr>
          <a:lstStyle/>
          <a:p>
            <a:pPr marL="12700">
              <a:spcBef>
                <a:spcPts val="110"/>
              </a:spcBef>
            </a:pPr>
            <a:r>
              <a:rPr sz="3250" spc="20" dirty="0">
                <a:solidFill>
                  <a:prstClr val="black"/>
                </a:solidFill>
                <a:latin typeface="Times New Roman"/>
                <a:cs typeface="Times New Roman"/>
              </a:rPr>
              <a:t>T</a:t>
            </a:r>
            <a:endParaRPr sz="3250">
              <a:solidFill>
                <a:prstClr val="black"/>
              </a:solidFill>
              <a:latin typeface="Times New Roman"/>
              <a:cs typeface="Times New Roman"/>
            </a:endParaRPr>
          </a:p>
        </p:txBody>
      </p:sp>
      <p:sp>
        <p:nvSpPr>
          <p:cNvPr id="24" name="object 24"/>
          <p:cNvSpPr txBox="1"/>
          <p:nvPr/>
        </p:nvSpPr>
        <p:spPr>
          <a:xfrm>
            <a:off x="5822950" y="4965701"/>
            <a:ext cx="267970" cy="522605"/>
          </a:xfrm>
          <a:prstGeom prst="rect">
            <a:avLst/>
          </a:prstGeom>
        </p:spPr>
        <p:txBody>
          <a:bodyPr vert="horz" wrap="square" lIns="0" tIns="13970" rIns="0" bIns="0" rtlCol="0">
            <a:spAutoFit/>
          </a:bodyPr>
          <a:lstStyle/>
          <a:p>
            <a:pPr marL="12700">
              <a:spcBef>
                <a:spcPts val="110"/>
              </a:spcBef>
            </a:pPr>
            <a:r>
              <a:rPr sz="3250" spc="-140" dirty="0">
                <a:solidFill>
                  <a:prstClr val="black"/>
                </a:solidFill>
                <a:latin typeface="Times New Roman"/>
                <a:cs typeface="Times New Roman"/>
              </a:rPr>
              <a:t>T</a:t>
            </a:r>
            <a:endParaRPr sz="3250">
              <a:solidFill>
                <a:prstClr val="black"/>
              </a:solidFill>
              <a:latin typeface="Times New Roman"/>
              <a:cs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8349" y="40640"/>
            <a:ext cx="9523305" cy="1120820"/>
          </a:xfrm>
          <a:prstGeom prst="rect">
            <a:avLst/>
          </a:prstGeom>
        </p:spPr>
        <p:txBody>
          <a:bodyPr vert="horz" wrap="square" lIns="0" tIns="12700" rIns="0" bIns="0" rtlCol="0">
            <a:spAutoFit/>
          </a:bodyPr>
          <a:lstStyle/>
          <a:p>
            <a:pPr marL="4445" marR="5080" algn="ctr">
              <a:spcBef>
                <a:spcPts val="100"/>
              </a:spcBef>
            </a:pPr>
            <a:r>
              <a:rPr spc="-5" dirty="0"/>
              <a:t>Entropy change of an ideal</a:t>
            </a:r>
            <a:r>
              <a:rPr spc="-105" dirty="0"/>
              <a:t> </a:t>
            </a:r>
            <a:r>
              <a:rPr spc="-5" dirty="0"/>
              <a:t>gas  for constant </a:t>
            </a:r>
            <a:r>
              <a:rPr spc="-10" dirty="0"/>
              <a:t>specific </a:t>
            </a:r>
            <a:r>
              <a:rPr spc="-5" dirty="0"/>
              <a:t>heats:  approximation</a:t>
            </a:r>
          </a:p>
        </p:txBody>
      </p:sp>
      <p:sp>
        <p:nvSpPr>
          <p:cNvPr id="3" name="object 3"/>
          <p:cNvSpPr txBox="1">
            <a:spLocks noGrp="1"/>
          </p:cNvSpPr>
          <p:nvPr>
            <p:ph type="body" idx="1"/>
          </p:nvPr>
        </p:nvSpPr>
        <p:spPr>
          <a:xfrm>
            <a:off x="2541694" y="2385061"/>
            <a:ext cx="7737687" cy="2083904"/>
          </a:xfrm>
          <a:prstGeom prst="rect">
            <a:avLst/>
          </a:prstGeom>
        </p:spPr>
        <p:txBody>
          <a:bodyPr vert="horz" wrap="square" lIns="0" tIns="100330" rIns="0" bIns="0" rtlCol="0">
            <a:spAutoFit/>
          </a:bodyPr>
          <a:lstStyle/>
          <a:p>
            <a:pPr marL="355600" indent="-342900">
              <a:spcBef>
                <a:spcPts val="790"/>
              </a:spcBef>
              <a:buChar char="•"/>
              <a:tabLst>
                <a:tab pos="355600" algn="l"/>
              </a:tabLst>
            </a:pPr>
            <a:r>
              <a:rPr spc="-10" dirty="0"/>
              <a:t>Similarly </a:t>
            </a:r>
            <a:r>
              <a:rPr spc="-5" dirty="0"/>
              <a:t>it can </a:t>
            </a:r>
            <a:r>
              <a:rPr spc="-10" dirty="0"/>
              <a:t>be shown</a:t>
            </a:r>
            <a:r>
              <a:rPr spc="-80" dirty="0"/>
              <a:t> </a:t>
            </a:r>
            <a:r>
              <a:rPr spc="-5" dirty="0"/>
              <a:t>from</a:t>
            </a:r>
          </a:p>
          <a:p>
            <a:pPr marL="1965960">
              <a:spcBef>
                <a:spcPts val="690"/>
              </a:spcBef>
            </a:pPr>
            <a:r>
              <a:rPr spc="-5" dirty="0"/>
              <a:t>Tds </a:t>
            </a:r>
            <a:r>
              <a:rPr dirty="0"/>
              <a:t>= </a:t>
            </a:r>
            <a:r>
              <a:rPr spc="-5" dirty="0"/>
              <a:t>du </a:t>
            </a:r>
            <a:r>
              <a:rPr dirty="0"/>
              <a:t>+</a:t>
            </a:r>
            <a:r>
              <a:rPr spc="-55" dirty="0"/>
              <a:t> </a:t>
            </a:r>
            <a:r>
              <a:rPr spc="-10" dirty="0"/>
              <a:t>pdv</a:t>
            </a:r>
          </a:p>
          <a:p>
            <a:pPr>
              <a:spcBef>
                <a:spcPts val="20"/>
              </a:spcBef>
            </a:pPr>
            <a:endParaRPr sz="3900"/>
          </a:p>
          <a:p>
            <a:pPr marL="386715"/>
            <a:r>
              <a:rPr spc="-5" dirty="0"/>
              <a:t>that</a:t>
            </a:r>
          </a:p>
        </p:txBody>
      </p:sp>
      <p:sp>
        <p:nvSpPr>
          <p:cNvPr id="4" name="object 4"/>
          <p:cNvSpPr/>
          <p:nvPr/>
        </p:nvSpPr>
        <p:spPr>
          <a:xfrm>
            <a:off x="6021070" y="5016500"/>
            <a:ext cx="444500" cy="0"/>
          </a:xfrm>
          <a:custGeom>
            <a:avLst/>
            <a:gdLst/>
            <a:ahLst/>
            <a:cxnLst/>
            <a:rect l="l" t="t" r="r" b="b"/>
            <a:pathLst>
              <a:path w="444500">
                <a:moveTo>
                  <a:pt x="0" y="0"/>
                </a:moveTo>
                <a:lnTo>
                  <a:pt x="444500"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5" name="object 5"/>
          <p:cNvSpPr/>
          <p:nvPr/>
        </p:nvSpPr>
        <p:spPr>
          <a:xfrm>
            <a:off x="7661909" y="5016500"/>
            <a:ext cx="469900" cy="0"/>
          </a:xfrm>
          <a:custGeom>
            <a:avLst/>
            <a:gdLst/>
            <a:ahLst/>
            <a:cxnLst/>
            <a:rect l="l" t="t" r="r" b="b"/>
            <a:pathLst>
              <a:path w="469900">
                <a:moveTo>
                  <a:pt x="0" y="0"/>
                </a:moveTo>
                <a:lnTo>
                  <a:pt x="469899"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6" name="object 6"/>
          <p:cNvSpPr txBox="1"/>
          <p:nvPr/>
        </p:nvSpPr>
        <p:spPr>
          <a:xfrm>
            <a:off x="7928609" y="5292090"/>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1</a:t>
            </a:r>
            <a:endParaRPr sz="1900">
              <a:solidFill>
                <a:prstClr val="black"/>
              </a:solidFill>
              <a:latin typeface="Times New Roman"/>
              <a:cs typeface="Times New Roman"/>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77</a:t>
            </a:fld>
            <a:endParaRPr dirty="0">
              <a:solidFill>
                <a:prstClr val="black"/>
              </a:solidFill>
            </a:endParaRPr>
          </a:p>
        </p:txBody>
      </p:sp>
      <p:sp>
        <p:nvSpPr>
          <p:cNvPr id="7" name="object 7"/>
          <p:cNvSpPr txBox="1"/>
          <p:nvPr/>
        </p:nvSpPr>
        <p:spPr>
          <a:xfrm>
            <a:off x="6262370" y="5292090"/>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1</a:t>
            </a:r>
            <a:endParaRPr sz="1900">
              <a:solidFill>
                <a:prstClr val="black"/>
              </a:solidFill>
              <a:latin typeface="Times New Roman"/>
              <a:cs typeface="Times New Roman"/>
            </a:endParaRPr>
          </a:p>
        </p:txBody>
      </p:sp>
      <p:sp>
        <p:nvSpPr>
          <p:cNvPr id="8" name="object 8"/>
          <p:cNvSpPr txBox="1"/>
          <p:nvPr/>
        </p:nvSpPr>
        <p:spPr>
          <a:xfrm>
            <a:off x="6262370" y="4709159"/>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2</a:t>
            </a:r>
            <a:endParaRPr sz="1900">
              <a:solidFill>
                <a:prstClr val="black"/>
              </a:solidFill>
              <a:latin typeface="Times New Roman"/>
              <a:cs typeface="Times New Roman"/>
            </a:endParaRPr>
          </a:p>
        </p:txBody>
      </p:sp>
      <p:sp>
        <p:nvSpPr>
          <p:cNvPr id="9" name="object 9"/>
          <p:cNvSpPr txBox="1"/>
          <p:nvPr/>
        </p:nvSpPr>
        <p:spPr>
          <a:xfrm>
            <a:off x="3624580" y="4693921"/>
            <a:ext cx="2355215" cy="522605"/>
          </a:xfrm>
          <a:prstGeom prst="rect">
            <a:avLst/>
          </a:prstGeom>
        </p:spPr>
        <p:txBody>
          <a:bodyPr vert="horz" wrap="square" lIns="0" tIns="13970" rIns="0" bIns="0" rtlCol="0">
            <a:spAutoFit/>
          </a:bodyPr>
          <a:lstStyle/>
          <a:p>
            <a:pPr marL="38100">
              <a:spcBef>
                <a:spcPts val="110"/>
              </a:spcBef>
              <a:tabLst>
                <a:tab pos="479425" algn="l"/>
                <a:tab pos="1208405" algn="l"/>
              </a:tabLst>
            </a:pPr>
            <a:r>
              <a:rPr sz="3250" spc="90" dirty="0">
                <a:solidFill>
                  <a:prstClr val="black"/>
                </a:solidFill>
                <a:latin typeface="Times New Roman"/>
                <a:cs typeface="Times New Roman"/>
              </a:rPr>
              <a:t>s</a:t>
            </a:r>
            <a:r>
              <a:rPr sz="2850" spc="135" baseline="-23391" dirty="0">
                <a:solidFill>
                  <a:prstClr val="black"/>
                </a:solidFill>
                <a:latin typeface="Times New Roman"/>
                <a:cs typeface="Times New Roman"/>
              </a:rPr>
              <a:t>2	</a:t>
            </a:r>
            <a:r>
              <a:rPr sz="3250" spc="20" dirty="0">
                <a:solidFill>
                  <a:prstClr val="black"/>
                </a:solidFill>
                <a:latin typeface="Symbol"/>
                <a:cs typeface="Symbol"/>
              </a:rPr>
              <a:t></a:t>
            </a:r>
            <a:r>
              <a:rPr sz="3250" spc="-210" dirty="0">
                <a:solidFill>
                  <a:prstClr val="black"/>
                </a:solidFill>
                <a:latin typeface="Times New Roman"/>
                <a:cs typeface="Times New Roman"/>
              </a:rPr>
              <a:t> </a:t>
            </a:r>
            <a:r>
              <a:rPr sz="3250" dirty="0">
                <a:solidFill>
                  <a:prstClr val="black"/>
                </a:solidFill>
                <a:latin typeface="Times New Roman"/>
                <a:cs typeface="Times New Roman"/>
              </a:rPr>
              <a:t>s</a:t>
            </a:r>
            <a:r>
              <a:rPr sz="2850" baseline="-23391" dirty="0">
                <a:solidFill>
                  <a:prstClr val="black"/>
                </a:solidFill>
                <a:latin typeface="Times New Roman"/>
                <a:cs typeface="Times New Roman"/>
              </a:rPr>
              <a:t>1	</a:t>
            </a:r>
            <a:r>
              <a:rPr sz="3250" spc="20" dirty="0">
                <a:solidFill>
                  <a:prstClr val="black"/>
                </a:solidFill>
                <a:latin typeface="Symbol"/>
                <a:cs typeface="Symbol"/>
              </a:rPr>
              <a:t></a:t>
            </a:r>
            <a:r>
              <a:rPr sz="3250" spc="20" dirty="0">
                <a:solidFill>
                  <a:prstClr val="black"/>
                </a:solidFill>
                <a:latin typeface="Times New Roman"/>
                <a:cs typeface="Times New Roman"/>
              </a:rPr>
              <a:t> </a:t>
            </a:r>
            <a:r>
              <a:rPr sz="3250" spc="125" dirty="0">
                <a:solidFill>
                  <a:prstClr val="black"/>
                </a:solidFill>
                <a:latin typeface="Times New Roman"/>
                <a:cs typeface="Times New Roman"/>
              </a:rPr>
              <a:t>c</a:t>
            </a:r>
            <a:r>
              <a:rPr sz="2850" spc="187" baseline="-23391" dirty="0">
                <a:solidFill>
                  <a:prstClr val="black"/>
                </a:solidFill>
                <a:latin typeface="Times New Roman"/>
                <a:cs typeface="Times New Roman"/>
              </a:rPr>
              <a:t>v</a:t>
            </a:r>
            <a:r>
              <a:rPr sz="2850" spc="494" baseline="-23391" dirty="0">
                <a:solidFill>
                  <a:prstClr val="black"/>
                </a:solidFill>
                <a:latin typeface="Times New Roman"/>
                <a:cs typeface="Times New Roman"/>
              </a:rPr>
              <a:t> </a:t>
            </a:r>
            <a:r>
              <a:rPr sz="3250" spc="10" dirty="0">
                <a:solidFill>
                  <a:prstClr val="black"/>
                </a:solidFill>
                <a:latin typeface="Times New Roman"/>
                <a:cs typeface="Times New Roman"/>
              </a:rPr>
              <a:t>ln</a:t>
            </a:r>
            <a:endParaRPr sz="3250">
              <a:solidFill>
                <a:prstClr val="black"/>
              </a:solidFill>
              <a:latin typeface="Times New Roman"/>
              <a:cs typeface="Times New Roman"/>
            </a:endParaRPr>
          </a:p>
        </p:txBody>
      </p:sp>
      <p:sp>
        <p:nvSpPr>
          <p:cNvPr id="10" name="object 10"/>
          <p:cNvSpPr txBox="1"/>
          <p:nvPr/>
        </p:nvSpPr>
        <p:spPr>
          <a:xfrm>
            <a:off x="7703821" y="5015230"/>
            <a:ext cx="234315" cy="522605"/>
          </a:xfrm>
          <a:prstGeom prst="rect">
            <a:avLst/>
          </a:prstGeom>
        </p:spPr>
        <p:txBody>
          <a:bodyPr vert="horz" wrap="square" lIns="0" tIns="13970" rIns="0" bIns="0" rtlCol="0">
            <a:spAutoFit/>
          </a:bodyPr>
          <a:lstStyle/>
          <a:p>
            <a:pPr marL="12700">
              <a:spcBef>
                <a:spcPts val="110"/>
              </a:spcBef>
            </a:pPr>
            <a:r>
              <a:rPr sz="3250" spc="15" dirty="0">
                <a:solidFill>
                  <a:prstClr val="black"/>
                </a:solidFill>
                <a:latin typeface="Times New Roman"/>
                <a:cs typeface="Times New Roman"/>
              </a:rPr>
              <a:t>v</a:t>
            </a:r>
            <a:endParaRPr sz="3250">
              <a:solidFill>
                <a:prstClr val="black"/>
              </a:solidFill>
              <a:latin typeface="Times New Roman"/>
              <a:cs typeface="Times New Roman"/>
            </a:endParaRPr>
          </a:p>
        </p:txBody>
      </p:sp>
      <p:sp>
        <p:nvSpPr>
          <p:cNvPr id="11" name="object 11"/>
          <p:cNvSpPr txBox="1"/>
          <p:nvPr/>
        </p:nvSpPr>
        <p:spPr>
          <a:xfrm>
            <a:off x="6530340" y="4693921"/>
            <a:ext cx="1572260" cy="522605"/>
          </a:xfrm>
          <a:prstGeom prst="rect">
            <a:avLst/>
          </a:prstGeom>
        </p:spPr>
        <p:txBody>
          <a:bodyPr vert="horz" wrap="square" lIns="0" tIns="13970" rIns="0" bIns="0" rtlCol="0">
            <a:spAutoFit/>
          </a:bodyPr>
          <a:lstStyle/>
          <a:p>
            <a:pPr marL="369570" indent="-331470">
              <a:spcBef>
                <a:spcPts val="110"/>
              </a:spcBef>
              <a:buFont typeface="Symbol"/>
              <a:buChar char=""/>
              <a:tabLst>
                <a:tab pos="369570" algn="l"/>
              </a:tabLst>
            </a:pPr>
            <a:r>
              <a:rPr sz="3250" spc="20" dirty="0">
                <a:solidFill>
                  <a:prstClr val="black"/>
                </a:solidFill>
                <a:latin typeface="Times New Roman"/>
                <a:cs typeface="Times New Roman"/>
              </a:rPr>
              <a:t>R</a:t>
            </a:r>
            <a:r>
              <a:rPr sz="3250" spc="-215" dirty="0">
                <a:solidFill>
                  <a:prstClr val="black"/>
                </a:solidFill>
                <a:latin typeface="Times New Roman"/>
                <a:cs typeface="Times New Roman"/>
              </a:rPr>
              <a:t> </a:t>
            </a:r>
            <a:r>
              <a:rPr sz="3250" spc="10" dirty="0">
                <a:solidFill>
                  <a:prstClr val="black"/>
                </a:solidFill>
                <a:latin typeface="Times New Roman"/>
                <a:cs typeface="Times New Roman"/>
              </a:rPr>
              <a:t>ln</a:t>
            </a:r>
            <a:r>
              <a:rPr sz="3250" spc="45" dirty="0">
                <a:solidFill>
                  <a:prstClr val="black"/>
                </a:solidFill>
                <a:latin typeface="Times New Roman"/>
                <a:cs typeface="Times New Roman"/>
              </a:rPr>
              <a:t> </a:t>
            </a:r>
            <a:r>
              <a:rPr sz="4875" spc="22" baseline="35042" dirty="0">
                <a:solidFill>
                  <a:prstClr val="black"/>
                </a:solidFill>
                <a:latin typeface="Times New Roman"/>
                <a:cs typeface="Times New Roman"/>
              </a:rPr>
              <a:t>v</a:t>
            </a:r>
            <a:r>
              <a:rPr sz="4875" spc="-794" baseline="35042" dirty="0">
                <a:solidFill>
                  <a:prstClr val="black"/>
                </a:solidFill>
                <a:latin typeface="Times New Roman"/>
                <a:cs typeface="Times New Roman"/>
              </a:rPr>
              <a:t> </a:t>
            </a:r>
            <a:r>
              <a:rPr sz="2850" spc="7" baseline="36549" dirty="0">
                <a:solidFill>
                  <a:prstClr val="black"/>
                </a:solidFill>
                <a:latin typeface="Times New Roman"/>
                <a:cs typeface="Times New Roman"/>
              </a:rPr>
              <a:t>2</a:t>
            </a:r>
            <a:endParaRPr sz="2850" baseline="36549">
              <a:solidFill>
                <a:prstClr val="black"/>
              </a:solidFill>
              <a:latin typeface="Times New Roman"/>
              <a:cs typeface="Times New Roman"/>
            </a:endParaRPr>
          </a:p>
        </p:txBody>
      </p:sp>
      <p:sp>
        <p:nvSpPr>
          <p:cNvPr id="12" name="object 12"/>
          <p:cNvSpPr txBox="1"/>
          <p:nvPr/>
        </p:nvSpPr>
        <p:spPr>
          <a:xfrm>
            <a:off x="6047740" y="5015230"/>
            <a:ext cx="280670" cy="522605"/>
          </a:xfrm>
          <a:prstGeom prst="rect">
            <a:avLst/>
          </a:prstGeom>
        </p:spPr>
        <p:txBody>
          <a:bodyPr vert="horz" wrap="square" lIns="0" tIns="13970" rIns="0" bIns="0" rtlCol="0">
            <a:spAutoFit/>
          </a:bodyPr>
          <a:lstStyle/>
          <a:p>
            <a:pPr marL="12700">
              <a:spcBef>
                <a:spcPts val="110"/>
              </a:spcBef>
            </a:pPr>
            <a:r>
              <a:rPr sz="3250" spc="20" dirty="0">
                <a:solidFill>
                  <a:prstClr val="black"/>
                </a:solidFill>
                <a:latin typeface="Times New Roman"/>
                <a:cs typeface="Times New Roman"/>
              </a:rPr>
              <a:t>T</a:t>
            </a:r>
            <a:endParaRPr sz="3250">
              <a:solidFill>
                <a:prstClr val="black"/>
              </a:solidFill>
              <a:latin typeface="Times New Roman"/>
              <a:cs typeface="Times New Roman"/>
            </a:endParaRPr>
          </a:p>
        </p:txBody>
      </p:sp>
      <p:sp>
        <p:nvSpPr>
          <p:cNvPr id="13" name="object 13"/>
          <p:cNvSpPr txBox="1"/>
          <p:nvPr/>
        </p:nvSpPr>
        <p:spPr>
          <a:xfrm>
            <a:off x="6027420" y="4432301"/>
            <a:ext cx="267970" cy="522605"/>
          </a:xfrm>
          <a:prstGeom prst="rect">
            <a:avLst/>
          </a:prstGeom>
        </p:spPr>
        <p:txBody>
          <a:bodyPr vert="horz" wrap="square" lIns="0" tIns="13970" rIns="0" bIns="0" rtlCol="0">
            <a:spAutoFit/>
          </a:bodyPr>
          <a:lstStyle/>
          <a:p>
            <a:pPr marL="12700">
              <a:spcBef>
                <a:spcPts val="110"/>
              </a:spcBef>
            </a:pPr>
            <a:r>
              <a:rPr sz="3250" spc="-140" dirty="0">
                <a:solidFill>
                  <a:prstClr val="black"/>
                </a:solidFill>
                <a:latin typeface="Times New Roman"/>
                <a:cs typeface="Times New Roman"/>
              </a:rPr>
              <a:t>T</a:t>
            </a:r>
            <a:endParaRPr sz="3250">
              <a:solidFill>
                <a:prstClr val="black"/>
              </a:solidFill>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591301" y="3195320"/>
            <a:ext cx="511809" cy="0"/>
          </a:xfrm>
          <a:custGeom>
            <a:avLst/>
            <a:gdLst/>
            <a:ahLst/>
            <a:cxnLst/>
            <a:rect l="l" t="t" r="r" b="b"/>
            <a:pathLst>
              <a:path w="511810">
                <a:moveTo>
                  <a:pt x="0" y="0"/>
                </a:moveTo>
                <a:lnTo>
                  <a:pt x="511810"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4" name="object 4"/>
          <p:cNvSpPr txBox="1"/>
          <p:nvPr/>
        </p:nvSpPr>
        <p:spPr>
          <a:xfrm>
            <a:off x="5298441" y="3497580"/>
            <a:ext cx="174625" cy="316865"/>
          </a:xfrm>
          <a:prstGeom prst="rect">
            <a:avLst/>
          </a:prstGeom>
        </p:spPr>
        <p:txBody>
          <a:bodyPr vert="horz" wrap="square" lIns="0" tIns="13970" rIns="0" bIns="0" rtlCol="0">
            <a:spAutoFit/>
          </a:bodyPr>
          <a:lstStyle/>
          <a:p>
            <a:pPr marL="12700">
              <a:spcBef>
                <a:spcPts val="110"/>
              </a:spcBef>
            </a:pPr>
            <a:r>
              <a:rPr sz="1900" spc="10" dirty="0">
                <a:solidFill>
                  <a:prstClr val="black"/>
                </a:solidFill>
                <a:latin typeface="Times New Roman"/>
                <a:cs typeface="Times New Roman"/>
              </a:rPr>
              <a:t>T</a:t>
            </a:r>
            <a:endParaRPr sz="1900">
              <a:solidFill>
                <a:prstClr val="black"/>
              </a:solidFill>
              <a:latin typeface="Times New Roman"/>
              <a:cs typeface="Times New Roman"/>
            </a:endParaRPr>
          </a:p>
        </p:txBody>
      </p:sp>
      <p:sp>
        <p:nvSpPr>
          <p:cNvPr id="5" name="object 5"/>
          <p:cNvSpPr txBox="1"/>
          <p:nvPr/>
        </p:nvSpPr>
        <p:spPr>
          <a:xfrm>
            <a:off x="6598921" y="2611120"/>
            <a:ext cx="1945639" cy="523875"/>
          </a:xfrm>
          <a:prstGeom prst="rect">
            <a:avLst/>
          </a:prstGeom>
        </p:spPr>
        <p:txBody>
          <a:bodyPr vert="horz" wrap="square" lIns="0" tIns="15240" rIns="0" bIns="0" rtlCol="0">
            <a:spAutoFit/>
          </a:bodyPr>
          <a:lstStyle/>
          <a:p>
            <a:pPr marL="12700">
              <a:spcBef>
                <a:spcPts val="120"/>
              </a:spcBef>
              <a:tabLst>
                <a:tab pos="1724025" algn="l"/>
              </a:tabLst>
            </a:pPr>
            <a:r>
              <a:rPr sz="3250" dirty="0">
                <a:solidFill>
                  <a:prstClr val="black"/>
                </a:solidFill>
                <a:latin typeface="Times New Roman"/>
                <a:cs typeface="Times New Roman"/>
              </a:rPr>
              <a:t>d</a:t>
            </a:r>
            <a:r>
              <a:rPr sz="3250" spc="15" dirty="0">
                <a:solidFill>
                  <a:prstClr val="black"/>
                </a:solidFill>
                <a:latin typeface="Times New Roman"/>
                <a:cs typeface="Times New Roman"/>
              </a:rPr>
              <a:t>T</a:t>
            </a:r>
            <a:r>
              <a:rPr sz="3250" dirty="0">
                <a:solidFill>
                  <a:prstClr val="black"/>
                </a:solidFill>
                <a:latin typeface="Times New Roman"/>
                <a:cs typeface="Times New Roman"/>
              </a:rPr>
              <a:t>	</a:t>
            </a:r>
            <a:r>
              <a:rPr sz="3250" spc="10" dirty="0">
                <a:solidFill>
                  <a:prstClr val="black"/>
                </a:solidFill>
                <a:latin typeface="Times New Roman"/>
                <a:cs typeface="Times New Roman"/>
              </a:rPr>
              <a:t>p</a:t>
            </a:r>
            <a:endParaRPr sz="3250">
              <a:solidFill>
                <a:prstClr val="black"/>
              </a:solidFill>
              <a:latin typeface="Times New Roman"/>
              <a:cs typeface="Times New Roman"/>
            </a:endParaRPr>
          </a:p>
        </p:txBody>
      </p:sp>
      <p:sp>
        <p:nvSpPr>
          <p:cNvPr id="6" name="object 6"/>
          <p:cNvSpPr txBox="1"/>
          <p:nvPr/>
        </p:nvSpPr>
        <p:spPr>
          <a:xfrm>
            <a:off x="7167879" y="2871470"/>
            <a:ext cx="1612900" cy="845185"/>
          </a:xfrm>
          <a:prstGeom prst="rect">
            <a:avLst/>
          </a:prstGeom>
        </p:spPr>
        <p:txBody>
          <a:bodyPr vert="horz" wrap="square" lIns="0" tIns="15240" rIns="0" bIns="0" rtlCol="0">
            <a:spAutoFit/>
          </a:bodyPr>
          <a:lstStyle/>
          <a:p>
            <a:pPr marL="326390" marR="30480" indent="-326390" algn="r">
              <a:lnSpc>
                <a:spcPts val="3215"/>
              </a:lnSpc>
              <a:spcBef>
                <a:spcPts val="120"/>
              </a:spcBef>
              <a:buFont typeface="Symbol"/>
              <a:buChar char=""/>
              <a:tabLst>
                <a:tab pos="326390" algn="l"/>
                <a:tab pos="1346835" algn="l"/>
              </a:tabLst>
            </a:pPr>
            <a:r>
              <a:rPr sz="3250" spc="15" dirty="0">
                <a:solidFill>
                  <a:prstClr val="black"/>
                </a:solidFill>
                <a:latin typeface="Times New Roman"/>
                <a:cs typeface="Times New Roman"/>
              </a:rPr>
              <a:t>R</a:t>
            </a:r>
            <a:r>
              <a:rPr sz="3250" spc="-180" dirty="0">
                <a:solidFill>
                  <a:prstClr val="black"/>
                </a:solidFill>
                <a:latin typeface="Times New Roman"/>
                <a:cs typeface="Times New Roman"/>
              </a:rPr>
              <a:t> </a:t>
            </a:r>
            <a:r>
              <a:rPr sz="3250" dirty="0">
                <a:solidFill>
                  <a:prstClr val="black"/>
                </a:solidFill>
                <a:latin typeface="Times New Roman"/>
                <a:cs typeface="Times New Roman"/>
              </a:rPr>
              <a:t>l</a:t>
            </a:r>
            <a:r>
              <a:rPr sz="3250" spc="10" dirty="0">
                <a:solidFill>
                  <a:prstClr val="black"/>
                </a:solidFill>
                <a:latin typeface="Times New Roman"/>
                <a:cs typeface="Times New Roman"/>
              </a:rPr>
              <a:t>n</a:t>
            </a:r>
            <a:r>
              <a:rPr sz="3250" spc="-180" dirty="0">
                <a:solidFill>
                  <a:prstClr val="black"/>
                </a:solidFill>
                <a:latin typeface="Times New Roman"/>
                <a:cs typeface="Times New Roman"/>
              </a:rPr>
              <a:t> </a:t>
            </a:r>
            <a:r>
              <a:rPr sz="2850" u="heavy" baseline="36549" dirty="0">
                <a:solidFill>
                  <a:prstClr val="black"/>
                </a:solidFill>
                <a:uFill>
                  <a:solidFill>
                    <a:srgbClr val="000000"/>
                  </a:solidFill>
                </a:uFill>
                <a:latin typeface="Times New Roman"/>
                <a:cs typeface="Times New Roman"/>
              </a:rPr>
              <a:t> 	</a:t>
            </a:r>
            <a:r>
              <a:rPr sz="2850" u="heavy" spc="7" baseline="36549" dirty="0">
                <a:solidFill>
                  <a:prstClr val="black"/>
                </a:solidFill>
                <a:uFill>
                  <a:solidFill>
                    <a:srgbClr val="000000"/>
                  </a:solidFill>
                </a:uFill>
                <a:latin typeface="Times New Roman"/>
                <a:cs typeface="Times New Roman"/>
              </a:rPr>
              <a:t>2</a:t>
            </a:r>
            <a:r>
              <a:rPr sz="2850" u="heavy" spc="82" baseline="36549" dirty="0">
                <a:solidFill>
                  <a:prstClr val="black"/>
                </a:solidFill>
                <a:uFill>
                  <a:solidFill>
                    <a:srgbClr val="000000"/>
                  </a:solidFill>
                </a:uFill>
                <a:latin typeface="Times New Roman"/>
                <a:cs typeface="Times New Roman"/>
              </a:rPr>
              <a:t> </a:t>
            </a:r>
            <a:endParaRPr sz="2850" baseline="36549">
              <a:solidFill>
                <a:prstClr val="black"/>
              </a:solidFill>
              <a:latin typeface="Times New Roman"/>
              <a:cs typeface="Times New Roman"/>
            </a:endParaRPr>
          </a:p>
          <a:p>
            <a:pPr marR="99060" algn="r">
              <a:lnSpc>
                <a:spcPts val="3215"/>
              </a:lnSpc>
            </a:pPr>
            <a:r>
              <a:rPr sz="3250" spc="10" dirty="0">
                <a:solidFill>
                  <a:prstClr val="black"/>
                </a:solidFill>
                <a:latin typeface="Times New Roman"/>
                <a:cs typeface="Times New Roman"/>
              </a:rPr>
              <a:t>p</a:t>
            </a:r>
            <a:r>
              <a:rPr sz="2850" spc="7" baseline="-23391" dirty="0">
                <a:solidFill>
                  <a:prstClr val="black"/>
                </a:solidFill>
                <a:latin typeface="Times New Roman"/>
                <a:cs typeface="Times New Roman"/>
              </a:rPr>
              <a:t>1</a:t>
            </a:r>
            <a:endParaRPr sz="2850" baseline="-23391">
              <a:solidFill>
                <a:prstClr val="black"/>
              </a:solidFill>
              <a:latin typeface="Times New Roman"/>
              <a:cs typeface="Times New Roman"/>
            </a:endParaRPr>
          </a:p>
        </p:txBody>
      </p:sp>
      <p:sp>
        <p:nvSpPr>
          <p:cNvPr id="7" name="object 7"/>
          <p:cNvSpPr txBox="1"/>
          <p:nvPr/>
        </p:nvSpPr>
        <p:spPr>
          <a:xfrm>
            <a:off x="3749040" y="2663190"/>
            <a:ext cx="2808605" cy="774065"/>
          </a:xfrm>
          <a:prstGeom prst="rect">
            <a:avLst/>
          </a:prstGeom>
        </p:spPr>
        <p:txBody>
          <a:bodyPr vert="horz" wrap="square" lIns="0" tIns="13970" rIns="0" bIns="0" rtlCol="0">
            <a:spAutoFit/>
          </a:bodyPr>
          <a:lstStyle/>
          <a:p>
            <a:pPr marL="38100">
              <a:spcBef>
                <a:spcPts val="110"/>
              </a:spcBef>
              <a:tabLst>
                <a:tab pos="479425" algn="l"/>
                <a:tab pos="1208405" algn="l"/>
              </a:tabLst>
            </a:pPr>
            <a:r>
              <a:rPr sz="3250" spc="95" dirty="0">
                <a:solidFill>
                  <a:prstClr val="black"/>
                </a:solidFill>
                <a:latin typeface="Times New Roman"/>
                <a:cs typeface="Times New Roman"/>
              </a:rPr>
              <a:t>s</a:t>
            </a:r>
            <a:r>
              <a:rPr sz="2850" spc="142" baseline="-23391" dirty="0">
                <a:solidFill>
                  <a:prstClr val="black"/>
                </a:solidFill>
                <a:latin typeface="Times New Roman"/>
                <a:cs typeface="Times New Roman"/>
              </a:rPr>
              <a:t>2	</a:t>
            </a:r>
            <a:r>
              <a:rPr sz="3250" spc="15" dirty="0">
                <a:solidFill>
                  <a:prstClr val="black"/>
                </a:solidFill>
                <a:latin typeface="Symbol"/>
                <a:cs typeface="Symbol"/>
              </a:rPr>
              <a:t></a:t>
            </a:r>
            <a:r>
              <a:rPr sz="3250" spc="-210" dirty="0">
                <a:solidFill>
                  <a:prstClr val="black"/>
                </a:solidFill>
                <a:latin typeface="Times New Roman"/>
                <a:cs typeface="Times New Roman"/>
              </a:rPr>
              <a:t> </a:t>
            </a:r>
            <a:r>
              <a:rPr sz="3250" spc="5" dirty="0">
                <a:solidFill>
                  <a:prstClr val="black"/>
                </a:solidFill>
                <a:latin typeface="Times New Roman"/>
                <a:cs typeface="Times New Roman"/>
              </a:rPr>
              <a:t>s</a:t>
            </a:r>
            <a:r>
              <a:rPr sz="2850" spc="7" baseline="-23391" dirty="0">
                <a:solidFill>
                  <a:prstClr val="black"/>
                </a:solidFill>
                <a:latin typeface="Times New Roman"/>
                <a:cs typeface="Times New Roman"/>
              </a:rPr>
              <a:t>1	</a:t>
            </a:r>
            <a:r>
              <a:rPr sz="3250" spc="15" dirty="0">
                <a:solidFill>
                  <a:prstClr val="black"/>
                </a:solidFill>
                <a:latin typeface="Symbol"/>
                <a:cs typeface="Symbol"/>
              </a:rPr>
              <a:t></a:t>
            </a:r>
            <a:r>
              <a:rPr sz="3250" spc="15" dirty="0">
                <a:solidFill>
                  <a:prstClr val="black"/>
                </a:solidFill>
                <a:latin typeface="Times New Roman"/>
                <a:cs typeface="Times New Roman"/>
              </a:rPr>
              <a:t> </a:t>
            </a:r>
            <a:r>
              <a:rPr sz="7350" spc="7" baseline="-13038" dirty="0">
                <a:solidFill>
                  <a:prstClr val="black"/>
                </a:solidFill>
                <a:latin typeface="Symbol"/>
                <a:cs typeface="Symbol"/>
              </a:rPr>
              <a:t></a:t>
            </a:r>
            <a:r>
              <a:rPr sz="7350" spc="-944" baseline="-13038" dirty="0">
                <a:solidFill>
                  <a:prstClr val="black"/>
                </a:solidFill>
                <a:latin typeface="Times New Roman"/>
                <a:cs typeface="Times New Roman"/>
              </a:rPr>
              <a:t> </a:t>
            </a:r>
            <a:r>
              <a:rPr sz="3250" spc="120" dirty="0">
                <a:solidFill>
                  <a:prstClr val="black"/>
                </a:solidFill>
                <a:latin typeface="Times New Roman"/>
                <a:cs typeface="Times New Roman"/>
              </a:rPr>
              <a:t>c</a:t>
            </a:r>
            <a:r>
              <a:rPr sz="2850" spc="179" baseline="-23391" dirty="0">
                <a:solidFill>
                  <a:prstClr val="black"/>
                </a:solidFill>
                <a:latin typeface="Times New Roman"/>
                <a:cs typeface="Times New Roman"/>
              </a:rPr>
              <a:t>p </a:t>
            </a:r>
            <a:r>
              <a:rPr sz="3250" spc="80" dirty="0">
                <a:solidFill>
                  <a:prstClr val="black"/>
                </a:solidFill>
                <a:latin typeface="Times New Roman"/>
                <a:cs typeface="Times New Roman"/>
              </a:rPr>
              <a:t>(T)</a:t>
            </a:r>
            <a:endParaRPr sz="3250">
              <a:solidFill>
                <a:prstClr val="black"/>
              </a:solidFill>
              <a:latin typeface="Times New Roman"/>
              <a:cs typeface="Times New Roman"/>
            </a:endParaRPr>
          </a:p>
        </p:txBody>
      </p:sp>
      <p:sp>
        <p:nvSpPr>
          <p:cNvPr id="8" name="object 8"/>
          <p:cNvSpPr txBox="1"/>
          <p:nvPr/>
        </p:nvSpPr>
        <p:spPr>
          <a:xfrm>
            <a:off x="2321559" y="40641"/>
            <a:ext cx="7543800" cy="2818765"/>
          </a:xfrm>
          <a:prstGeom prst="rect">
            <a:avLst/>
          </a:prstGeom>
        </p:spPr>
        <p:txBody>
          <a:bodyPr vert="horz" wrap="square" lIns="0" tIns="12700" rIns="0" bIns="0" rtlCol="0">
            <a:spAutoFit/>
          </a:bodyPr>
          <a:lstStyle/>
          <a:p>
            <a:pPr marL="37465" marR="30480" indent="-3175" algn="ctr">
              <a:spcBef>
                <a:spcPts val="100"/>
              </a:spcBef>
            </a:pPr>
            <a:r>
              <a:rPr sz="3600" spc="-5" dirty="0">
                <a:solidFill>
                  <a:prstClr val="black"/>
                </a:solidFill>
                <a:latin typeface="Verdana"/>
                <a:cs typeface="Verdana"/>
              </a:rPr>
              <a:t>Entropy change of an ideal gas  for variable </a:t>
            </a:r>
            <a:r>
              <a:rPr sz="3600" spc="-10" dirty="0">
                <a:solidFill>
                  <a:prstClr val="black"/>
                </a:solidFill>
                <a:latin typeface="Verdana"/>
                <a:cs typeface="Verdana"/>
              </a:rPr>
              <a:t>specific </a:t>
            </a:r>
            <a:r>
              <a:rPr sz="3600" spc="-5" dirty="0">
                <a:solidFill>
                  <a:prstClr val="black"/>
                </a:solidFill>
                <a:latin typeface="Verdana"/>
                <a:cs typeface="Verdana"/>
              </a:rPr>
              <a:t>heats:</a:t>
            </a:r>
            <a:r>
              <a:rPr sz="3600" spc="-70" dirty="0">
                <a:solidFill>
                  <a:prstClr val="black"/>
                </a:solidFill>
                <a:latin typeface="Verdana"/>
                <a:cs typeface="Verdana"/>
              </a:rPr>
              <a:t> </a:t>
            </a:r>
            <a:r>
              <a:rPr sz="3600" spc="-5" dirty="0">
                <a:solidFill>
                  <a:prstClr val="black"/>
                </a:solidFill>
                <a:latin typeface="Verdana"/>
                <a:cs typeface="Verdana"/>
              </a:rPr>
              <a:t>exact  </a:t>
            </a:r>
            <a:r>
              <a:rPr sz="3600" spc="-10" dirty="0">
                <a:solidFill>
                  <a:prstClr val="black"/>
                </a:solidFill>
                <a:latin typeface="Verdana"/>
                <a:cs typeface="Verdana"/>
              </a:rPr>
              <a:t>analysis</a:t>
            </a:r>
            <a:endParaRPr sz="3600">
              <a:solidFill>
                <a:prstClr val="black"/>
              </a:solidFill>
              <a:latin typeface="Verdana"/>
              <a:cs typeface="Verdana"/>
            </a:endParaRPr>
          </a:p>
          <a:p>
            <a:pPr marL="133350">
              <a:spcBef>
                <a:spcPts val="1870"/>
              </a:spcBef>
            </a:pPr>
            <a:r>
              <a:rPr sz="2800" spc="-10" dirty="0">
                <a:solidFill>
                  <a:prstClr val="black"/>
                </a:solidFill>
                <a:latin typeface="Verdana"/>
                <a:cs typeface="Verdana"/>
              </a:rPr>
              <a:t>Integrating..</a:t>
            </a:r>
            <a:endParaRPr sz="2800">
              <a:solidFill>
                <a:prstClr val="black"/>
              </a:solidFill>
              <a:latin typeface="Verdana"/>
              <a:cs typeface="Verdana"/>
            </a:endParaRPr>
          </a:p>
          <a:p>
            <a:pPr marR="1365250" algn="ctr">
              <a:spcBef>
                <a:spcPts val="1520"/>
              </a:spcBef>
            </a:pPr>
            <a:r>
              <a:rPr sz="1900" spc="-60" dirty="0">
                <a:solidFill>
                  <a:prstClr val="black"/>
                </a:solidFill>
                <a:latin typeface="Times New Roman"/>
                <a:cs typeface="Times New Roman"/>
              </a:rPr>
              <a:t>T</a:t>
            </a:r>
            <a:r>
              <a:rPr sz="2025" spc="-89" baseline="-20576" dirty="0">
                <a:solidFill>
                  <a:prstClr val="black"/>
                </a:solidFill>
                <a:latin typeface="Times New Roman"/>
                <a:cs typeface="Times New Roman"/>
              </a:rPr>
              <a:t>2</a:t>
            </a:r>
            <a:endParaRPr sz="2025" baseline="-20576">
              <a:solidFill>
                <a:prstClr val="black"/>
              </a:solidFill>
              <a:latin typeface="Times New Roman"/>
              <a:cs typeface="Times New Roman"/>
            </a:endParaRPr>
          </a:p>
        </p:txBody>
      </p:sp>
      <p:sp>
        <p:nvSpPr>
          <p:cNvPr id="9" name="object 9"/>
          <p:cNvSpPr txBox="1"/>
          <p:nvPr/>
        </p:nvSpPr>
        <p:spPr>
          <a:xfrm>
            <a:off x="6703060" y="3192781"/>
            <a:ext cx="280035" cy="523875"/>
          </a:xfrm>
          <a:prstGeom prst="rect">
            <a:avLst/>
          </a:prstGeom>
        </p:spPr>
        <p:txBody>
          <a:bodyPr vert="horz" wrap="square" lIns="0" tIns="15240" rIns="0" bIns="0" rtlCol="0">
            <a:spAutoFit/>
          </a:bodyPr>
          <a:lstStyle/>
          <a:p>
            <a:pPr marL="12700">
              <a:spcBef>
                <a:spcPts val="120"/>
              </a:spcBef>
            </a:pPr>
            <a:r>
              <a:rPr sz="3250" spc="15" dirty="0">
                <a:solidFill>
                  <a:prstClr val="black"/>
                </a:solidFill>
                <a:latin typeface="Times New Roman"/>
                <a:cs typeface="Times New Roman"/>
              </a:rPr>
              <a:t>T</a:t>
            </a:r>
            <a:endParaRPr sz="3250">
              <a:solidFill>
                <a:prstClr val="black"/>
              </a:solidFill>
              <a:latin typeface="Times New Roman"/>
              <a:cs typeface="Times New Roman"/>
            </a:endParaRPr>
          </a:p>
        </p:txBody>
      </p:sp>
      <p:sp>
        <p:nvSpPr>
          <p:cNvPr id="10" name="object 10"/>
          <p:cNvSpPr txBox="1"/>
          <p:nvPr/>
        </p:nvSpPr>
        <p:spPr>
          <a:xfrm>
            <a:off x="5415280" y="3627120"/>
            <a:ext cx="112395" cy="221856"/>
          </a:xfrm>
          <a:prstGeom prst="rect">
            <a:avLst/>
          </a:prstGeom>
        </p:spPr>
        <p:txBody>
          <a:bodyPr vert="horz" wrap="square" lIns="0" tIns="13970" rIns="0" bIns="0" rtlCol="0">
            <a:spAutoFit/>
          </a:bodyPr>
          <a:lstStyle/>
          <a:p>
            <a:pPr marL="12700">
              <a:spcBef>
                <a:spcPts val="110"/>
              </a:spcBef>
            </a:pPr>
            <a:r>
              <a:rPr sz="1350" spc="5" dirty="0">
                <a:solidFill>
                  <a:prstClr val="black"/>
                </a:solidFill>
                <a:latin typeface="Times New Roman"/>
                <a:cs typeface="Times New Roman"/>
              </a:rPr>
              <a:t>1</a:t>
            </a:r>
            <a:endParaRPr sz="1350">
              <a:solidFill>
                <a:prstClr val="black"/>
              </a:solidFill>
              <a:latin typeface="Times New Roman"/>
              <a:cs typeface="Times New Roman"/>
            </a:endParaRPr>
          </a:p>
        </p:txBody>
      </p:sp>
      <p:sp>
        <p:nvSpPr>
          <p:cNvPr id="11" name="object 11"/>
          <p:cNvSpPr/>
          <p:nvPr/>
        </p:nvSpPr>
        <p:spPr>
          <a:xfrm>
            <a:off x="6017259" y="5883909"/>
            <a:ext cx="604520" cy="0"/>
          </a:xfrm>
          <a:custGeom>
            <a:avLst/>
            <a:gdLst/>
            <a:ahLst/>
            <a:cxnLst/>
            <a:rect l="l" t="t" r="r" b="b"/>
            <a:pathLst>
              <a:path w="604520">
                <a:moveTo>
                  <a:pt x="0" y="0"/>
                </a:moveTo>
                <a:lnTo>
                  <a:pt x="604519" y="0"/>
                </a:lnTo>
              </a:path>
            </a:pathLst>
          </a:custGeom>
          <a:ln w="20320">
            <a:solidFill>
              <a:srgbClr val="000000"/>
            </a:solidFill>
          </a:ln>
        </p:spPr>
        <p:txBody>
          <a:bodyPr wrap="square" lIns="0" tIns="0" rIns="0" bIns="0" rtlCol="0"/>
          <a:lstStyle/>
          <a:p>
            <a:endParaRPr>
              <a:solidFill>
                <a:prstClr val="black"/>
              </a:solidFill>
              <a:latin typeface="Calibri"/>
            </a:endParaRPr>
          </a:p>
        </p:txBody>
      </p:sp>
      <p:sp>
        <p:nvSpPr>
          <p:cNvPr id="12" name="object 12"/>
          <p:cNvSpPr txBox="1"/>
          <p:nvPr/>
        </p:nvSpPr>
        <p:spPr>
          <a:xfrm>
            <a:off x="6153150" y="5887721"/>
            <a:ext cx="326390" cy="615315"/>
          </a:xfrm>
          <a:prstGeom prst="rect">
            <a:avLst/>
          </a:prstGeom>
        </p:spPr>
        <p:txBody>
          <a:bodyPr vert="horz" wrap="square" lIns="0" tIns="15240" rIns="0" bIns="0" rtlCol="0">
            <a:spAutoFit/>
          </a:bodyPr>
          <a:lstStyle/>
          <a:p>
            <a:pPr marL="12700">
              <a:spcBef>
                <a:spcPts val="120"/>
              </a:spcBef>
            </a:pPr>
            <a:r>
              <a:rPr sz="3850" spc="15" dirty="0">
                <a:solidFill>
                  <a:prstClr val="black"/>
                </a:solidFill>
                <a:latin typeface="Times New Roman"/>
                <a:cs typeface="Times New Roman"/>
              </a:rPr>
              <a:t>T</a:t>
            </a:r>
            <a:endParaRPr sz="3850">
              <a:solidFill>
                <a:prstClr val="black"/>
              </a:solidFill>
              <a:latin typeface="Times New Roman"/>
              <a:cs typeface="Times New Roman"/>
            </a:endParaRPr>
          </a:p>
        </p:txBody>
      </p:sp>
      <p:sp>
        <p:nvSpPr>
          <p:cNvPr id="13" name="object 13"/>
          <p:cNvSpPr txBox="1"/>
          <p:nvPr/>
        </p:nvSpPr>
        <p:spPr>
          <a:xfrm>
            <a:off x="6029959" y="5193030"/>
            <a:ext cx="572770" cy="615315"/>
          </a:xfrm>
          <a:prstGeom prst="rect">
            <a:avLst/>
          </a:prstGeom>
        </p:spPr>
        <p:txBody>
          <a:bodyPr vert="horz" wrap="square" lIns="0" tIns="15240" rIns="0" bIns="0" rtlCol="0">
            <a:spAutoFit/>
          </a:bodyPr>
          <a:lstStyle/>
          <a:p>
            <a:pPr marL="12700">
              <a:spcBef>
                <a:spcPts val="120"/>
              </a:spcBef>
            </a:pPr>
            <a:r>
              <a:rPr sz="3850" spc="10" dirty="0">
                <a:solidFill>
                  <a:prstClr val="black"/>
                </a:solidFill>
                <a:latin typeface="Times New Roman"/>
                <a:cs typeface="Times New Roman"/>
              </a:rPr>
              <a:t>d</a:t>
            </a:r>
            <a:r>
              <a:rPr sz="3850" spc="15" dirty="0">
                <a:solidFill>
                  <a:prstClr val="black"/>
                </a:solidFill>
                <a:latin typeface="Times New Roman"/>
                <a:cs typeface="Times New Roman"/>
              </a:rPr>
              <a:t>T</a:t>
            </a:r>
            <a:endParaRPr sz="3850">
              <a:solidFill>
                <a:prstClr val="black"/>
              </a:solidFill>
              <a:latin typeface="Times New Roman"/>
              <a:cs typeface="Times New Roman"/>
            </a:endParaRPr>
          </a:p>
        </p:txBody>
      </p:sp>
      <p:sp>
        <p:nvSpPr>
          <p:cNvPr id="14" name="object 14"/>
          <p:cNvSpPr txBox="1"/>
          <p:nvPr/>
        </p:nvSpPr>
        <p:spPr>
          <a:xfrm>
            <a:off x="5160010" y="5002520"/>
            <a:ext cx="766445" cy="1515223"/>
          </a:xfrm>
          <a:prstGeom prst="rect">
            <a:avLst/>
          </a:prstGeom>
        </p:spPr>
        <p:txBody>
          <a:bodyPr vert="horz" wrap="square" lIns="0" tIns="167005" rIns="0" bIns="0" rtlCol="0">
            <a:spAutoFit/>
          </a:bodyPr>
          <a:lstStyle/>
          <a:p>
            <a:pPr marL="38100" marR="30480" indent="30480">
              <a:lnSpc>
                <a:spcPct val="111400"/>
              </a:lnSpc>
              <a:spcBef>
                <a:spcPts val="1315"/>
              </a:spcBef>
            </a:pPr>
            <a:r>
              <a:rPr sz="8700" spc="7" baseline="-13409" dirty="0">
                <a:solidFill>
                  <a:prstClr val="black"/>
                </a:solidFill>
                <a:latin typeface="Symbol"/>
                <a:cs typeface="Symbol"/>
              </a:rPr>
              <a:t></a:t>
            </a:r>
            <a:r>
              <a:rPr sz="8700" spc="-1485" baseline="-13409" dirty="0">
                <a:solidFill>
                  <a:prstClr val="black"/>
                </a:solidFill>
                <a:latin typeface="Times New Roman"/>
                <a:cs typeface="Times New Roman"/>
              </a:rPr>
              <a:t> </a:t>
            </a:r>
            <a:r>
              <a:rPr sz="3850" spc="100" dirty="0">
                <a:solidFill>
                  <a:prstClr val="black"/>
                </a:solidFill>
                <a:latin typeface="Times New Roman"/>
                <a:cs typeface="Times New Roman"/>
              </a:rPr>
              <a:t>c</a:t>
            </a:r>
            <a:r>
              <a:rPr sz="3375" spc="150" baseline="-23456" dirty="0">
                <a:solidFill>
                  <a:prstClr val="black"/>
                </a:solidFill>
                <a:latin typeface="Times New Roman"/>
                <a:cs typeface="Times New Roman"/>
              </a:rPr>
              <a:t>p  </a:t>
            </a:r>
            <a:r>
              <a:rPr sz="2250" spc="-135" dirty="0">
                <a:solidFill>
                  <a:prstClr val="black"/>
                </a:solidFill>
                <a:latin typeface="Times New Roman"/>
                <a:cs typeface="Times New Roman"/>
              </a:rPr>
              <a:t>T</a:t>
            </a:r>
            <a:r>
              <a:rPr sz="2400" spc="-202" baseline="-19097" dirty="0">
                <a:solidFill>
                  <a:prstClr val="black"/>
                </a:solidFill>
                <a:latin typeface="Times New Roman"/>
                <a:cs typeface="Times New Roman"/>
              </a:rPr>
              <a:t>1</a:t>
            </a:r>
            <a:endParaRPr sz="2400" baseline="-19097">
              <a:solidFill>
                <a:prstClr val="black"/>
              </a:solidFill>
              <a:latin typeface="Times New Roman"/>
              <a:cs typeface="Times New Roman"/>
            </a:endParaRPr>
          </a:p>
        </p:txBody>
      </p:sp>
      <p:sp>
        <p:nvSpPr>
          <p:cNvPr id="15" name="object 15"/>
          <p:cNvSpPr txBox="1"/>
          <p:nvPr/>
        </p:nvSpPr>
        <p:spPr>
          <a:xfrm>
            <a:off x="2414270" y="4150360"/>
            <a:ext cx="6099175" cy="1332865"/>
          </a:xfrm>
          <a:prstGeom prst="rect">
            <a:avLst/>
          </a:prstGeom>
        </p:spPr>
        <p:txBody>
          <a:bodyPr vert="horz" wrap="square" lIns="0" tIns="12700" rIns="0" bIns="0" rtlCol="0">
            <a:spAutoFit/>
          </a:bodyPr>
          <a:lstStyle/>
          <a:p>
            <a:pPr marL="38100" marR="30480">
              <a:spcBef>
                <a:spcPts val="100"/>
              </a:spcBef>
            </a:pPr>
            <a:r>
              <a:rPr sz="2800" dirty="0">
                <a:solidFill>
                  <a:prstClr val="black"/>
                </a:solidFill>
                <a:latin typeface="Verdana"/>
                <a:cs typeface="Verdana"/>
              </a:rPr>
              <a:t>To </a:t>
            </a:r>
            <a:r>
              <a:rPr sz="2800" spc="-10" dirty="0">
                <a:solidFill>
                  <a:prstClr val="black"/>
                </a:solidFill>
                <a:latin typeface="Verdana"/>
                <a:cs typeface="Verdana"/>
              </a:rPr>
              <a:t>evaluate entropy change, </a:t>
            </a:r>
            <a:r>
              <a:rPr sz="2800" spc="-5" dirty="0">
                <a:solidFill>
                  <a:prstClr val="black"/>
                </a:solidFill>
                <a:latin typeface="Verdana"/>
                <a:cs typeface="Verdana"/>
              </a:rPr>
              <a:t>we’ll  have to </a:t>
            </a:r>
            <a:r>
              <a:rPr sz="2800" spc="-10" dirty="0">
                <a:solidFill>
                  <a:prstClr val="black"/>
                </a:solidFill>
                <a:latin typeface="Verdana"/>
                <a:cs typeface="Verdana"/>
              </a:rPr>
              <a:t>evaluate </a:t>
            </a:r>
            <a:r>
              <a:rPr sz="2800" spc="-5" dirty="0">
                <a:solidFill>
                  <a:prstClr val="black"/>
                </a:solidFill>
                <a:latin typeface="Verdana"/>
                <a:cs typeface="Verdana"/>
              </a:rPr>
              <a:t>the</a:t>
            </a:r>
            <a:r>
              <a:rPr sz="2800" spc="-35" dirty="0">
                <a:solidFill>
                  <a:prstClr val="black"/>
                </a:solidFill>
                <a:latin typeface="Verdana"/>
                <a:cs typeface="Verdana"/>
              </a:rPr>
              <a:t> </a:t>
            </a:r>
            <a:r>
              <a:rPr sz="2800" spc="-10" dirty="0">
                <a:solidFill>
                  <a:prstClr val="black"/>
                </a:solidFill>
                <a:latin typeface="Verdana"/>
                <a:cs typeface="Verdana"/>
              </a:rPr>
              <a:t>integral:</a:t>
            </a:r>
            <a:endParaRPr sz="2800">
              <a:solidFill>
                <a:prstClr val="black"/>
              </a:solidFill>
              <a:latin typeface="Verdana"/>
              <a:cs typeface="Verdana"/>
            </a:endParaRPr>
          </a:p>
          <a:p>
            <a:pPr marR="296545" algn="ctr">
              <a:spcBef>
                <a:spcPts val="870"/>
              </a:spcBef>
            </a:pPr>
            <a:r>
              <a:rPr sz="2250" spc="-45" dirty="0">
                <a:solidFill>
                  <a:prstClr val="black"/>
                </a:solidFill>
                <a:latin typeface="Times New Roman"/>
                <a:cs typeface="Times New Roman"/>
              </a:rPr>
              <a:t>T</a:t>
            </a:r>
            <a:r>
              <a:rPr sz="2400" spc="-67" baseline="-19097" dirty="0">
                <a:solidFill>
                  <a:prstClr val="black"/>
                </a:solidFill>
                <a:latin typeface="Times New Roman"/>
                <a:cs typeface="Times New Roman"/>
              </a:rPr>
              <a:t>2</a:t>
            </a:r>
            <a:endParaRPr sz="2400" baseline="-19097">
              <a:solidFill>
                <a:prstClr val="black"/>
              </a:solidFill>
              <a:latin typeface="Times New Roman"/>
              <a:cs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883660" y="3319779"/>
            <a:ext cx="589280" cy="0"/>
          </a:xfrm>
          <a:custGeom>
            <a:avLst/>
            <a:gdLst/>
            <a:ahLst/>
            <a:cxnLst/>
            <a:rect l="l" t="t" r="r" b="b"/>
            <a:pathLst>
              <a:path w="589280">
                <a:moveTo>
                  <a:pt x="0" y="0"/>
                </a:moveTo>
                <a:lnTo>
                  <a:pt x="589279" y="0"/>
                </a:lnTo>
              </a:path>
            </a:pathLst>
          </a:custGeom>
          <a:ln w="20320">
            <a:solidFill>
              <a:srgbClr val="000000"/>
            </a:solidFill>
          </a:ln>
        </p:spPr>
        <p:txBody>
          <a:bodyPr wrap="square" lIns="0" tIns="0" rIns="0" bIns="0" rtlCol="0"/>
          <a:lstStyle/>
          <a:p>
            <a:endParaRPr>
              <a:solidFill>
                <a:prstClr val="black"/>
              </a:solidFill>
              <a:latin typeface="Calibri"/>
            </a:endParaRPr>
          </a:p>
        </p:txBody>
      </p:sp>
      <p:sp>
        <p:nvSpPr>
          <p:cNvPr id="4" name="object 4"/>
          <p:cNvSpPr/>
          <p:nvPr/>
        </p:nvSpPr>
        <p:spPr>
          <a:xfrm>
            <a:off x="6085840" y="3319779"/>
            <a:ext cx="588010" cy="0"/>
          </a:xfrm>
          <a:custGeom>
            <a:avLst/>
            <a:gdLst/>
            <a:ahLst/>
            <a:cxnLst/>
            <a:rect l="l" t="t" r="r" b="b"/>
            <a:pathLst>
              <a:path w="588010">
                <a:moveTo>
                  <a:pt x="0" y="0"/>
                </a:moveTo>
                <a:lnTo>
                  <a:pt x="588010" y="0"/>
                </a:lnTo>
              </a:path>
            </a:pathLst>
          </a:custGeom>
          <a:ln w="20320">
            <a:solidFill>
              <a:srgbClr val="000000"/>
            </a:solidFill>
          </a:ln>
        </p:spPr>
        <p:txBody>
          <a:bodyPr wrap="square" lIns="0" tIns="0" rIns="0" bIns="0" rtlCol="0"/>
          <a:lstStyle/>
          <a:p>
            <a:endParaRPr>
              <a:solidFill>
                <a:prstClr val="black"/>
              </a:solidFill>
              <a:latin typeface="Calibri"/>
            </a:endParaRPr>
          </a:p>
        </p:txBody>
      </p:sp>
      <p:sp>
        <p:nvSpPr>
          <p:cNvPr id="5" name="object 5"/>
          <p:cNvSpPr/>
          <p:nvPr/>
        </p:nvSpPr>
        <p:spPr>
          <a:xfrm>
            <a:off x="8237219" y="3319779"/>
            <a:ext cx="588010" cy="0"/>
          </a:xfrm>
          <a:custGeom>
            <a:avLst/>
            <a:gdLst/>
            <a:ahLst/>
            <a:cxnLst/>
            <a:rect l="l" t="t" r="r" b="b"/>
            <a:pathLst>
              <a:path w="588009">
                <a:moveTo>
                  <a:pt x="0" y="0"/>
                </a:moveTo>
                <a:lnTo>
                  <a:pt x="588009" y="0"/>
                </a:lnTo>
              </a:path>
            </a:pathLst>
          </a:custGeom>
          <a:ln w="20320">
            <a:solidFill>
              <a:srgbClr val="000000"/>
            </a:solidFill>
          </a:ln>
        </p:spPr>
        <p:txBody>
          <a:bodyPr wrap="square" lIns="0" tIns="0" rIns="0" bIns="0" rtlCol="0"/>
          <a:lstStyle/>
          <a:p>
            <a:endParaRPr>
              <a:solidFill>
                <a:prstClr val="black"/>
              </a:solidFill>
              <a:latin typeface="Calibri"/>
            </a:endParaRPr>
          </a:p>
        </p:txBody>
      </p:sp>
      <p:sp>
        <p:nvSpPr>
          <p:cNvPr id="6" name="object 6"/>
          <p:cNvSpPr txBox="1"/>
          <p:nvPr/>
        </p:nvSpPr>
        <p:spPr>
          <a:xfrm>
            <a:off x="6753859" y="2574290"/>
            <a:ext cx="1383030" cy="1021080"/>
          </a:xfrm>
          <a:prstGeom prst="rect">
            <a:avLst/>
          </a:prstGeom>
        </p:spPr>
        <p:txBody>
          <a:bodyPr vert="horz" wrap="square" lIns="0" tIns="11430" rIns="0" bIns="0" rtlCol="0">
            <a:spAutoFit/>
          </a:bodyPr>
          <a:lstStyle/>
          <a:p>
            <a:pPr marR="97155" algn="ctr">
              <a:lnSpc>
                <a:spcPts val="1880"/>
              </a:lnSpc>
              <a:spcBef>
                <a:spcPts val="90"/>
              </a:spcBef>
            </a:pPr>
            <a:r>
              <a:rPr sz="2200" spc="-140" dirty="0">
                <a:solidFill>
                  <a:prstClr val="black"/>
                </a:solidFill>
                <a:latin typeface="Times New Roman"/>
                <a:cs typeface="Times New Roman"/>
              </a:rPr>
              <a:t>T</a:t>
            </a:r>
            <a:r>
              <a:rPr sz="2325" spc="-209" baseline="-19713" dirty="0">
                <a:solidFill>
                  <a:prstClr val="black"/>
                </a:solidFill>
                <a:latin typeface="Times New Roman"/>
                <a:cs typeface="Times New Roman"/>
              </a:rPr>
              <a:t>1</a:t>
            </a:r>
            <a:endParaRPr sz="2325" baseline="-19713">
              <a:solidFill>
                <a:prstClr val="black"/>
              </a:solidFill>
              <a:latin typeface="Times New Roman"/>
              <a:cs typeface="Times New Roman"/>
            </a:endParaRPr>
          </a:p>
          <a:p>
            <a:pPr marL="547370" indent="-509270">
              <a:lnSpc>
                <a:spcPts val="5960"/>
              </a:lnSpc>
              <a:buSzPct val="66964"/>
              <a:buFontTx/>
              <a:buChar char=""/>
              <a:tabLst>
                <a:tab pos="546735" algn="l"/>
                <a:tab pos="547370" algn="l"/>
              </a:tabLst>
            </a:pPr>
            <a:r>
              <a:rPr sz="8400" spc="30" baseline="-13392" dirty="0">
                <a:solidFill>
                  <a:prstClr val="black"/>
                </a:solidFill>
                <a:latin typeface="Symbol"/>
                <a:cs typeface="Symbol"/>
              </a:rPr>
              <a:t></a:t>
            </a:r>
            <a:r>
              <a:rPr sz="8400" spc="330" baseline="-13392" dirty="0">
                <a:solidFill>
                  <a:prstClr val="black"/>
                </a:solidFill>
                <a:latin typeface="Times New Roman"/>
                <a:cs typeface="Times New Roman"/>
              </a:rPr>
              <a:t> </a:t>
            </a:r>
            <a:r>
              <a:rPr sz="3750" spc="125" dirty="0">
                <a:solidFill>
                  <a:prstClr val="black"/>
                </a:solidFill>
                <a:latin typeface="Times New Roman"/>
                <a:cs typeface="Times New Roman"/>
              </a:rPr>
              <a:t>c</a:t>
            </a:r>
            <a:r>
              <a:rPr sz="3300" spc="187" baseline="-23989" dirty="0">
                <a:solidFill>
                  <a:prstClr val="black"/>
                </a:solidFill>
                <a:latin typeface="Times New Roman"/>
                <a:cs typeface="Times New Roman"/>
              </a:rPr>
              <a:t>p</a:t>
            </a:r>
            <a:endParaRPr sz="3300" baseline="-23989">
              <a:solidFill>
                <a:prstClr val="black"/>
              </a:solidFill>
              <a:latin typeface="Times New Roman"/>
              <a:cs typeface="Times New Roman"/>
            </a:endParaRPr>
          </a:p>
        </p:txBody>
      </p:sp>
      <p:sp>
        <p:nvSpPr>
          <p:cNvPr id="7" name="object 7"/>
          <p:cNvSpPr txBox="1"/>
          <p:nvPr/>
        </p:nvSpPr>
        <p:spPr>
          <a:xfrm>
            <a:off x="5069841" y="2574290"/>
            <a:ext cx="328295" cy="359410"/>
          </a:xfrm>
          <a:prstGeom prst="rect">
            <a:avLst/>
          </a:prstGeom>
        </p:spPr>
        <p:txBody>
          <a:bodyPr vert="horz" wrap="square" lIns="0" tIns="11430" rIns="0" bIns="0" rtlCol="0">
            <a:spAutoFit/>
          </a:bodyPr>
          <a:lstStyle/>
          <a:p>
            <a:pPr marL="38100">
              <a:spcBef>
                <a:spcPts val="90"/>
              </a:spcBef>
            </a:pPr>
            <a:r>
              <a:rPr sz="2200" spc="-70" dirty="0">
                <a:solidFill>
                  <a:prstClr val="black"/>
                </a:solidFill>
                <a:latin typeface="Times New Roman"/>
                <a:cs typeface="Times New Roman"/>
              </a:rPr>
              <a:t>T</a:t>
            </a:r>
            <a:r>
              <a:rPr sz="2325" spc="-104" baseline="-19713" dirty="0">
                <a:solidFill>
                  <a:prstClr val="black"/>
                </a:solidFill>
                <a:latin typeface="Times New Roman"/>
                <a:cs typeface="Times New Roman"/>
              </a:rPr>
              <a:t>2</a:t>
            </a:r>
            <a:endParaRPr sz="2325" baseline="-19713">
              <a:solidFill>
                <a:prstClr val="black"/>
              </a:solidFill>
              <a:latin typeface="Times New Roman"/>
              <a:cs typeface="Times New Roman"/>
            </a:endParaRPr>
          </a:p>
        </p:txBody>
      </p:sp>
      <p:sp>
        <p:nvSpPr>
          <p:cNvPr id="8" name="object 8"/>
          <p:cNvSpPr txBox="1"/>
          <p:nvPr/>
        </p:nvSpPr>
        <p:spPr>
          <a:xfrm>
            <a:off x="4993640" y="3669029"/>
            <a:ext cx="2667000" cy="359410"/>
          </a:xfrm>
          <a:prstGeom prst="rect">
            <a:avLst/>
          </a:prstGeom>
        </p:spPr>
        <p:txBody>
          <a:bodyPr vert="horz" wrap="square" lIns="0" tIns="11430" rIns="0" bIns="0" rtlCol="0">
            <a:spAutoFit/>
          </a:bodyPr>
          <a:lstStyle/>
          <a:p>
            <a:pPr marL="12700">
              <a:spcBef>
                <a:spcPts val="90"/>
              </a:spcBef>
              <a:tabLst>
                <a:tab pos="2163445" algn="l"/>
              </a:tabLst>
            </a:pPr>
            <a:r>
              <a:rPr sz="2200" spc="140" dirty="0">
                <a:solidFill>
                  <a:prstClr val="black"/>
                </a:solidFill>
                <a:latin typeface="Times New Roman"/>
                <a:cs typeface="Times New Roman"/>
              </a:rPr>
              <a:t>T</a:t>
            </a:r>
            <a:r>
              <a:rPr sz="2200" spc="55" dirty="0">
                <a:solidFill>
                  <a:prstClr val="black"/>
                </a:solidFill>
                <a:latin typeface="Symbol"/>
                <a:cs typeface="Symbol"/>
              </a:rPr>
              <a:t></a:t>
            </a:r>
            <a:r>
              <a:rPr sz="2200" spc="-5" dirty="0">
                <a:solidFill>
                  <a:prstClr val="black"/>
                </a:solidFill>
                <a:latin typeface="Times New Roman"/>
                <a:cs typeface="Times New Roman"/>
              </a:rPr>
              <a:t>0</a:t>
            </a:r>
            <a:r>
              <a:rPr sz="2200" dirty="0">
                <a:solidFill>
                  <a:prstClr val="black"/>
                </a:solidFill>
                <a:latin typeface="Times New Roman"/>
                <a:cs typeface="Times New Roman"/>
              </a:rPr>
              <a:t>	</a:t>
            </a:r>
            <a:r>
              <a:rPr sz="2200" spc="140" dirty="0">
                <a:solidFill>
                  <a:prstClr val="black"/>
                </a:solidFill>
                <a:latin typeface="Times New Roman"/>
                <a:cs typeface="Times New Roman"/>
              </a:rPr>
              <a:t>T</a:t>
            </a:r>
            <a:r>
              <a:rPr sz="2200" spc="55" dirty="0">
                <a:solidFill>
                  <a:prstClr val="black"/>
                </a:solidFill>
                <a:latin typeface="Symbol"/>
                <a:cs typeface="Symbol"/>
              </a:rPr>
              <a:t></a:t>
            </a:r>
            <a:r>
              <a:rPr sz="2200" spc="-5" dirty="0">
                <a:solidFill>
                  <a:prstClr val="black"/>
                </a:solidFill>
                <a:latin typeface="Times New Roman"/>
                <a:cs typeface="Times New Roman"/>
              </a:rPr>
              <a:t>0</a:t>
            </a:r>
            <a:endParaRPr sz="2200">
              <a:solidFill>
                <a:prstClr val="black"/>
              </a:solidFill>
              <a:latin typeface="Times New Roman"/>
              <a:cs typeface="Times New Roman"/>
            </a:endParaRPr>
          </a:p>
        </p:txBody>
      </p:sp>
      <p:sp>
        <p:nvSpPr>
          <p:cNvPr id="9" name="object 9"/>
          <p:cNvSpPr txBox="1"/>
          <p:nvPr/>
        </p:nvSpPr>
        <p:spPr>
          <a:xfrm>
            <a:off x="8366759" y="3319779"/>
            <a:ext cx="317500" cy="596900"/>
          </a:xfrm>
          <a:prstGeom prst="rect">
            <a:avLst/>
          </a:prstGeom>
        </p:spPr>
        <p:txBody>
          <a:bodyPr vert="horz" wrap="square" lIns="0" tIns="12700" rIns="0" bIns="0" rtlCol="0">
            <a:spAutoFit/>
          </a:bodyPr>
          <a:lstStyle/>
          <a:p>
            <a:pPr marL="12700">
              <a:spcBef>
                <a:spcPts val="100"/>
              </a:spcBef>
            </a:pPr>
            <a:r>
              <a:rPr sz="3750" spc="5" dirty="0">
                <a:solidFill>
                  <a:prstClr val="black"/>
                </a:solidFill>
                <a:latin typeface="Times New Roman"/>
                <a:cs typeface="Times New Roman"/>
              </a:rPr>
              <a:t>T</a:t>
            </a:r>
            <a:endParaRPr sz="3750">
              <a:solidFill>
                <a:prstClr val="black"/>
              </a:solidFill>
              <a:latin typeface="Times New Roman"/>
              <a:cs typeface="Times New Roman"/>
            </a:endParaRPr>
          </a:p>
        </p:txBody>
      </p:sp>
      <p:sp>
        <p:nvSpPr>
          <p:cNvPr id="10" name="object 10"/>
          <p:cNvSpPr txBox="1"/>
          <p:nvPr/>
        </p:nvSpPr>
        <p:spPr>
          <a:xfrm>
            <a:off x="8247380" y="2653029"/>
            <a:ext cx="556260" cy="596900"/>
          </a:xfrm>
          <a:prstGeom prst="rect">
            <a:avLst/>
          </a:prstGeom>
        </p:spPr>
        <p:txBody>
          <a:bodyPr vert="horz" wrap="square" lIns="0" tIns="12700" rIns="0" bIns="0" rtlCol="0">
            <a:spAutoFit/>
          </a:bodyPr>
          <a:lstStyle/>
          <a:p>
            <a:pPr marL="12700">
              <a:spcBef>
                <a:spcPts val="100"/>
              </a:spcBef>
            </a:pPr>
            <a:r>
              <a:rPr sz="3750" dirty="0">
                <a:solidFill>
                  <a:prstClr val="black"/>
                </a:solidFill>
                <a:latin typeface="Times New Roman"/>
                <a:cs typeface="Times New Roman"/>
              </a:rPr>
              <a:t>d</a:t>
            </a:r>
            <a:r>
              <a:rPr sz="3750" spc="5" dirty="0">
                <a:solidFill>
                  <a:prstClr val="black"/>
                </a:solidFill>
                <a:latin typeface="Times New Roman"/>
                <a:cs typeface="Times New Roman"/>
              </a:rPr>
              <a:t>T</a:t>
            </a:r>
            <a:endParaRPr sz="3750">
              <a:solidFill>
                <a:prstClr val="black"/>
              </a:solidFill>
              <a:latin typeface="Times New Roman"/>
              <a:cs typeface="Times New Roman"/>
            </a:endParaRPr>
          </a:p>
        </p:txBody>
      </p:sp>
      <p:sp>
        <p:nvSpPr>
          <p:cNvPr id="11" name="object 11"/>
          <p:cNvSpPr txBox="1"/>
          <p:nvPr/>
        </p:nvSpPr>
        <p:spPr>
          <a:xfrm>
            <a:off x="6215379" y="3319779"/>
            <a:ext cx="317500" cy="596900"/>
          </a:xfrm>
          <a:prstGeom prst="rect">
            <a:avLst/>
          </a:prstGeom>
        </p:spPr>
        <p:txBody>
          <a:bodyPr vert="horz" wrap="square" lIns="0" tIns="12700" rIns="0" bIns="0" rtlCol="0">
            <a:spAutoFit/>
          </a:bodyPr>
          <a:lstStyle/>
          <a:p>
            <a:pPr marL="12700">
              <a:spcBef>
                <a:spcPts val="100"/>
              </a:spcBef>
            </a:pPr>
            <a:r>
              <a:rPr sz="3750" spc="5" dirty="0">
                <a:solidFill>
                  <a:prstClr val="black"/>
                </a:solidFill>
                <a:latin typeface="Times New Roman"/>
                <a:cs typeface="Times New Roman"/>
              </a:rPr>
              <a:t>T</a:t>
            </a:r>
            <a:endParaRPr sz="3750">
              <a:solidFill>
                <a:prstClr val="black"/>
              </a:solidFill>
              <a:latin typeface="Times New Roman"/>
              <a:cs typeface="Times New Roman"/>
            </a:endParaRPr>
          </a:p>
        </p:txBody>
      </p:sp>
      <p:sp>
        <p:nvSpPr>
          <p:cNvPr id="12" name="object 12"/>
          <p:cNvSpPr txBox="1"/>
          <p:nvPr/>
        </p:nvSpPr>
        <p:spPr>
          <a:xfrm>
            <a:off x="6096001" y="2653029"/>
            <a:ext cx="556895" cy="596900"/>
          </a:xfrm>
          <a:prstGeom prst="rect">
            <a:avLst/>
          </a:prstGeom>
        </p:spPr>
        <p:txBody>
          <a:bodyPr vert="horz" wrap="square" lIns="0" tIns="12700" rIns="0" bIns="0" rtlCol="0">
            <a:spAutoFit/>
          </a:bodyPr>
          <a:lstStyle/>
          <a:p>
            <a:pPr marL="12700">
              <a:spcBef>
                <a:spcPts val="100"/>
              </a:spcBef>
            </a:pPr>
            <a:r>
              <a:rPr sz="3750" spc="5" dirty="0">
                <a:solidFill>
                  <a:prstClr val="black"/>
                </a:solidFill>
                <a:latin typeface="Times New Roman"/>
                <a:cs typeface="Times New Roman"/>
              </a:rPr>
              <a:t>dT</a:t>
            </a:r>
            <a:endParaRPr sz="3750">
              <a:solidFill>
                <a:prstClr val="black"/>
              </a:solidFill>
              <a:latin typeface="Times New Roman"/>
              <a:cs typeface="Times New Roman"/>
            </a:endParaRPr>
          </a:p>
        </p:txBody>
      </p:sp>
      <p:sp>
        <p:nvSpPr>
          <p:cNvPr id="13" name="object 13"/>
          <p:cNvSpPr txBox="1"/>
          <p:nvPr/>
        </p:nvSpPr>
        <p:spPr>
          <a:xfrm>
            <a:off x="3893821" y="2653029"/>
            <a:ext cx="556895" cy="596900"/>
          </a:xfrm>
          <a:prstGeom prst="rect">
            <a:avLst/>
          </a:prstGeom>
        </p:spPr>
        <p:txBody>
          <a:bodyPr vert="horz" wrap="square" lIns="0" tIns="12700" rIns="0" bIns="0" rtlCol="0">
            <a:spAutoFit/>
          </a:bodyPr>
          <a:lstStyle/>
          <a:p>
            <a:pPr marL="12700">
              <a:spcBef>
                <a:spcPts val="100"/>
              </a:spcBef>
            </a:pPr>
            <a:r>
              <a:rPr sz="3750" spc="5" dirty="0">
                <a:solidFill>
                  <a:prstClr val="black"/>
                </a:solidFill>
                <a:latin typeface="Times New Roman"/>
                <a:cs typeface="Times New Roman"/>
              </a:rPr>
              <a:t>dT</a:t>
            </a:r>
            <a:endParaRPr sz="3750">
              <a:solidFill>
                <a:prstClr val="black"/>
              </a:solidFill>
              <a:latin typeface="Times New Roman"/>
              <a:cs typeface="Times New Roman"/>
            </a:endParaRPr>
          </a:p>
        </p:txBody>
      </p:sp>
      <p:sp>
        <p:nvSpPr>
          <p:cNvPr id="14" name="object 14"/>
          <p:cNvSpPr txBox="1"/>
          <p:nvPr/>
        </p:nvSpPr>
        <p:spPr>
          <a:xfrm>
            <a:off x="2990850" y="2574290"/>
            <a:ext cx="3007360" cy="1454150"/>
          </a:xfrm>
          <a:prstGeom prst="rect">
            <a:avLst/>
          </a:prstGeom>
        </p:spPr>
        <p:txBody>
          <a:bodyPr vert="horz" wrap="square" lIns="0" tIns="11430" rIns="0" bIns="0" rtlCol="0">
            <a:spAutoFit/>
          </a:bodyPr>
          <a:lstStyle/>
          <a:p>
            <a:pPr marL="50800">
              <a:lnSpc>
                <a:spcPts val="1880"/>
              </a:lnSpc>
              <a:spcBef>
                <a:spcPts val="90"/>
              </a:spcBef>
            </a:pPr>
            <a:r>
              <a:rPr sz="2200" spc="-70" dirty="0">
                <a:solidFill>
                  <a:prstClr val="black"/>
                </a:solidFill>
                <a:latin typeface="Times New Roman"/>
                <a:cs typeface="Times New Roman"/>
              </a:rPr>
              <a:t>T</a:t>
            </a:r>
            <a:r>
              <a:rPr sz="2325" spc="-104" baseline="-19713" dirty="0">
                <a:solidFill>
                  <a:prstClr val="black"/>
                </a:solidFill>
                <a:latin typeface="Times New Roman"/>
                <a:cs typeface="Times New Roman"/>
              </a:rPr>
              <a:t>2</a:t>
            </a:r>
            <a:endParaRPr sz="2325" baseline="-19713">
              <a:solidFill>
                <a:prstClr val="black"/>
              </a:solidFill>
              <a:latin typeface="Times New Roman"/>
              <a:cs typeface="Times New Roman"/>
            </a:endParaRPr>
          </a:p>
          <a:p>
            <a:pPr marL="91440">
              <a:lnSpc>
                <a:spcPts val="5960"/>
              </a:lnSpc>
              <a:tabLst>
                <a:tab pos="1034415" algn="l"/>
                <a:tab pos="1624965" algn="l"/>
                <a:tab pos="2158365" algn="l"/>
              </a:tabLst>
            </a:pPr>
            <a:r>
              <a:rPr sz="8400" spc="30" baseline="-13392" dirty="0">
                <a:solidFill>
                  <a:prstClr val="black"/>
                </a:solidFill>
                <a:latin typeface="Symbol"/>
                <a:cs typeface="Symbol"/>
              </a:rPr>
              <a:t></a:t>
            </a:r>
            <a:r>
              <a:rPr sz="8400" spc="-1132" baseline="-13392" dirty="0">
                <a:solidFill>
                  <a:prstClr val="black"/>
                </a:solidFill>
                <a:latin typeface="Times New Roman"/>
                <a:cs typeface="Times New Roman"/>
              </a:rPr>
              <a:t> </a:t>
            </a:r>
            <a:r>
              <a:rPr sz="3750" spc="130" dirty="0">
                <a:solidFill>
                  <a:prstClr val="black"/>
                </a:solidFill>
                <a:latin typeface="Times New Roman"/>
                <a:cs typeface="Times New Roman"/>
              </a:rPr>
              <a:t>c</a:t>
            </a:r>
            <a:r>
              <a:rPr sz="3300" spc="195" baseline="-23989" dirty="0">
                <a:solidFill>
                  <a:prstClr val="black"/>
                </a:solidFill>
                <a:latin typeface="Times New Roman"/>
                <a:cs typeface="Times New Roman"/>
              </a:rPr>
              <a:t>p	</a:t>
            </a:r>
            <a:r>
              <a:rPr sz="5625" spc="7" baseline="-42962" dirty="0">
                <a:solidFill>
                  <a:prstClr val="black"/>
                </a:solidFill>
                <a:latin typeface="Times New Roman"/>
                <a:cs typeface="Times New Roman"/>
              </a:rPr>
              <a:t>T	</a:t>
            </a:r>
            <a:r>
              <a:rPr sz="3750" spc="15" dirty="0">
                <a:solidFill>
                  <a:prstClr val="black"/>
                </a:solidFill>
                <a:latin typeface="Symbol"/>
                <a:cs typeface="Symbol"/>
              </a:rPr>
              <a:t></a:t>
            </a:r>
            <a:r>
              <a:rPr sz="3750" spc="15" dirty="0">
                <a:solidFill>
                  <a:prstClr val="black"/>
                </a:solidFill>
                <a:latin typeface="Times New Roman"/>
                <a:cs typeface="Times New Roman"/>
              </a:rPr>
              <a:t>	</a:t>
            </a:r>
            <a:r>
              <a:rPr sz="8400" spc="30" baseline="-13392" dirty="0">
                <a:solidFill>
                  <a:prstClr val="black"/>
                </a:solidFill>
                <a:latin typeface="Symbol"/>
                <a:cs typeface="Symbol"/>
              </a:rPr>
              <a:t></a:t>
            </a:r>
            <a:r>
              <a:rPr sz="8400" spc="337" baseline="-13392" dirty="0">
                <a:solidFill>
                  <a:prstClr val="black"/>
                </a:solidFill>
                <a:latin typeface="Times New Roman"/>
                <a:cs typeface="Times New Roman"/>
              </a:rPr>
              <a:t> </a:t>
            </a:r>
            <a:r>
              <a:rPr sz="3750" spc="125" dirty="0">
                <a:solidFill>
                  <a:prstClr val="black"/>
                </a:solidFill>
                <a:latin typeface="Times New Roman"/>
                <a:cs typeface="Times New Roman"/>
              </a:rPr>
              <a:t>c</a:t>
            </a:r>
            <a:r>
              <a:rPr sz="3300" spc="187" baseline="-23989" dirty="0">
                <a:solidFill>
                  <a:prstClr val="black"/>
                </a:solidFill>
                <a:latin typeface="Times New Roman"/>
                <a:cs typeface="Times New Roman"/>
              </a:rPr>
              <a:t>p</a:t>
            </a:r>
            <a:endParaRPr sz="3300" baseline="-23989">
              <a:solidFill>
                <a:prstClr val="black"/>
              </a:solidFill>
              <a:latin typeface="Times New Roman"/>
              <a:cs typeface="Times New Roman"/>
            </a:endParaRPr>
          </a:p>
          <a:p>
            <a:pPr marL="66675">
              <a:spcBef>
                <a:spcPts val="780"/>
              </a:spcBef>
            </a:pPr>
            <a:r>
              <a:rPr sz="2200" spc="-140" dirty="0">
                <a:solidFill>
                  <a:prstClr val="black"/>
                </a:solidFill>
                <a:latin typeface="Times New Roman"/>
                <a:cs typeface="Times New Roman"/>
              </a:rPr>
              <a:t>T</a:t>
            </a:r>
            <a:r>
              <a:rPr sz="2325" spc="-209" baseline="-19713" dirty="0">
                <a:solidFill>
                  <a:prstClr val="black"/>
                </a:solidFill>
                <a:latin typeface="Times New Roman"/>
                <a:cs typeface="Times New Roman"/>
              </a:rPr>
              <a:t>1</a:t>
            </a:r>
            <a:endParaRPr sz="2325" baseline="-19713">
              <a:solidFill>
                <a:prstClr val="black"/>
              </a:solidFill>
              <a:latin typeface="Times New Roman"/>
              <a:cs typeface="Times New Roman"/>
            </a:endParaRPr>
          </a:p>
        </p:txBody>
      </p:sp>
      <p:sp>
        <p:nvSpPr>
          <p:cNvPr id="15" name="object 15"/>
          <p:cNvSpPr txBox="1"/>
          <p:nvPr/>
        </p:nvSpPr>
        <p:spPr>
          <a:xfrm>
            <a:off x="5900421" y="4320540"/>
            <a:ext cx="1970405" cy="391160"/>
          </a:xfrm>
          <a:prstGeom prst="rect">
            <a:avLst/>
          </a:prstGeom>
        </p:spPr>
        <p:txBody>
          <a:bodyPr vert="horz" wrap="square" lIns="0" tIns="12700" rIns="0" bIns="0" rtlCol="0">
            <a:spAutoFit/>
          </a:bodyPr>
          <a:lstStyle/>
          <a:p>
            <a:pPr marL="12700">
              <a:spcBef>
                <a:spcPts val="100"/>
              </a:spcBef>
              <a:tabLst>
                <a:tab pos="1804035" algn="l"/>
              </a:tabLst>
            </a:pPr>
            <a:r>
              <a:rPr sz="2400" dirty="0">
                <a:solidFill>
                  <a:prstClr val="black"/>
                </a:solidFill>
                <a:latin typeface="Times New Roman"/>
                <a:cs typeface="Times New Roman"/>
              </a:rPr>
              <a:t>2	1</a:t>
            </a:r>
            <a:endParaRPr sz="2400">
              <a:solidFill>
                <a:prstClr val="black"/>
              </a:solidFill>
              <a:latin typeface="Times New Roman"/>
              <a:cs typeface="Times New Roman"/>
            </a:endParaRPr>
          </a:p>
        </p:txBody>
      </p:sp>
      <p:sp>
        <p:nvSpPr>
          <p:cNvPr id="16" name="object 16"/>
          <p:cNvSpPr txBox="1"/>
          <p:nvPr/>
        </p:nvSpPr>
        <p:spPr>
          <a:xfrm>
            <a:off x="4537711" y="3973830"/>
            <a:ext cx="3580765" cy="652145"/>
          </a:xfrm>
          <a:prstGeom prst="rect">
            <a:avLst/>
          </a:prstGeom>
        </p:spPr>
        <p:txBody>
          <a:bodyPr vert="horz" wrap="square" lIns="0" tIns="13970" rIns="0" bIns="0" rtlCol="0">
            <a:spAutoFit/>
          </a:bodyPr>
          <a:lstStyle/>
          <a:p>
            <a:pPr marL="38100">
              <a:spcBef>
                <a:spcPts val="110"/>
              </a:spcBef>
              <a:tabLst>
                <a:tab pos="1598295" algn="l"/>
              </a:tabLst>
            </a:pPr>
            <a:r>
              <a:rPr sz="4100" spc="5" dirty="0">
                <a:solidFill>
                  <a:prstClr val="black"/>
                </a:solidFill>
                <a:latin typeface="Symbol"/>
                <a:cs typeface="Symbol"/>
              </a:rPr>
              <a:t></a:t>
            </a:r>
            <a:r>
              <a:rPr sz="4100" spc="-45" dirty="0">
                <a:solidFill>
                  <a:prstClr val="black"/>
                </a:solidFill>
                <a:latin typeface="Times New Roman"/>
                <a:cs typeface="Times New Roman"/>
              </a:rPr>
              <a:t> </a:t>
            </a:r>
            <a:r>
              <a:rPr sz="4100" spc="105" dirty="0">
                <a:solidFill>
                  <a:prstClr val="black"/>
                </a:solidFill>
                <a:latin typeface="Times New Roman"/>
                <a:cs typeface="Times New Roman"/>
              </a:rPr>
              <a:t>s</a:t>
            </a:r>
            <a:r>
              <a:rPr sz="3600" spc="157" baseline="42824" dirty="0">
                <a:solidFill>
                  <a:prstClr val="black"/>
                </a:solidFill>
                <a:latin typeface="Times New Roman"/>
                <a:cs typeface="Times New Roman"/>
              </a:rPr>
              <a:t>o</a:t>
            </a:r>
            <a:r>
              <a:rPr sz="3600" spc="-150" baseline="42824" dirty="0">
                <a:solidFill>
                  <a:prstClr val="black"/>
                </a:solidFill>
                <a:latin typeface="Times New Roman"/>
                <a:cs typeface="Times New Roman"/>
              </a:rPr>
              <a:t> </a:t>
            </a:r>
            <a:r>
              <a:rPr sz="4100" spc="45" dirty="0">
                <a:solidFill>
                  <a:prstClr val="black"/>
                </a:solidFill>
                <a:latin typeface="Times New Roman"/>
                <a:cs typeface="Times New Roman"/>
              </a:rPr>
              <a:t>(T	</a:t>
            </a:r>
            <a:r>
              <a:rPr sz="4100" spc="5" dirty="0">
                <a:solidFill>
                  <a:prstClr val="black"/>
                </a:solidFill>
                <a:latin typeface="Times New Roman"/>
                <a:cs typeface="Times New Roman"/>
              </a:rPr>
              <a:t>) </a:t>
            </a:r>
            <a:r>
              <a:rPr sz="4100" spc="5" dirty="0">
                <a:solidFill>
                  <a:prstClr val="black"/>
                </a:solidFill>
                <a:latin typeface="Symbol"/>
                <a:cs typeface="Symbol"/>
              </a:rPr>
              <a:t></a:t>
            </a:r>
            <a:r>
              <a:rPr sz="4100" spc="5" dirty="0">
                <a:solidFill>
                  <a:prstClr val="black"/>
                </a:solidFill>
                <a:latin typeface="Times New Roman"/>
                <a:cs typeface="Times New Roman"/>
              </a:rPr>
              <a:t> </a:t>
            </a:r>
            <a:r>
              <a:rPr sz="4100" spc="105" dirty="0">
                <a:solidFill>
                  <a:prstClr val="black"/>
                </a:solidFill>
                <a:latin typeface="Times New Roman"/>
                <a:cs typeface="Times New Roman"/>
              </a:rPr>
              <a:t>s</a:t>
            </a:r>
            <a:r>
              <a:rPr sz="3600" spc="157" baseline="42824" dirty="0">
                <a:solidFill>
                  <a:prstClr val="black"/>
                </a:solidFill>
                <a:latin typeface="Times New Roman"/>
                <a:cs typeface="Times New Roman"/>
              </a:rPr>
              <a:t>o </a:t>
            </a:r>
            <a:r>
              <a:rPr sz="4100" spc="40" dirty="0">
                <a:solidFill>
                  <a:prstClr val="black"/>
                </a:solidFill>
                <a:latin typeface="Times New Roman"/>
                <a:cs typeface="Times New Roman"/>
              </a:rPr>
              <a:t>(T</a:t>
            </a:r>
            <a:r>
              <a:rPr sz="4100" spc="-555" dirty="0">
                <a:solidFill>
                  <a:prstClr val="black"/>
                </a:solidFill>
                <a:latin typeface="Times New Roman"/>
                <a:cs typeface="Times New Roman"/>
              </a:rPr>
              <a:t> </a:t>
            </a:r>
            <a:r>
              <a:rPr sz="4100" spc="5" dirty="0">
                <a:solidFill>
                  <a:prstClr val="black"/>
                </a:solidFill>
                <a:latin typeface="Times New Roman"/>
                <a:cs typeface="Times New Roman"/>
              </a:rPr>
              <a:t>)</a:t>
            </a:r>
            <a:endParaRPr sz="4100">
              <a:solidFill>
                <a:prstClr val="black"/>
              </a:solidFill>
              <a:latin typeface="Times New Roman"/>
              <a:cs typeface="Times New Roman"/>
            </a:endParaRPr>
          </a:p>
        </p:txBody>
      </p:sp>
      <p:sp>
        <p:nvSpPr>
          <p:cNvPr id="17" name="object 17"/>
          <p:cNvSpPr txBox="1"/>
          <p:nvPr/>
        </p:nvSpPr>
        <p:spPr>
          <a:xfrm>
            <a:off x="2490469" y="4987290"/>
            <a:ext cx="7571740" cy="1304290"/>
          </a:xfrm>
          <a:prstGeom prst="rect">
            <a:avLst/>
          </a:prstGeom>
        </p:spPr>
        <p:txBody>
          <a:bodyPr vert="horz" wrap="square" lIns="0" tIns="12700" rIns="0" bIns="0" rtlCol="0">
            <a:spAutoFit/>
          </a:bodyPr>
          <a:lstStyle/>
          <a:p>
            <a:pPr marL="38100" marR="30480">
              <a:spcBef>
                <a:spcPts val="100"/>
              </a:spcBef>
            </a:pPr>
            <a:r>
              <a:rPr sz="2800" spc="-10" dirty="0">
                <a:solidFill>
                  <a:prstClr val="black"/>
                </a:solidFill>
                <a:latin typeface="Verdana"/>
                <a:cs typeface="Verdana"/>
              </a:rPr>
              <a:t>And </a:t>
            </a:r>
            <a:r>
              <a:rPr sz="2800" spc="-5" dirty="0">
                <a:solidFill>
                  <a:prstClr val="black"/>
                </a:solidFill>
                <a:latin typeface="Verdana"/>
                <a:cs typeface="Verdana"/>
              </a:rPr>
              <a:t>s</a:t>
            </a:r>
            <a:r>
              <a:rPr sz="2400" spc="-7" baseline="29513" dirty="0">
                <a:solidFill>
                  <a:prstClr val="black"/>
                </a:solidFill>
                <a:latin typeface="Verdana"/>
                <a:cs typeface="Verdana"/>
              </a:rPr>
              <a:t>o</a:t>
            </a:r>
            <a:r>
              <a:rPr sz="2800" spc="-5" dirty="0">
                <a:solidFill>
                  <a:prstClr val="black"/>
                </a:solidFill>
                <a:latin typeface="Verdana"/>
                <a:cs typeface="Verdana"/>
              </a:rPr>
              <a:t>(T), the </a:t>
            </a:r>
            <a:r>
              <a:rPr sz="2800" spc="-10" dirty="0">
                <a:solidFill>
                  <a:prstClr val="black"/>
                </a:solidFill>
                <a:latin typeface="Verdana"/>
                <a:cs typeface="Verdana"/>
              </a:rPr>
              <a:t>reference entropy, </a:t>
            </a:r>
            <a:r>
              <a:rPr sz="2800" spc="-5" dirty="0">
                <a:solidFill>
                  <a:prstClr val="black"/>
                </a:solidFill>
                <a:latin typeface="Verdana"/>
                <a:cs typeface="Verdana"/>
              </a:rPr>
              <a:t>is  </a:t>
            </a:r>
            <a:r>
              <a:rPr sz="2800" spc="-10" dirty="0">
                <a:solidFill>
                  <a:prstClr val="black"/>
                </a:solidFill>
                <a:latin typeface="Verdana"/>
                <a:cs typeface="Verdana"/>
              </a:rPr>
              <a:t>tabulated in </a:t>
            </a:r>
            <a:r>
              <a:rPr sz="2800" spc="-5" dirty="0">
                <a:solidFill>
                  <a:prstClr val="black"/>
                </a:solidFill>
                <a:latin typeface="Verdana"/>
                <a:cs typeface="Verdana"/>
              </a:rPr>
              <a:t>the </a:t>
            </a:r>
            <a:r>
              <a:rPr sz="2800" spc="-10" dirty="0">
                <a:solidFill>
                  <a:prstClr val="black"/>
                </a:solidFill>
                <a:latin typeface="Verdana"/>
                <a:cs typeface="Verdana"/>
              </a:rPr>
              <a:t>ideal </a:t>
            </a:r>
            <a:r>
              <a:rPr sz="2800" spc="-5" dirty="0">
                <a:solidFill>
                  <a:prstClr val="black"/>
                </a:solidFill>
                <a:latin typeface="Verdana"/>
                <a:cs typeface="Verdana"/>
              </a:rPr>
              <a:t>gas </a:t>
            </a:r>
            <a:r>
              <a:rPr sz="2800" spc="-10" dirty="0">
                <a:solidFill>
                  <a:prstClr val="black"/>
                </a:solidFill>
                <a:latin typeface="Verdana"/>
                <a:cs typeface="Verdana"/>
              </a:rPr>
              <a:t>tables </a:t>
            </a:r>
            <a:r>
              <a:rPr sz="2800" spc="-5" dirty="0">
                <a:solidFill>
                  <a:prstClr val="black"/>
                </a:solidFill>
                <a:latin typeface="Verdana"/>
                <a:cs typeface="Verdana"/>
              </a:rPr>
              <a:t>for </a:t>
            </a:r>
            <a:r>
              <a:rPr sz="2800" dirty="0">
                <a:solidFill>
                  <a:prstClr val="black"/>
                </a:solidFill>
                <a:latin typeface="Verdana"/>
                <a:cs typeface="Verdana"/>
              </a:rPr>
              <a:t>a  </a:t>
            </a:r>
            <a:r>
              <a:rPr sz="2800" spc="-10" dirty="0">
                <a:solidFill>
                  <a:prstClr val="black"/>
                </a:solidFill>
                <a:latin typeface="Verdana"/>
                <a:cs typeface="Verdana"/>
              </a:rPr>
              <a:t>reference temperature </a:t>
            </a:r>
            <a:r>
              <a:rPr sz="2800" spc="-5" dirty="0">
                <a:solidFill>
                  <a:prstClr val="black"/>
                </a:solidFill>
                <a:latin typeface="Verdana"/>
                <a:cs typeface="Verdana"/>
              </a:rPr>
              <a:t>of </a:t>
            </a:r>
            <a:r>
              <a:rPr sz="2800" dirty="0">
                <a:solidFill>
                  <a:prstClr val="black"/>
                </a:solidFill>
                <a:latin typeface="Verdana"/>
                <a:cs typeface="Verdana"/>
              </a:rPr>
              <a:t>T = 0 </a:t>
            </a:r>
            <a:r>
              <a:rPr sz="2800" spc="-5" dirty="0">
                <a:solidFill>
                  <a:prstClr val="black"/>
                </a:solidFill>
                <a:latin typeface="Verdana"/>
                <a:cs typeface="Verdana"/>
              </a:rPr>
              <a:t>and </a:t>
            </a:r>
            <a:r>
              <a:rPr sz="2800" dirty="0">
                <a:solidFill>
                  <a:prstClr val="black"/>
                </a:solidFill>
                <a:latin typeface="Verdana"/>
                <a:cs typeface="Verdana"/>
              </a:rPr>
              <a:t>p =</a:t>
            </a:r>
            <a:r>
              <a:rPr sz="2800" spc="-60" dirty="0">
                <a:solidFill>
                  <a:prstClr val="black"/>
                </a:solidFill>
                <a:latin typeface="Verdana"/>
                <a:cs typeface="Verdana"/>
              </a:rPr>
              <a:t> </a:t>
            </a:r>
            <a:r>
              <a:rPr sz="2800" dirty="0">
                <a:solidFill>
                  <a:prstClr val="black"/>
                </a:solidFill>
                <a:latin typeface="Verdana"/>
                <a:cs typeface="Verdana"/>
              </a:rPr>
              <a:t>1</a:t>
            </a:r>
            <a:endParaRPr sz="2800">
              <a:solidFill>
                <a:prstClr val="black"/>
              </a:solidFill>
              <a:latin typeface="Verdana"/>
              <a:cs typeface="Verdana"/>
            </a:endParaRPr>
          </a:p>
        </p:txBody>
      </p:sp>
      <p:sp>
        <p:nvSpPr>
          <p:cNvPr id="18" name="object 18"/>
          <p:cNvSpPr txBox="1"/>
          <p:nvPr/>
        </p:nvSpPr>
        <p:spPr>
          <a:xfrm>
            <a:off x="2515870" y="6266179"/>
            <a:ext cx="854075" cy="452120"/>
          </a:xfrm>
          <a:prstGeom prst="rect">
            <a:avLst/>
          </a:prstGeom>
        </p:spPr>
        <p:txBody>
          <a:bodyPr vert="horz" wrap="square" lIns="0" tIns="12700" rIns="0" bIns="0" rtlCol="0">
            <a:spAutoFit/>
          </a:bodyPr>
          <a:lstStyle/>
          <a:p>
            <a:pPr marL="12700">
              <a:spcBef>
                <a:spcPts val="100"/>
              </a:spcBef>
            </a:pPr>
            <a:r>
              <a:rPr sz="2800" spc="-5" dirty="0">
                <a:solidFill>
                  <a:prstClr val="black"/>
                </a:solidFill>
                <a:latin typeface="Verdana"/>
                <a:cs typeface="Verdana"/>
              </a:rPr>
              <a:t>at</a:t>
            </a:r>
            <a:r>
              <a:rPr sz="2800" dirty="0">
                <a:solidFill>
                  <a:prstClr val="black"/>
                </a:solidFill>
                <a:latin typeface="Verdana"/>
                <a:cs typeface="Verdana"/>
              </a:rPr>
              <a:t>m.</a:t>
            </a:r>
            <a:endParaRPr sz="2800">
              <a:solidFill>
                <a:prstClr val="black"/>
              </a:solidFill>
              <a:latin typeface="Verdana"/>
              <a:cs typeface="Verdana"/>
            </a:endParaRPr>
          </a:p>
        </p:txBody>
      </p:sp>
      <p:sp>
        <p:nvSpPr>
          <p:cNvPr id="19" name="object 19"/>
          <p:cNvSpPr txBox="1"/>
          <p:nvPr/>
        </p:nvSpPr>
        <p:spPr>
          <a:xfrm>
            <a:off x="2346960" y="2540"/>
            <a:ext cx="7493000" cy="2541270"/>
          </a:xfrm>
          <a:prstGeom prst="rect">
            <a:avLst/>
          </a:prstGeom>
        </p:spPr>
        <p:txBody>
          <a:bodyPr vert="horz" wrap="square" lIns="0" tIns="12700" rIns="0" bIns="0" rtlCol="0">
            <a:spAutoFit/>
          </a:bodyPr>
          <a:lstStyle/>
          <a:p>
            <a:pPr marL="12065" marR="5080" indent="-3175" algn="ctr">
              <a:spcBef>
                <a:spcPts val="100"/>
              </a:spcBef>
            </a:pPr>
            <a:r>
              <a:rPr sz="3600" spc="-5" dirty="0">
                <a:solidFill>
                  <a:prstClr val="black"/>
                </a:solidFill>
                <a:latin typeface="Verdana"/>
                <a:cs typeface="Verdana"/>
              </a:rPr>
              <a:t>Entropy change of an ideal gas  for variable </a:t>
            </a:r>
            <a:r>
              <a:rPr sz="3600" spc="-10" dirty="0">
                <a:solidFill>
                  <a:prstClr val="black"/>
                </a:solidFill>
                <a:latin typeface="Verdana"/>
                <a:cs typeface="Verdana"/>
              </a:rPr>
              <a:t>specific </a:t>
            </a:r>
            <a:r>
              <a:rPr sz="3600" spc="-5" dirty="0">
                <a:solidFill>
                  <a:prstClr val="black"/>
                </a:solidFill>
                <a:latin typeface="Verdana"/>
                <a:cs typeface="Verdana"/>
              </a:rPr>
              <a:t>heats:</a:t>
            </a:r>
            <a:r>
              <a:rPr sz="3600" spc="-70" dirty="0">
                <a:solidFill>
                  <a:prstClr val="black"/>
                </a:solidFill>
                <a:latin typeface="Verdana"/>
                <a:cs typeface="Verdana"/>
              </a:rPr>
              <a:t> </a:t>
            </a:r>
            <a:r>
              <a:rPr sz="3600" spc="-5" dirty="0">
                <a:solidFill>
                  <a:prstClr val="black"/>
                </a:solidFill>
                <a:latin typeface="Verdana"/>
                <a:cs typeface="Verdana"/>
              </a:rPr>
              <a:t>exact  </a:t>
            </a:r>
            <a:r>
              <a:rPr sz="3600" spc="-10" dirty="0">
                <a:solidFill>
                  <a:prstClr val="black"/>
                </a:solidFill>
                <a:latin typeface="Verdana"/>
                <a:cs typeface="Verdana"/>
              </a:rPr>
              <a:t>analysis</a:t>
            </a:r>
            <a:endParaRPr sz="3600">
              <a:solidFill>
                <a:prstClr val="black"/>
              </a:solidFill>
              <a:latin typeface="Verdana"/>
              <a:cs typeface="Verdana"/>
            </a:endParaRPr>
          </a:p>
          <a:p>
            <a:pPr marL="104775">
              <a:spcBef>
                <a:spcPts val="3490"/>
              </a:spcBef>
            </a:pPr>
            <a:r>
              <a:rPr sz="2800" spc="-10" dirty="0">
                <a:solidFill>
                  <a:prstClr val="black"/>
                </a:solidFill>
                <a:latin typeface="Verdana"/>
                <a:cs typeface="Verdana"/>
              </a:rPr>
              <a:t>Evaluation </a:t>
            </a:r>
            <a:r>
              <a:rPr sz="2800" spc="-5" dirty="0">
                <a:solidFill>
                  <a:prstClr val="black"/>
                </a:solidFill>
                <a:latin typeface="Verdana"/>
                <a:cs typeface="Verdana"/>
              </a:rPr>
              <a:t>of </a:t>
            </a:r>
            <a:r>
              <a:rPr sz="2800" spc="-10" dirty="0">
                <a:solidFill>
                  <a:prstClr val="black"/>
                </a:solidFill>
                <a:latin typeface="Verdana"/>
                <a:cs typeface="Verdana"/>
              </a:rPr>
              <a:t>the integral</a:t>
            </a:r>
            <a:endParaRPr sz="2800">
              <a:solidFill>
                <a:prstClr val="black"/>
              </a:solidFill>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1" y="408813"/>
            <a:ext cx="2540635" cy="574040"/>
          </a:xfrm>
          <a:prstGeom prst="rect">
            <a:avLst/>
          </a:prstGeom>
        </p:spPr>
        <p:txBody>
          <a:bodyPr vert="horz" wrap="square" lIns="0" tIns="12700" rIns="0" bIns="0" rtlCol="0">
            <a:spAutoFit/>
          </a:bodyPr>
          <a:lstStyle/>
          <a:p>
            <a:pPr marL="12700">
              <a:spcBef>
                <a:spcPts val="100"/>
              </a:spcBef>
            </a:pPr>
            <a:r>
              <a:rPr sz="3600" spc="-5" dirty="0">
                <a:latin typeface="Arial"/>
                <a:cs typeface="Arial"/>
              </a:rPr>
              <a:t>PRESSURE</a:t>
            </a:r>
            <a:endParaRPr sz="3600">
              <a:latin typeface="Arial"/>
              <a:cs typeface="Arial"/>
            </a:endParaRPr>
          </a:p>
        </p:txBody>
      </p:sp>
      <p:sp>
        <p:nvSpPr>
          <p:cNvPr id="3" name="object 3"/>
          <p:cNvSpPr txBox="1"/>
          <p:nvPr/>
        </p:nvSpPr>
        <p:spPr>
          <a:xfrm>
            <a:off x="1882140" y="2358365"/>
            <a:ext cx="3169920" cy="3677285"/>
          </a:xfrm>
          <a:prstGeom prst="rect">
            <a:avLst/>
          </a:prstGeom>
        </p:spPr>
        <p:txBody>
          <a:bodyPr vert="horz" wrap="square" lIns="0" tIns="102235" rIns="0" bIns="0" rtlCol="0">
            <a:spAutoFit/>
          </a:bodyPr>
          <a:lstStyle/>
          <a:p>
            <a:pPr marL="358140" marR="0" lvl="0" indent="-320040" algn="l" defTabSz="914400" rtl="0" eaLnBrk="1" fontAlgn="auto" latinLnBrk="0" hangingPunct="1">
              <a:lnSpc>
                <a:spcPct val="100000"/>
              </a:lnSpc>
              <a:spcBef>
                <a:spcPts val="805"/>
              </a:spcBef>
              <a:spcAft>
                <a:spcPts val="0"/>
              </a:spcAft>
              <a:buClr>
                <a:srgbClr val="DD8046"/>
              </a:buClr>
              <a:buSzPct val="60344"/>
              <a:buFont typeface="Wingdings"/>
              <a:buChar char=""/>
              <a:tabLst>
                <a:tab pos="358140" algn="l"/>
              </a:tabLst>
              <a:defRPr/>
            </a:pPr>
            <a:r>
              <a:rPr kumimoji="0" sz="2900" b="0" i="0" u="none" strike="noStrike" kern="1200" cap="none" spc="0" normalizeH="0" baseline="0" noProof="0" dirty="0">
                <a:ln>
                  <a:noFill/>
                </a:ln>
                <a:solidFill>
                  <a:prstClr val="black"/>
                </a:solidFill>
                <a:effectLst/>
                <a:uLnTx/>
                <a:uFillTx/>
                <a:latin typeface="Carlito"/>
                <a:ea typeface="+mn-ea"/>
                <a:cs typeface="Carlito"/>
              </a:rPr>
              <a:t>P =</a:t>
            </a:r>
            <a:r>
              <a:rPr kumimoji="0" sz="2900" b="0" i="0" u="none" strike="noStrike" kern="1200" cap="none" spc="-40" normalizeH="0" baseline="0" noProof="0" dirty="0">
                <a:ln>
                  <a:noFill/>
                </a:ln>
                <a:solidFill>
                  <a:prstClr val="black"/>
                </a:solidFill>
                <a:effectLst/>
                <a:uLnTx/>
                <a:uFillTx/>
                <a:latin typeface="Carlito"/>
                <a:ea typeface="+mn-ea"/>
                <a:cs typeface="Carlito"/>
              </a:rPr>
              <a:t> </a:t>
            </a:r>
            <a:r>
              <a:rPr kumimoji="0" sz="2900" b="0" i="0" u="none" strike="noStrike" kern="1200" cap="none" spc="-25" normalizeH="0" baseline="0" noProof="0" dirty="0">
                <a:ln>
                  <a:noFill/>
                </a:ln>
                <a:solidFill>
                  <a:prstClr val="black"/>
                </a:solidFill>
                <a:effectLst/>
                <a:uLnTx/>
                <a:uFillTx/>
                <a:latin typeface="Carlito"/>
                <a:ea typeface="+mn-ea"/>
                <a:cs typeface="Carlito"/>
              </a:rPr>
              <a:t>Force/Area</a:t>
            </a:r>
            <a:endParaRPr kumimoji="0" sz="2900" b="0" i="0" u="none" strike="noStrike" kern="1200" cap="none" spc="0" normalizeH="0" baseline="0" noProof="0">
              <a:ln>
                <a:noFill/>
              </a:ln>
              <a:solidFill>
                <a:prstClr val="black"/>
              </a:solidFill>
              <a:effectLst/>
              <a:uLnTx/>
              <a:uFillTx/>
              <a:latin typeface="Carlito"/>
              <a:ea typeface="+mn-ea"/>
              <a:cs typeface="Carlito"/>
            </a:endParaRPr>
          </a:p>
          <a:p>
            <a:pPr marL="358140" marR="0" lvl="0" indent="-320040" algn="l" defTabSz="914400" rtl="0" eaLnBrk="1" fontAlgn="auto" latinLnBrk="0" hangingPunct="1">
              <a:lnSpc>
                <a:spcPct val="100000"/>
              </a:lnSpc>
              <a:spcBef>
                <a:spcPts val="710"/>
              </a:spcBef>
              <a:spcAft>
                <a:spcPts val="0"/>
              </a:spcAft>
              <a:buClr>
                <a:srgbClr val="DD8046"/>
              </a:buClr>
              <a:buSzPct val="60344"/>
              <a:buFont typeface="Wingdings"/>
              <a:buChar char=""/>
              <a:tabLst>
                <a:tab pos="358140" algn="l"/>
              </a:tabLst>
              <a:defRPr/>
            </a:pPr>
            <a:r>
              <a:rPr kumimoji="0" sz="2900" b="0" i="0" u="none" strike="noStrike" kern="1200" cap="none" spc="-20" normalizeH="0" baseline="0" noProof="0" dirty="0">
                <a:ln>
                  <a:noFill/>
                </a:ln>
                <a:solidFill>
                  <a:prstClr val="black"/>
                </a:solidFill>
                <a:effectLst/>
                <a:uLnTx/>
                <a:uFillTx/>
                <a:latin typeface="Carlito"/>
                <a:ea typeface="+mn-ea"/>
                <a:cs typeface="Carlito"/>
              </a:rPr>
              <a:t>Pa, </a:t>
            </a:r>
            <a:r>
              <a:rPr kumimoji="0" sz="2900" b="0" i="0" u="none" strike="noStrike" kern="1200" cap="none" spc="-40" normalizeH="0" baseline="0" noProof="0" dirty="0">
                <a:ln>
                  <a:noFill/>
                </a:ln>
                <a:solidFill>
                  <a:prstClr val="black"/>
                </a:solidFill>
                <a:effectLst/>
                <a:uLnTx/>
                <a:uFillTx/>
                <a:latin typeface="Carlito"/>
                <a:ea typeface="+mn-ea"/>
                <a:cs typeface="Carlito"/>
              </a:rPr>
              <a:t>Kpa,Bar,</a:t>
            </a:r>
            <a:r>
              <a:rPr kumimoji="0" sz="2900" b="0" i="0" u="none" strike="noStrike" kern="1200" cap="none" spc="-60" normalizeH="0" baseline="0" noProof="0" dirty="0">
                <a:ln>
                  <a:noFill/>
                </a:ln>
                <a:solidFill>
                  <a:prstClr val="black"/>
                </a:solidFill>
                <a:effectLst/>
                <a:uLnTx/>
                <a:uFillTx/>
                <a:latin typeface="Carlito"/>
                <a:ea typeface="+mn-ea"/>
                <a:cs typeface="Carlito"/>
              </a:rPr>
              <a:t> </a:t>
            </a:r>
            <a:r>
              <a:rPr kumimoji="0" sz="2900" b="0" i="0" u="none" strike="noStrike" kern="1200" cap="none" spc="0" normalizeH="0" baseline="0" noProof="0" dirty="0">
                <a:ln>
                  <a:noFill/>
                </a:ln>
                <a:solidFill>
                  <a:prstClr val="black"/>
                </a:solidFill>
                <a:effectLst/>
                <a:uLnTx/>
                <a:uFillTx/>
                <a:latin typeface="Carlito"/>
                <a:ea typeface="+mn-ea"/>
                <a:cs typeface="Carlito"/>
              </a:rPr>
              <a:t>N/m</a:t>
            </a:r>
            <a:r>
              <a:rPr kumimoji="0" sz="2850" b="0" i="0" u="none" strike="noStrike" kern="1200" cap="none" spc="0" normalizeH="0" baseline="26315" noProof="0" dirty="0">
                <a:ln>
                  <a:noFill/>
                </a:ln>
                <a:solidFill>
                  <a:prstClr val="black"/>
                </a:solidFill>
                <a:effectLst/>
                <a:uLnTx/>
                <a:uFillTx/>
                <a:latin typeface="Carlito"/>
                <a:ea typeface="+mn-ea"/>
                <a:cs typeface="Carlito"/>
              </a:rPr>
              <a:t>2</a:t>
            </a:r>
            <a:endParaRPr kumimoji="0" sz="2850" b="0" i="0" u="none" strike="noStrike" kern="1200" cap="none" spc="0" normalizeH="0" baseline="26315" noProof="0">
              <a:ln>
                <a:noFill/>
              </a:ln>
              <a:solidFill>
                <a:prstClr val="black"/>
              </a:solidFill>
              <a:effectLst/>
              <a:uLnTx/>
              <a:uFillTx/>
              <a:latin typeface="Carlito"/>
              <a:ea typeface="+mn-ea"/>
              <a:cs typeface="Carlito"/>
            </a:endParaRPr>
          </a:p>
          <a:p>
            <a:pPr marL="358140" marR="0" lvl="0" indent="-320040" algn="l" defTabSz="914400" rtl="0" eaLnBrk="1" fontAlgn="auto" latinLnBrk="0" hangingPunct="1">
              <a:lnSpc>
                <a:spcPct val="100000"/>
              </a:lnSpc>
              <a:spcBef>
                <a:spcPts val="695"/>
              </a:spcBef>
              <a:spcAft>
                <a:spcPts val="0"/>
              </a:spcAft>
              <a:buClr>
                <a:srgbClr val="DD8046"/>
              </a:buClr>
              <a:buSzPct val="60344"/>
              <a:buFont typeface="Wingdings"/>
              <a:buChar char=""/>
              <a:tabLst>
                <a:tab pos="358140" algn="l"/>
              </a:tabLst>
              <a:defRPr/>
            </a:pPr>
            <a:r>
              <a:rPr kumimoji="0" sz="2900" b="0" i="0" u="none" strike="noStrike" kern="1200" cap="none" spc="-25" normalizeH="0" baseline="0" noProof="0" dirty="0">
                <a:ln>
                  <a:noFill/>
                </a:ln>
                <a:solidFill>
                  <a:prstClr val="black"/>
                </a:solidFill>
                <a:effectLst/>
                <a:uLnTx/>
                <a:uFillTx/>
                <a:latin typeface="Carlito"/>
                <a:ea typeface="+mn-ea"/>
                <a:cs typeface="Carlito"/>
              </a:rPr>
              <a:t>Types:</a:t>
            </a:r>
            <a:endParaRPr kumimoji="0" sz="2900" b="0" i="0" u="none" strike="noStrike" kern="1200" cap="none" spc="0" normalizeH="0" baseline="0" noProof="0">
              <a:ln>
                <a:noFill/>
              </a:ln>
              <a:solidFill>
                <a:prstClr val="black"/>
              </a:solidFill>
              <a:effectLst/>
              <a:uLnTx/>
              <a:uFillTx/>
              <a:latin typeface="Carlito"/>
              <a:ea typeface="+mn-ea"/>
              <a:cs typeface="Carlito"/>
            </a:endParaRPr>
          </a:p>
          <a:p>
            <a:pPr marL="678180" marR="0" lvl="1" indent="-274320" algn="l" defTabSz="914400" rtl="0" eaLnBrk="1" fontAlgn="auto" latinLnBrk="0" hangingPunct="1">
              <a:lnSpc>
                <a:spcPct val="100000"/>
              </a:lnSpc>
              <a:spcBef>
                <a:spcPts val="625"/>
              </a:spcBef>
              <a:spcAft>
                <a:spcPts val="0"/>
              </a:spcAft>
              <a:buClr>
                <a:srgbClr val="93B6D2"/>
              </a:buClr>
              <a:buSzPct val="69230"/>
              <a:buFont typeface="Arial"/>
              <a:buChar char=""/>
              <a:tabLst>
                <a:tab pos="678180" algn="l"/>
              </a:tabLst>
              <a:defRPr/>
            </a:pPr>
            <a:r>
              <a:rPr kumimoji="0" sz="2600" b="1" i="0" u="none" strike="noStrike" kern="1200" cap="none" spc="-10" normalizeH="0" baseline="0" noProof="0" dirty="0">
                <a:ln>
                  <a:noFill/>
                </a:ln>
                <a:solidFill>
                  <a:prstClr val="black"/>
                </a:solidFill>
                <a:effectLst/>
                <a:uLnTx/>
                <a:uFillTx/>
                <a:latin typeface="Carlito"/>
                <a:ea typeface="+mn-ea"/>
                <a:cs typeface="Carlito"/>
              </a:rPr>
              <a:t>Absolute</a:t>
            </a:r>
            <a:endParaRPr kumimoji="0" sz="2600" b="0" i="0" u="none" strike="noStrike" kern="1200" cap="none" spc="0" normalizeH="0" baseline="0" noProof="0">
              <a:ln>
                <a:noFill/>
              </a:ln>
              <a:solidFill>
                <a:prstClr val="black"/>
              </a:solidFill>
              <a:effectLst/>
              <a:uLnTx/>
              <a:uFillTx/>
              <a:latin typeface="Carlito"/>
              <a:ea typeface="+mn-ea"/>
              <a:cs typeface="Carlito"/>
            </a:endParaRPr>
          </a:p>
          <a:p>
            <a:pPr marL="678180" marR="0" lvl="1" indent="-274320" algn="l" defTabSz="914400" rtl="0" eaLnBrk="1" fontAlgn="auto" latinLnBrk="0" hangingPunct="1">
              <a:lnSpc>
                <a:spcPct val="100000"/>
              </a:lnSpc>
              <a:spcBef>
                <a:spcPts val="600"/>
              </a:spcBef>
              <a:spcAft>
                <a:spcPts val="0"/>
              </a:spcAft>
              <a:buClr>
                <a:srgbClr val="93B6D2"/>
              </a:buClr>
              <a:buSzPct val="69230"/>
              <a:buFont typeface="Arial"/>
              <a:buChar char=""/>
              <a:tabLst>
                <a:tab pos="678180" algn="l"/>
              </a:tabLst>
              <a:defRPr/>
            </a:pPr>
            <a:r>
              <a:rPr kumimoji="0" sz="2600" b="1" i="0" u="none" strike="noStrike" kern="1200" cap="none" spc="-10" normalizeH="0" baseline="0" noProof="0" dirty="0">
                <a:ln>
                  <a:noFill/>
                </a:ln>
                <a:solidFill>
                  <a:prstClr val="black"/>
                </a:solidFill>
                <a:effectLst/>
                <a:uLnTx/>
                <a:uFillTx/>
                <a:latin typeface="Carlito"/>
                <a:ea typeface="+mn-ea"/>
                <a:cs typeface="Carlito"/>
              </a:rPr>
              <a:t>Gage</a:t>
            </a:r>
            <a:r>
              <a:rPr kumimoji="0" sz="2600" b="1" i="0" u="none" strike="noStrike" kern="1200" cap="none" spc="-20" normalizeH="0" baseline="0" noProof="0" dirty="0">
                <a:ln>
                  <a:noFill/>
                </a:ln>
                <a:solidFill>
                  <a:prstClr val="black"/>
                </a:solidFill>
                <a:effectLst/>
                <a:uLnTx/>
                <a:uFillTx/>
                <a:latin typeface="Carlito"/>
                <a:ea typeface="+mn-ea"/>
                <a:cs typeface="Carlito"/>
              </a:rPr>
              <a:t> (Vacuum)</a:t>
            </a:r>
            <a:endParaRPr kumimoji="0" sz="2600" b="0" i="0" u="none" strike="noStrike" kern="1200" cap="none" spc="0" normalizeH="0" baseline="0" noProof="0">
              <a:ln>
                <a:noFill/>
              </a:ln>
              <a:solidFill>
                <a:prstClr val="black"/>
              </a:solidFill>
              <a:effectLst/>
              <a:uLnTx/>
              <a:uFillTx/>
              <a:latin typeface="Carlito"/>
              <a:ea typeface="+mn-ea"/>
              <a:cs typeface="Carlito"/>
            </a:endParaRPr>
          </a:p>
          <a:p>
            <a:pPr marL="678180" marR="0" lvl="1" indent="-274320" algn="l" defTabSz="914400" rtl="0" eaLnBrk="1" fontAlgn="auto" latinLnBrk="0" hangingPunct="1">
              <a:lnSpc>
                <a:spcPct val="100000"/>
              </a:lnSpc>
              <a:spcBef>
                <a:spcPts val="600"/>
              </a:spcBef>
              <a:spcAft>
                <a:spcPts val="0"/>
              </a:spcAft>
              <a:buClr>
                <a:srgbClr val="93B6D2"/>
              </a:buClr>
              <a:buSzPct val="69230"/>
              <a:buFont typeface="Arial"/>
              <a:buChar char=""/>
              <a:tabLst>
                <a:tab pos="678180" algn="l"/>
              </a:tabLst>
              <a:defRPr/>
            </a:pPr>
            <a:r>
              <a:rPr kumimoji="0" sz="2600" b="1" i="0" u="none" strike="noStrike" kern="1200" cap="none" spc="-10" normalizeH="0" baseline="0" noProof="0" dirty="0">
                <a:ln>
                  <a:noFill/>
                </a:ln>
                <a:solidFill>
                  <a:prstClr val="black"/>
                </a:solidFill>
                <a:effectLst/>
                <a:uLnTx/>
                <a:uFillTx/>
                <a:latin typeface="Carlito"/>
                <a:ea typeface="+mn-ea"/>
                <a:cs typeface="Carlito"/>
              </a:rPr>
              <a:t>Atmospheric</a:t>
            </a:r>
            <a:endParaRPr kumimoji="0" sz="2600" b="0" i="0" u="none" strike="noStrike" kern="1200" cap="none" spc="0" normalizeH="0" baseline="0" noProof="0">
              <a:ln>
                <a:noFill/>
              </a:ln>
              <a:solidFill>
                <a:prstClr val="black"/>
              </a:solidFill>
              <a:effectLst/>
              <a:uLnTx/>
              <a:uFillTx/>
              <a:latin typeface="Carlito"/>
              <a:ea typeface="+mn-ea"/>
              <a:cs typeface="Carlito"/>
            </a:endParaRPr>
          </a:p>
          <a:p>
            <a:pPr marL="358140" marR="0" lvl="0" indent="-320040" algn="l" defTabSz="914400" rtl="0" eaLnBrk="1" fontAlgn="auto" latinLnBrk="0" hangingPunct="1">
              <a:lnSpc>
                <a:spcPct val="100000"/>
              </a:lnSpc>
              <a:spcBef>
                <a:spcPts val="1415"/>
              </a:spcBef>
              <a:spcAft>
                <a:spcPts val="0"/>
              </a:spcAft>
              <a:buClr>
                <a:srgbClr val="DD8046"/>
              </a:buClr>
              <a:buSzPct val="60000"/>
              <a:buFont typeface="Wingdings"/>
              <a:buChar char=""/>
              <a:tabLst>
                <a:tab pos="358140" algn="l"/>
              </a:tabLst>
              <a:defRPr/>
            </a:pPr>
            <a:r>
              <a:rPr kumimoji="0" sz="4500" b="0" i="0" u="none" strike="noStrike" kern="1200" cap="none" spc="7" normalizeH="0" baseline="13888" noProof="0" dirty="0">
                <a:ln>
                  <a:noFill/>
                </a:ln>
                <a:solidFill>
                  <a:prstClr val="black"/>
                </a:solidFill>
                <a:effectLst/>
                <a:uLnTx/>
                <a:uFillTx/>
                <a:latin typeface="Carlito"/>
                <a:ea typeface="+mn-ea"/>
                <a:cs typeface="Carlito"/>
              </a:rPr>
              <a:t>P</a:t>
            </a:r>
            <a:r>
              <a:rPr kumimoji="0" sz="2850" b="0" i="0" u="none" strike="noStrike" kern="1200" cap="none" spc="7" normalizeH="0" baseline="1461" noProof="0" dirty="0">
                <a:ln>
                  <a:noFill/>
                </a:ln>
                <a:solidFill>
                  <a:prstClr val="black"/>
                </a:solidFill>
                <a:effectLst/>
                <a:uLnTx/>
                <a:uFillTx/>
                <a:latin typeface="Carlito"/>
                <a:ea typeface="+mn-ea"/>
                <a:cs typeface="Carlito"/>
              </a:rPr>
              <a:t>abs </a:t>
            </a:r>
            <a:r>
              <a:rPr kumimoji="0" sz="4350" b="0" i="0" u="none" strike="noStrike" kern="1200" cap="none" spc="7" normalizeH="0" baseline="14367" noProof="0" dirty="0">
                <a:ln>
                  <a:noFill/>
                </a:ln>
                <a:solidFill>
                  <a:prstClr val="black"/>
                </a:solidFill>
                <a:effectLst/>
                <a:uLnTx/>
                <a:uFillTx/>
                <a:latin typeface="Carlito"/>
                <a:ea typeface="+mn-ea"/>
                <a:cs typeface="Carlito"/>
              </a:rPr>
              <a:t>=</a:t>
            </a:r>
            <a:r>
              <a:rPr kumimoji="0" sz="4500" b="0" i="0" u="none" strike="noStrike" kern="1200" cap="none" spc="7" normalizeH="0" baseline="13888" noProof="0" dirty="0">
                <a:ln>
                  <a:noFill/>
                </a:ln>
                <a:solidFill>
                  <a:prstClr val="black"/>
                </a:solidFill>
                <a:effectLst/>
                <a:uLnTx/>
                <a:uFillTx/>
                <a:latin typeface="Carlito"/>
                <a:ea typeface="+mn-ea"/>
                <a:cs typeface="Carlito"/>
              </a:rPr>
              <a:t>P</a:t>
            </a:r>
            <a:r>
              <a:rPr kumimoji="0" sz="2850" b="0" i="0" u="none" strike="noStrike" kern="1200" cap="none" spc="7" normalizeH="0" baseline="1461" noProof="0" dirty="0">
                <a:ln>
                  <a:noFill/>
                </a:ln>
                <a:solidFill>
                  <a:prstClr val="black"/>
                </a:solidFill>
                <a:effectLst/>
                <a:uLnTx/>
                <a:uFillTx/>
                <a:latin typeface="Carlito"/>
                <a:ea typeface="+mn-ea"/>
                <a:cs typeface="Carlito"/>
              </a:rPr>
              <a:t>atm </a:t>
            </a:r>
            <a:r>
              <a:rPr kumimoji="0" sz="4350" b="0" i="0" u="none" strike="noStrike" kern="1200" cap="none" spc="-7" normalizeH="0" baseline="14367" noProof="0" dirty="0">
                <a:ln>
                  <a:noFill/>
                </a:ln>
                <a:solidFill>
                  <a:prstClr val="black"/>
                </a:solidFill>
                <a:effectLst/>
                <a:uLnTx/>
                <a:uFillTx/>
                <a:latin typeface="Carlito"/>
                <a:ea typeface="+mn-ea"/>
                <a:cs typeface="Carlito"/>
              </a:rPr>
              <a:t>+/-</a:t>
            </a:r>
            <a:r>
              <a:rPr kumimoji="0" sz="4350" b="0" i="0" u="none" strike="noStrike" kern="1200" cap="none" spc="-434" normalizeH="0" baseline="14367" noProof="0" dirty="0">
                <a:ln>
                  <a:noFill/>
                </a:ln>
                <a:solidFill>
                  <a:prstClr val="black"/>
                </a:solidFill>
                <a:effectLst/>
                <a:uLnTx/>
                <a:uFillTx/>
                <a:latin typeface="Carlito"/>
                <a:ea typeface="+mn-ea"/>
                <a:cs typeface="Carlito"/>
              </a:rPr>
              <a:t> </a:t>
            </a:r>
            <a:r>
              <a:rPr kumimoji="0" sz="4500" b="0" i="0" u="none" strike="noStrike" kern="1200" cap="none" spc="15" normalizeH="0" baseline="13888" noProof="0" dirty="0">
                <a:ln>
                  <a:noFill/>
                </a:ln>
                <a:solidFill>
                  <a:prstClr val="black"/>
                </a:solidFill>
                <a:effectLst/>
                <a:uLnTx/>
                <a:uFillTx/>
                <a:latin typeface="Carlito"/>
                <a:ea typeface="+mn-ea"/>
                <a:cs typeface="Carlito"/>
              </a:rPr>
              <a:t>P</a:t>
            </a:r>
            <a:r>
              <a:rPr kumimoji="0" sz="2000" b="0" i="0" u="none" strike="noStrike" kern="1200" cap="none" spc="10" normalizeH="0" baseline="0" noProof="0" dirty="0">
                <a:ln>
                  <a:noFill/>
                </a:ln>
                <a:solidFill>
                  <a:prstClr val="black"/>
                </a:solidFill>
                <a:effectLst/>
                <a:uLnTx/>
                <a:uFillTx/>
                <a:latin typeface="Carlito"/>
                <a:ea typeface="+mn-ea"/>
                <a:cs typeface="Carlito"/>
              </a:rPr>
              <a:t>g</a:t>
            </a:r>
            <a:r>
              <a:rPr kumimoji="0" sz="2850" b="0" i="0" u="none" strike="noStrike" kern="1200" cap="none" spc="15" normalizeH="0" baseline="1461" noProof="0" dirty="0">
                <a:ln>
                  <a:noFill/>
                </a:ln>
                <a:solidFill>
                  <a:prstClr val="black"/>
                </a:solidFill>
                <a:effectLst/>
                <a:uLnTx/>
                <a:uFillTx/>
                <a:latin typeface="Carlito"/>
                <a:ea typeface="+mn-ea"/>
                <a:cs typeface="Carlito"/>
              </a:rPr>
              <a:t>auge</a:t>
            </a:r>
            <a:endParaRPr kumimoji="0" sz="2850" b="0" i="0" u="none" strike="noStrike" kern="1200" cap="none" spc="0" normalizeH="0" baseline="1461" noProof="0">
              <a:ln>
                <a:noFill/>
              </a:ln>
              <a:solidFill>
                <a:prstClr val="black"/>
              </a:solidFill>
              <a:effectLst/>
              <a:uLnTx/>
              <a:uFillTx/>
              <a:latin typeface="Carlito"/>
              <a:ea typeface="+mn-ea"/>
              <a:cs typeface="Carlito"/>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marR="0" lvl="0" indent="0" algn="l" defTabSz="914400" rtl="0" eaLnBrk="1" fontAlgn="auto" latinLnBrk="0" hangingPunct="1">
              <a:lnSpc>
                <a:spcPct val="100000"/>
              </a:lnSpc>
              <a:spcBef>
                <a:spcPts val="126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Arial"/>
                <a:ea typeface="+mn-ea"/>
                <a:cs typeface="Arial"/>
              </a:rPr>
              <a:t>PRESSURE</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6324600" y="1752600"/>
            <a:ext cx="3886200" cy="470000"/>
          </a:xfrm>
          <a:prstGeom prst="rect">
            <a:avLst/>
          </a:prstGeom>
          <a:solidFill>
            <a:srgbClr val="D7B15C"/>
          </a:solidFill>
        </p:spPr>
        <p:txBody>
          <a:bodyPr vert="horz" wrap="square" lIns="0" tIns="160655" rIns="0" bIns="0" rtlCol="0">
            <a:spAutoFit/>
          </a:bodyPr>
          <a:lstStyle/>
          <a:p>
            <a:pPr marL="92075" marR="0" lvl="0" indent="0" algn="l" defTabSz="914400" rtl="0" eaLnBrk="1" fontAlgn="auto" latinLnBrk="0" hangingPunct="1">
              <a:lnSpc>
                <a:spcPct val="100000"/>
              </a:lnSpc>
              <a:spcBef>
                <a:spcPts val="126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Arial"/>
                <a:ea typeface="+mn-ea"/>
                <a:cs typeface="Arial"/>
              </a:rPr>
              <a:t>PRESSURE</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p:nvPr/>
        </p:nvSpPr>
        <p:spPr>
          <a:xfrm>
            <a:off x="5867401" y="2438401"/>
            <a:ext cx="4292219" cy="41241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8519" y="10159"/>
            <a:ext cx="7926070" cy="1671320"/>
          </a:xfrm>
          <a:prstGeom prst="rect">
            <a:avLst/>
          </a:prstGeom>
        </p:spPr>
        <p:txBody>
          <a:bodyPr vert="horz" wrap="square" lIns="0" tIns="12700" rIns="0" bIns="0" rtlCol="0">
            <a:spAutoFit/>
          </a:bodyPr>
          <a:lstStyle/>
          <a:p>
            <a:pPr marL="12700" marR="5080" algn="ctr">
              <a:spcBef>
                <a:spcPts val="100"/>
              </a:spcBef>
            </a:pPr>
            <a:r>
              <a:rPr spc="-5" dirty="0"/>
              <a:t>Entropy </a:t>
            </a:r>
            <a:r>
              <a:rPr spc="-10" dirty="0"/>
              <a:t>change </a:t>
            </a:r>
            <a:r>
              <a:rPr dirty="0"/>
              <a:t>of </a:t>
            </a:r>
            <a:r>
              <a:rPr spc="-5" dirty="0"/>
              <a:t>an ideal gas</a:t>
            </a:r>
            <a:r>
              <a:rPr spc="-95" dirty="0"/>
              <a:t> </a:t>
            </a:r>
            <a:r>
              <a:rPr spc="-5" dirty="0"/>
              <a:t>for  variable </a:t>
            </a:r>
            <a:r>
              <a:rPr spc="-10" dirty="0"/>
              <a:t>specific </a:t>
            </a:r>
            <a:r>
              <a:rPr spc="-5" dirty="0"/>
              <a:t>heats: exact  </a:t>
            </a:r>
            <a:r>
              <a:rPr spc="-10" dirty="0"/>
              <a:t>analysis</a:t>
            </a:r>
          </a:p>
        </p:txBody>
      </p:sp>
      <p:sp>
        <p:nvSpPr>
          <p:cNvPr id="3" name="object 3"/>
          <p:cNvSpPr txBox="1"/>
          <p:nvPr/>
        </p:nvSpPr>
        <p:spPr>
          <a:xfrm>
            <a:off x="2161541" y="1869439"/>
            <a:ext cx="7426959" cy="1145540"/>
          </a:xfrm>
          <a:prstGeom prst="rect">
            <a:avLst/>
          </a:prstGeom>
        </p:spPr>
        <p:txBody>
          <a:bodyPr vert="horz" wrap="square" lIns="0" tIns="16510" rIns="0" bIns="0" rtlCol="0">
            <a:spAutoFit/>
          </a:bodyPr>
          <a:lstStyle/>
          <a:p>
            <a:pPr marL="406400" indent="-342900">
              <a:lnSpc>
                <a:spcPts val="5655"/>
              </a:lnSpc>
              <a:spcBef>
                <a:spcPts val="130"/>
              </a:spcBef>
              <a:buFontTx/>
              <a:buChar char="•"/>
              <a:tabLst>
                <a:tab pos="406400" algn="l"/>
                <a:tab pos="1489075" algn="l"/>
                <a:tab pos="2963545" algn="l"/>
                <a:tab pos="5426075" algn="l"/>
                <a:tab pos="6289675" algn="l"/>
              </a:tabLst>
            </a:pPr>
            <a:r>
              <a:rPr sz="2800" spc="-10" dirty="0">
                <a:solidFill>
                  <a:prstClr val="black"/>
                </a:solidFill>
                <a:latin typeface="Verdana"/>
                <a:cs typeface="Verdana"/>
              </a:rPr>
              <a:t>Only	</a:t>
            </a:r>
            <a:r>
              <a:rPr sz="7350" spc="15" baseline="-13605" dirty="0">
                <a:solidFill>
                  <a:prstClr val="black"/>
                </a:solidFill>
                <a:latin typeface="Symbol"/>
                <a:cs typeface="Symbol"/>
              </a:rPr>
              <a:t></a:t>
            </a:r>
            <a:r>
              <a:rPr sz="7350" spc="-989" baseline="-13605" dirty="0">
                <a:solidFill>
                  <a:prstClr val="black"/>
                </a:solidFill>
                <a:latin typeface="Times New Roman"/>
                <a:cs typeface="Times New Roman"/>
              </a:rPr>
              <a:t> </a:t>
            </a:r>
            <a:r>
              <a:rPr sz="3300" spc="85" dirty="0">
                <a:solidFill>
                  <a:prstClr val="black"/>
                </a:solidFill>
                <a:latin typeface="Times New Roman"/>
                <a:cs typeface="Times New Roman"/>
              </a:rPr>
              <a:t>c</a:t>
            </a:r>
            <a:r>
              <a:rPr sz="2850" spc="127" baseline="-23391" dirty="0">
                <a:solidFill>
                  <a:prstClr val="black"/>
                </a:solidFill>
                <a:latin typeface="Times New Roman"/>
                <a:cs typeface="Times New Roman"/>
              </a:rPr>
              <a:t>p</a:t>
            </a:r>
            <a:r>
              <a:rPr sz="3300" spc="85" dirty="0">
                <a:solidFill>
                  <a:prstClr val="black"/>
                </a:solidFill>
                <a:latin typeface="Times New Roman"/>
                <a:cs typeface="Times New Roman"/>
              </a:rPr>
              <a:t>dT	</a:t>
            </a:r>
            <a:r>
              <a:rPr sz="2800" spc="-10" dirty="0">
                <a:solidFill>
                  <a:prstClr val="black"/>
                </a:solidFill>
                <a:latin typeface="Verdana"/>
                <a:cs typeface="Verdana"/>
              </a:rPr>
              <a:t>is</a:t>
            </a:r>
            <a:r>
              <a:rPr sz="2800" spc="5" dirty="0">
                <a:solidFill>
                  <a:prstClr val="black"/>
                </a:solidFill>
                <a:latin typeface="Verdana"/>
                <a:cs typeface="Verdana"/>
              </a:rPr>
              <a:t> </a:t>
            </a:r>
            <a:r>
              <a:rPr sz="2800" spc="-10" dirty="0">
                <a:solidFill>
                  <a:prstClr val="black"/>
                </a:solidFill>
                <a:latin typeface="Verdana"/>
                <a:cs typeface="Verdana"/>
              </a:rPr>
              <a:t>tabulated.	</a:t>
            </a:r>
            <a:r>
              <a:rPr sz="2800" spc="-5" dirty="0">
                <a:solidFill>
                  <a:prstClr val="black"/>
                </a:solidFill>
                <a:latin typeface="Verdana"/>
                <a:cs typeface="Verdana"/>
              </a:rPr>
              <a:t>The	</a:t>
            </a:r>
            <a:r>
              <a:rPr sz="7350" spc="15" baseline="-13605" dirty="0">
                <a:solidFill>
                  <a:prstClr val="black"/>
                </a:solidFill>
                <a:latin typeface="Symbol"/>
                <a:cs typeface="Symbol"/>
              </a:rPr>
              <a:t></a:t>
            </a:r>
            <a:r>
              <a:rPr sz="7350" spc="-1050" baseline="-13605" dirty="0">
                <a:solidFill>
                  <a:prstClr val="black"/>
                </a:solidFill>
                <a:latin typeface="Times New Roman"/>
                <a:cs typeface="Times New Roman"/>
              </a:rPr>
              <a:t> </a:t>
            </a:r>
            <a:r>
              <a:rPr sz="3300" spc="105" dirty="0">
                <a:solidFill>
                  <a:prstClr val="black"/>
                </a:solidFill>
                <a:latin typeface="Times New Roman"/>
                <a:cs typeface="Times New Roman"/>
              </a:rPr>
              <a:t>c</a:t>
            </a:r>
            <a:r>
              <a:rPr sz="2850" spc="157" baseline="-23391" dirty="0">
                <a:solidFill>
                  <a:prstClr val="black"/>
                </a:solidFill>
                <a:latin typeface="Times New Roman"/>
                <a:cs typeface="Times New Roman"/>
              </a:rPr>
              <a:t>v</a:t>
            </a:r>
            <a:r>
              <a:rPr sz="3300" spc="105" dirty="0">
                <a:solidFill>
                  <a:prstClr val="black"/>
                </a:solidFill>
                <a:latin typeface="Times New Roman"/>
                <a:cs typeface="Times New Roman"/>
              </a:rPr>
              <a:t>dT</a:t>
            </a:r>
            <a:endParaRPr sz="3300">
              <a:solidFill>
                <a:prstClr val="black"/>
              </a:solidFill>
              <a:latin typeface="Times New Roman"/>
              <a:cs typeface="Times New Roman"/>
            </a:endParaRPr>
          </a:p>
          <a:p>
            <a:pPr marL="406400">
              <a:lnSpc>
                <a:spcPts val="3135"/>
              </a:lnSpc>
            </a:pPr>
            <a:r>
              <a:rPr sz="2800" spc="-10" dirty="0">
                <a:solidFill>
                  <a:prstClr val="black"/>
                </a:solidFill>
                <a:latin typeface="Verdana"/>
                <a:cs typeface="Verdana"/>
              </a:rPr>
              <a:t>is</a:t>
            </a:r>
            <a:r>
              <a:rPr sz="2800" spc="-15" dirty="0">
                <a:solidFill>
                  <a:prstClr val="black"/>
                </a:solidFill>
                <a:latin typeface="Verdana"/>
                <a:cs typeface="Verdana"/>
              </a:rPr>
              <a:t> </a:t>
            </a:r>
            <a:r>
              <a:rPr sz="2800" spc="-10" dirty="0">
                <a:solidFill>
                  <a:prstClr val="black"/>
                </a:solidFill>
                <a:latin typeface="Verdana"/>
                <a:cs typeface="Verdana"/>
              </a:rPr>
              <a:t>not.</a:t>
            </a:r>
            <a:endParaRPr sz="2800">
              <a:solidFill>
                <a:prstClr val="black"/>
              </a:solidFill>
              <a:latin typeface="Verdana"/>
              <a:cs typeface="Verdana"/>
            </a:endParaRPr>
          </a:p>
        </p:txBody>
      </p:sp>
      <p:sp>
        <p:nvSpPr>
          <p:cNvPr id="4" name="object 4"/>
          <p:cNvSpPr/>
          <p:nvPr/>
        </p:nvSpPr>
        <p:spPr>
          <a:xfrm>
            <a:off x="8540751" y="3829050"/>
            <a:ext cx="448309" cy="0"/>
          </a:xfrm>
          <a:custGeom>
            <a:avLst/>
            <a:gdLst/>
            <a:ahLst/>
            <a:cxnLst/>
            <a:rect l="l" t="t" r="r" b="b"/>
            <a:pathLst>
              <a:path w="448309">
                <a:moveTo>
                  <a:pt x="0" y="0"/>
                </a:moveTo>
                <a:lnTo>
                  <a:pt x="448309" y="0"/>
                </a:lnTo>
              </a:path>
            </a:pathLst>
          </a:custGeom>
          <a:ln w="17780">
            <a:solidFill>
              <a:srgbClr val="000000"/>
            </a:solidFill>
          </a:ln>
        </p:spPr>
        <p:txBody>
          <a:bodyPr wrap="square" lIns="0" tIns="0" rIns="0" bIns="0" rtlCol="0"/>
          <a:lstStyle/>
          <a:p>
            <a:endParaRPr>
              <a:solidFill>
                <a:prstClr val="black"/>
              </a:solidFill>
              <a:latin typeface="Calibri"/>
            </a:endParaRPr>
          </a:p>
        </p:txBody>
      </p:sp>
      <p:sp>
        <p:nvSpPr>
          <p:cNvPr id="5" name="object 5"/>
          <p:cNvSpPr txBox="1"/>
          <p:nvPr/>
        </p:nvSpPr>
        <p:spPr>
          <a:xfrm>
            <a:off x="8785859" y="4104640"/>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1</a:t>
            </a:r>
            <a:endParaRPr sz="1900">
              <a:solidFill>
                <a:prstClr val="black"/>
              </a:solidFill>
              <a:latin typeface="Times New Roman"/>
              <a:cs typeface="Times New Roman"/>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80</a:t>
            </a:fld>
            <a:endParaRPr dirty="0">
              <a:solidFill>
                <a:prstClr val="black"/>
              </a:solidFill>
            </a:endParaRPr>
          </a:p>
        </p:txBody>
      </p:sp>
      <p:sp>
        <p:nvSpPr>
          <p:cNvPr id="6" name="object 6"/>
          <p:cNvSpPr txBox="1"/>
          <p:nvPr/>
        </p:nvSpPr>
        <p:spPr>
          <a:xfrm>
            <a:off x="8787130" y="3521709"/>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2</a:t>
            </a:r>
            <a:endParaRPr sz="1900">
              <a:solidFill>
                <a:prstClr val="black"/>
              </a:solidFill>
              <a:latin typeface="Times New Roman"/>
              <a:cs typeface="Times New Roman"/>
            </a:endParaRPr>
          </a:p>
        </p:txBody>
      </p:sp>
      <p:sp>
        <p:nvSpPr>
          <p:cNvPr id="7" name="object 7"/>
          <p:cNvSpPr txBox="1"/>
          <p:nvPr/>
        </p:nvSpPr>
        <p:spPr>
          <a:xfrm>
            <a:off x="7052309" y="3783329"/>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1</a:t>
            </a:r>
            <a:endParaRPr sz="1900">
              <a:solidFill>
                <a:prstClr val="black"/>
              </a:solidFill>
              <a:latin typeface="Times New Roman"/>
              <a:cs typeface="Times New Roman"/>
            </a:endParaRPr>
          </a:p>
        </p:txBody>
      </p:sp>
      <p:sp>
        <p:nvSpPr>
          <p:cNvPr id="8" name="object 8"/>
          <p:cNvSpPr txBox="1"/>
          <p:nvPr/>
        </p:nvSpPr>
        <p:spPr>
          <a:xfrm>
            <a:off x="6518909" y="3493770"/>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o</a:t>
            </a:r>
            <a:endParaRPr sz="1900">
              <a:solidFill>
                <a:prstClr val="black"/>
              </a:solidFill>
              <a:latin typeface="Times New Roman"/>
              <a:cs typeface="Times New Roman"/>
            </a:endParaRPr>
          </a:p>
        </p:txBody>
      </p:sp>
      <p:sp>
        <p:nvSpPr>
          <p:cNvPr id="9" name="object 9"/>
          <p:cNvSpPr txBox="1"/>
          <p:nvPr/>
        </p:nvSpPr>
        <p:spPr>
          <a:xfrm>
            <a:off x="5624829" y="3783329"/>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2</a:t>
            </a:r>
            <a:endParaRPr sz="1900">
              <a:solidFill>
                <a:prstClr val="black"/>
              </a:solidFill>
              <a:latin typeface="Times New Roman"/>
              <a:cs typeface="Times New Roman"/>
            </a:endParaRPr>
          </a:p>
        </p:txBody>
      </p:sp>
      <p:sp>
        <p:nvSpPr>
          <p:cNvPr id="10" name="object 10"/>
          <p:cNvSpPr txBox="1"/>
          <p:nvPr/>
        </p:nvSpPr>
        <p:spPr>
          <a:xfrm>
            <a:off x="5069840" y="3493770"/>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o</a:t>
            </a:r>
            <a:endParaRPr sz="1900">
              <a:solidFill>
                <a:prstClr val="black"/>
              </a:solidFill>
              <a:latin typeface="Times New Roman"/>
              <a:cs typeface="Times New Roman"/>
            </a:endParaRPr>
          </a:p>
        </p:txBody>
      </p:sp>
      <p:sp>
        <p:nvSpPr>
          <p:cNvPr id="11" name="object 11"/>
          <p:cNvSpPr txBox="1"/>
          <p:nvPr/>
        </p:nvSpPr>
        <p:spPr>
          <a:xfrm>
            <a:off x="4297679" y="3783329"/>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1</a:t>
            </a:r>
            <a:endParaRPr sz="1900">
              <a:solidFill>
                <a:prstClr val="black"/>
              </a:solidFill>
              <a:latin typeface="Times New Roman"/>
              <a:cs typeface="Times New Roman"/>
            </a:endParaRPr>
          </a:p>
        </p:txBody>
      </p:sp>
      <p:sp>
        <p:nvSpPr>
          <p:cNvPr id="12" name="object 12"/>
          <p:cNvSpPr txBox="1"/>
          <p:nvPr/>
        </p:nvSpPr>
        <p:spPr>
          <a:xfrm>
            <a:off x="3572510" y="3783329"/>
            <a:ext cx="147320" cy="314960"/>
          </a:xfrm>
          <a:prstGeom prst="rect">
            <a:avLst/>
          </a:prstGeom>
        </p:spPr>
        <p:txBody>
          <a:bodyPr vert="horz" wrap="square" lIns="0" tIns="12700" rIns="0" bIns="0" rtlCol="0">
            <a:spAutoFit/>
          </a:bodyPr>
          <a:lstStyle/>
          <a:p>
            <a:pPr marL="12700">
              <a:spcBef>
                <a:spcPts val="100"/>
              </a:spcBef>
            </a:pPr>
            <a:r>
              <a:rPr sz="1900" spc="5" dirty="0">
                <a:solidFill>
                  <a:prstClr val="black"/>
                </a:solidFill>
                <a:latin typeface="Times New Roman"/>
                <a:cs typeface="Times New Roman"/>
              </a:rPr>
              <a:t>2</a:t>
            </a:r>
            <a:endParaRPr sz="1900">
              <a:solidFill>
                <a:prstClr val="black"/>
              </a:solidFill>
              <a:latin typeface="Times New Roman"/>
              <a:cs typeface="Times New Roman"/>
            </a:endParaRPr>
          </a:p>
        </p:txBody>
      </p:sp>
      <p:sp>
        <p:nvSpPr>
          <p:cNvPr id="13" name="object 13"/>
          <p:cNvSpPr txBox="1"/>
          <p:nvPr/>
        </p:nvSpPr>
        <p:spPr>
          <a:xfrm>
            <a:off x="2212340" y="3539491"/>
            <a:ext cx="1363980" cy="522605"/>
          </a:xfrm>
          <a:prstGeom prst="rect">
            <a:avLst/>
          </a:prstGeom>
        </p:spPr>
        <p:txBody>
          <a:bodyPr vert="horz" wrap="square" lIns="0" tIns="13970" rIns="0" bIns="0" rtlCol="0">
            <a:spAutoFit/>
          </a:bodyPr>
          <a:lstStyle/>
          <a:p>
            <a:pPr marL="355600" indent="-342900">
              <a:spcBef>
                <a:spcPts val="110"/>
              </a:spcBef>
              <a:buFontTx/>
              <a:buChar char="•"/>
              <a:tabLst>
                <a:tab pos="355600" algn="l"/>
                <a:tab pos="1188085" algn="l"/>
              </a:tabLst>
            </a:pPr>
            <a:r>
              <a:rPr sz="2800" spc="-5" dirty="0">
                <a:solidFill>
                  <a:prstClr val="black"/>
                </a:solidFill>
                <a:latin typeface="Verdana"/>
                <a:cs typeface="Verdana"/>
              </a:rPr>
              <a:t>S</a:t>
            </a:r>
            <a:r>
              <a:rPr sz="2800" spc="-10" dirty="0">
                <a:solidFill>
                  <a:prstClr val="black"/>
                </a:solidFill>
                <a:latin typeface="Verdana"/>
                <a:cs typeface="Verdana"/>
              </a:rPr>
              <a:t>o</a:t>
            </a:r>
            <a:r>
              <a:rPr sz="2800" dirty="0">
                <a:solidFill>
                  <a:prstClr val="black"/>
                </a:solidFill>
                <a:latin typeface="Verdana"/>
                <a:cs typeface="Verdana"/>
              </a:rPr>
              <a:t>,	</a:t>
            </a:r>
            <a:r>
              <a:rPr sz="4875" spc="15" baseline="4273" dirty="0">
                <a:solidFill>
                  <a:prstClr val="black"/>
                </a:solidFill>
                <a:latin typeface="Times New Roman"/>
                <a:cs typeface="Times New Roman"/>
              </a:rPr>
              <a:t>s</a:t>
            </a:r>
            <a:endParaRPr sz="4875" baseline="4273">
              <a:solidFill>
                <a:prstClr val="black"/>
              </a:solidFill>
              <a:latin typeface="Times New Roman"/>
              <a:cs typeface="Times New Roman"/>
            </a:endParaRPr>
          </a:p>
        </p:txBody>
      </p:sp>
      <p:sp>
        <p:nvSpPr>
          <p:cNvPr id="14" name="object 14"/>
          <p:cNvSpPr txBox="1"/>
          <p:nvPr/>
        </p:nvSpPr>
        <p:spPr>
          <a:xfrm>
            <a:off x="8577581" y="3827780"/>
            <a:ext cx="234315" cy="522605"/>
          </a:xfrm>
          <a:prstGeom prst="rect">
            <a:avLst/>
          </a:prstGeom>
        </p:spPr>
        <p:txBody>
          <a:bodyPr vert="horz" wrap="square" lIns="0" tIns="13970" rIns="0" bIns="0" rtlCol="0">
            <a:spAutoFit/>
          </a:bodyPr>
          <a:lstStyle/>
          <a:p>
            <a:pPr marL="12700">
              <a:spcBef>
                <a:spcPts val="110"/>
              </a:spcBef>
            </a:pPr>
            <a:r>
              <a:rPr sz="3250" spc="15" dirty="0">
                <a:solidFill>
                  <a:prstClr val="black"/>
                </a:solidFill>
                <a:latin typeface="Times New Roman"/>
                <a:cs typeface="Times New Roman"/>
              </a:rPr>
              <a:t>p</a:t>
            </a:r>
            <a:endParaRPr sz="3250">
              <a:solidFill>
                <a:prstClr val="black"/>
              </a:solidFill>
              <a:latin typeface="Times New Roman"/>
              <a:cs typeface="Times New Roman"/>
            </a:endParaRPr>
          </a:p>
        </p:txBody>
      </p:sp>
      <p:sp>
        <p:nvSpPr>
          <p:cNvPr id="15" name="object 15"/>
          <p:cNvSpPr txBox="1"/>
          <p:nvPr/>
        </p:nvSpPr>
        <p:spPr>
          <a:xfrm>
            <a:off x="8557260" y="3244851"/>
            <a:ext cx="234315" cy="522605"/>
          </a:xfrm>
          <a:prstGeom prst="rect">
            <a:avLst/>
          </a:prstGeom>
        </p:spPr>
        <p:txBody>
          <a:bodyPr vert="horz" wrap="square" lIns="0" tIns="13970" rIns="0" bIns="0" rtlCol="0">
            <a:spAutoFit/>
          </a:bodyPr>
          <a:lstStyle/>
          <a:p>
            <a:pPr marL="12700">
              <a:spcBef>
                <a:spcPts val="110"/>
              </a:spcBef>
            </a:pPr>
            <a:r>
              <a:rPr sz="3250" spc="15" dirty="0">
                <a:solidFill>
                  <a:prstClr val="black"/>
                </a:solidFill>
                <a:latin typeface="Times New Roman"/>
                <a:cs typeface="Times New Roman"/>
              </a:rPr>
              <a:t>p</a:t>
            </a:r>
            <a:endParaRPr sz="3250">
              <a:solidFill>
                <a:prstClr val="black"/>
              </a:solidFill>
              <a:latin typeface="Times New Roman"/>
              <a:cs typeface="Times New Roman"/>
            </a:endParaRPr>
          </a:p>
        </p:txBody>
      </p:sp>
      <p:sp>
        <p:nvSpPr>
          <p:cNvPr id="16" name="object 16"/>
          <p:cNvSpPr txBox="1"/>
          <p:nvPr/>
        </p:nvSpPr>
        <p:spPr>
          <a:xfrm>
            <a:off x="6336029" y="3506471"/>
            <a:ext cx="2137410" cy="522605"/>
          </a:xfrm>
          <a:prstGeom prst="rect">
            <a:avLst/>
          </a:prstGeom>
        </p:spPr>
        <p:txBody>
          <a:bodyPr vert="horz" wrap="square" lIns="0" tIns="13970" rIns="0" bIns="0" rtlCol="0">
            <a:spAutoFit/>
          </a:bodyPr>
          <a:lstStyle/>
          <a:p>
            <a:pPr marL="12700">
              <a:spcBef>
                <a:spcPts val="110"/>
              </a:spcBef>
              <a:tabLst>
                <a:tab pos="367665" algn="l"/>
              </a:tabLst>
            </a:pPr>
            <a:r>
              <a:rPr sz="3250" spc="10" dirty="0">
                <a:solidFill>
                  <a:prstClr val="black"/>
                </a:solidFill>
                <a:latin typeface="Times New Roman"/>
                <a:cs typeface="Times New Roman"/>
              </a:rPr>
              <a:t>s	</a:t>
            </a:r>
            <a:r>
              <a:rPr sz="3250" spc="45" dirty="0">
                <a:solidFill>
                  <a:prstClr val="black"/>
                </a:solidFill>
                <a:latin typeface="Times New Roman"/>
                <a:cs typeface="Times New Roman"/>
              </a:rPr>
              <a:t>(T </a:t>
            </a:r>
            <a:r>
              <a:rPr sz="3250" spc="10" dirty="0">
                <a:solidFill>
                  <a:prstClr val="black"/>
                </a:solidFill>
                <a:latin typeface="Times New Roman"/>
                <a:cs typeface="Times New Roman"/>
              </a:rPr>
              <a:t>) </a:t>
            </a:r>
            <a:r>
              <a:rPr sz="3250" spc="20" dirty="0">
                <a:solidFill>
                  <a:prstClr val="black"/>
                </a:solidFill>
                <a:latin typeface="Symbol"/>
                <a:cs typeface="Symbol"/>
              </a:rPr>
              <a:t></a:t>
            </a:r>
            <a:r>
              <a:rPr sz="3250" spc="20" dirty="0">
                <a:solidFill>
                  <a:prstClr val="black"/>
                </a:solidFill>
                <a:latin typeface="Times New Roman"/>
                <a:cs typeface="Times New Roman"/>
              </a:rPr>
              <a:t> R</a:t>
            </a:r>
            <a:r>
              <a:rPr sz="3250" spc="-395" dirty="0">
                <a:solidFill>
                  <a:prstClr val="black"/>
                </a:solidFill>
                <a:latin typeface="Times New Roman"/>
                <a:cs typeface="Times New Roman"/>
              </a:rPr>
              <a:t> </a:t>
            </a:r>
            <a:r>
              <a:rPr sz="3250" spc="5" dirty="0">
                <a:solidFill>
                  <a:prstClr val="black"/>
                </a:solidFill>
                <a:latin typeface="Times New Roman"/>
                <a:cs typeface="Times New Roman"/>
              </a:rPr>
              <a:t>ln</a:t>
            </a:r>
            <a:endParaRPr sz="3250">
              <a:solidFill>
                <a:prstClr val="black"/>
              </a:solidFill>
              <a:latin typeface="Times New Roman"/>
              <a:cs typeface="Times New Roman"/>
            </a:endParaRPr>
          </a:p>
        </p:txBody>
      </p:sp>
      <p:sp>
        <p:nvSpPr>
          <p:cNvPr id="17" name="object 17"/>
          <p:cNvSpPr txBox="1"/>
          <p:nvPr/>
        </p:nvSpPr>
        <p:spPr>
          <a:xfrm>
            <a:off x="3830320" y="3506471"/>
            <a:ext cx="2454910" cy="522605"/>
          </a:xfrm>
          <a:prstGeom prst="rect">
            <a:avLst/>
          </a:prstGeom>
        </p:spPr>
        <p:txBody>
          <a:bodyPr vert="horz" wrap="square" lIns="0" tIns="13970" rIns="0" bIns="0" rtlCol="0">
            <a:spAutoFit/>
          </a:bodyPr>
          <a:lstStyle/>
          <a:p>
            <a:pPr marL="12700">
              <a:spcBef>
                <a:spcPts val="110"/>
              </a:spcBef>
              <a:tabLst>
                <a:tab pos="741045" algn="l"/>
                <a:tab pos="1424305" algn="l"/>
                <a:tab pos="1984375" algn="l"/>
              </a:tabLst>
            </a:pPr>
            <a:r>
              <a:rPr sz="3250" spc="20" dirty="0">
                <a:solidFill>
                  <a:prstClr val="black"/>
                </a:solidFill>
                <a:latin typeface="Symbol"/>
                <a:cs typeface="Symbol"/>
              </a:rPr>
              <a:t></a:t>
            </a:r>
            <a:r>
              <a:rPr sz="3250" spc="-210" dirty="0">
                <a:solidFill>
                  <a:prstClr val="black"/>
                </a:solidFill>
                <a:latin typeface="Times New Roman"/>
                <a:cs typeface="Times New Roman"/>
              </a:rPr>
              <a:t> </a:t>
            </a:r>
            <a:r>
              <a:rPr sz="3250" spc="10" dirty="0">
                <a:solidFill>
                  <a:prstClr val="black"/>
                </a:solidFill>
                <a:latin typeface="Times New Roman"/>
                <a:cs typeface="Times New Roman"/>
              </a:rPr>
              <a:t>s	</a:t>
            </a:r>
            <a:r>
              <a:rPr sz="3250" spc="20" dirty="0">
                <a:solidFill>
                  <a:prstClr val="black"/>
                </a:solidFill>
                <a:latin typeface="Symbol"/>
                <a:cs typeface="Symbol"/>
              </a:rPr>
              <a:t></a:t>
            </a:r>
            <a:r>
              <a:rPr sz="3250" spc="-40" dirty="0">
                <a:solidFill>
                  <a:prstClr val="black"/>
                </a:solidFill>
                <a:latin typeface="Times New Roman"/>
                <a:cs typeface="Times New Roman"/>
              </a:rPr>
              <a:t> </a:t>
            </a:r>
            <a:r>
              <a:rPr sz="3250" spc="10" dirty="0">
                <a:solidFill>
                  <a:prstClr val="black"/>
                </a:solidFill>
                <a:latin typeface="Times New Roman"/>
                <a:cs typeface="Times New Roman"/>
              </a:rPr>
              <a:t>s	</a:t>
            </a:r>
            <a:r>
              <a:rPr sz="3250" spc="45" dirty="0">
                <a:solidFill>
                  <a:prstClr val="black"/>
                </a:solidFill>
                <a:latin typeface="Times New Roman"/>
                <a:cs typeface="Times New Roman"/>
              </a:rPr>
              <a:t>(T	</a:t>
            </a:r>
            <a:r>
              <a:rPr sz="3250" spc="10" dirty="0">
                <a:solidFill>
                  <a:prstClr val="black"/>
                </a:solidFill>
                <a:latin typeface="Times New Roman"/>
                <a:cs typeface="Times New Roman"/>
              </a:rPr>
              <a:t>)</a:t>
            </a:r>
            <a:r>
              <a:rPr sz="3250" spc="-200" dirty="0">
                <a:solidFill>
                  <a:prstClr val="black"/>
                </a:solidFill>
                <a:latin typeface="Times New Roman"/>
                <a:cs typeface="Times New Roman"/>
              </a:rPr>
              <a:t> </a:t>
            </a:r>
            <a:r>
              <a:rPr sz="3250" spc="20" dirty="0">
                <a:solidFill>
                  <a:prstClr val="black"/>
                </a:solidFill>
                <a:latin typeface="Symbol"/>
                <a:cs typeface="Symbol"/>
              </a:rPr>
              <a:t></a:t>
            </a:r>
            <a:endParaRPr sz="3250">
              <a:solidFill>
                <a:prstClr val="black"/>
              </a:solidFill>
              <a:latin typeface="Symbol"/>
              <a:cs typeface="Symbo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45"/>
              </a:lnSpc>
            </a:pPr>
            <a:fld id="{81D60167-4931-47E6-BA6A-407CBD079E47}" type="slidenum">
              <a:rPr dirty="0">
                <a:solidFill>
                  <a:prstClr val="black"/>
                </a:solidFill>
              </a:rPr>
              <a:pPr marL="38100">
                <a:lnSpc>
                  <a:spcPts val="1645"/>
                </a:lnSpc>
              </a:pPr>
              <a:t>81</a:t>
            </a:fld>
            <a:endParaRPr dirty="0">
              <a:solidFill>
                <a:prstClr val="black"/>
              </a:solidFill>
            </a:endParaRPr>
          </a:p>
        </p:txBody>
      </p:sp>
      <p:sp>
        <p:nvSpPr>
          <p:cNvPr id="2" name="object 2"/>
          <p:cNvSpPr txBox="1">
            <a:spLocks noGrp="1"/>
          </p:cNvSpPr>
          <p:nvPr>
            <p:ph type="title"/>
          </p:nvPr>
        </p:nvSpPr>
        <p:spPr>
          <a:xfrm>
            <a:off x="2524761" y="436879"/>
            <a:ext cx="7134859" cy="574040"/>
          </a:xfrm>
          <a:prstGeom prst="rect">
            <a:avLst/>
          </a:prstGeom>
        </p:spPr>
        <p:txBody>
          <a:bodyPr vert="horz" wrap="square" lIns="0" tIns="12700" rIns="0" bIns="0" rtlCol="0">
            <a:spAutoFit/>
          </a:bodyPr>
          <a:lstStyle/>
          <a:p>
            <a:pPr marL="12700">
              <a:spcBef>
                <a:spcPts val="100"/>
              </a:spcBef>
            </a:pPr>
            <a:r>
              <a:rPr spc="-5" dirty="0"/>
              <a:t>Entropy change of an ideal</a:t>
            </a:r>
            <a:r>
              <a:rPr spc="-105" dirty="0"/>
              <a:t> </a:t>
            </a:r>
            <a:r>
              <a:rPr spc="-5" dirty="0"/>
              <a:t>gas</a:t>
            </a:r>
          </a:p>
        </p:txBody>
      </p:sp>
      <p:sp>
        <p:nvSpPr>
          <p:cNvPr id="3" name="object 3"/>
          <p:cNvSpPr txBox="1"/>
          <p:nvPr/>
        </p:nvSpPr>
        <p:spPr>
          <a:xfrm>
            <a:off x="2034541" y="1633220"/>
            <a:ext cx="7682865" cy="2246630"/>
          </a:xfrm>
          <a:prstGeom prst="rect">
            <a:avLst/>
          </a:prstGeom>
        </p:spPr>
        <p:txBody>
          <a:bodyPr vert="horz" wrap="square" lIns="0" tIns="12700" rIns="0" bIns="0" rtlCol="0">
            <a:spAutoFit/>
          </a:bodyPr>
          <a:lstStyle/>
          <a:p>
            <a:pPr marL="381000" marR="30480" indent="-342900">
              <a:spcBef>
                <a:spcPts val="100"/>
              </a:spcBef>
              <a:buFontTx/>
              <a:buChar char="•"/>
              <a:tabLst>
                <a:tab pos="381000" algn="l"/>
              </a:tabLst>
            </a:pPr>
            <a:r>
              <a:rPr sz="2800" spc="-10" dirty="0">
                <a:solidFill>
                  <a:prstClr val="black"/>
                </a:solidFill>
                <a:latin typeface="Verdana"/>
                <a:cs typeface="Verdana"/>
              </a:rPr>
              <a:t>Note that </a:t>
            </a:r>
            <a:r>
              <a:rPr sz="2800" spc="-5" dirty="0">
                <a:solidFill>
                  <a:prstClr val="black"/>
                </a:solidFill>
                <a:latin typeface="Verdana"/>
                <a:cs typeface="Verdana"/>
              </a:rPr>
              <a:t>the </a:t>
            </a:r>
            <a:r>
              <a:rPr sz="2800" spc="-10" dirty="0">
                <a:solidFill>
                  <a:prstClr val="black"/>
                </a:solidFill>
                <a:latin typeface="Verdana"/>
                <a:cs typeface="Verdana"/>
              </a:rPr>
              <a:t>entropy change </a:t>
            </a:r>
            <a:r>
              <a:rPr sz="2800" spc="-5" dirty="0">
                <a:solidFill>
                  <a:prstClr val="black"/>
                </a:solidFill>
                <a:latin typeface="Verdana"/>
                <a:cs typeface="Verdana"/>
              </a:rPr>
              <a:t>of an </a:t>
            </a:r>
            <a:r>
              <a:rPr sz="2800" spc="-10" dirty="0">
                <a:solidFill>
                  <a:prstClr val="black"/>
                </a:solidFill>
                <a:latin typeface="Verdana"/>
                <a:cs typeface="Verdana"/>
              </a:rPr>
              <a:t>ideal  gas, unlike </a:t>
            </a:r>
            <a:r>
              <a:rPr sz="2800" dirty="0">
                <a:solidFill>
                  <a:prstClr val="black"/>
                </a:solidFill>
                <a:latin typeface="Verdana"/>
                <a:cs typeface="Verdana"/>
              </a:rPr>
              <a:t>h </a:t>
            </a:r>
            <a:r>
              <a:rPr sz="2800" spc="-5" dirty="0">
                <a:solidFill>
                  <a:prstClr val="black"/>
                </a:solidFill>
                <a:latin typeface="Verdana"/>
                <a:cs typeface="Verdana"/>
              </a:rPr>
              <a:t>and </a:t>
            </a:r>
            <a:r>
              <a:rPr sz="2800" spc="-10" dirty="0">
                <a:solidFill>
                  <a:prstClr val="black"/>
                </a:solidFill>
                <a:latin typeface="Verdana"/>
                <a:cs typeface="Verdana"/>
              </a:rPr>
              <a:t>u, is </a:t>
            </a:r>
            <a:r>
              <a:rPr sz="2800" dirty="0">
                <a:solidFill>
                  <a:prstClr val="black"/>
                </a:solidFill>
                <a:latin typeface="Verdana"/>
                <a:cs typeface="Verdana"/>
              </a:rPr>
              <a:t>a </a:t>
            </a:r>
            <a:r>
              <a:rPr sz="2800" spc="-10" dirty="0">
                <a:solidFill>
                  <a:prstClr val="black"/>
                </a:solidFill>
                <a:latin typeface="Verdana"/>
                <a:cs typeface="Verdana"/>
              </a:rPr>
              <a:t>function </a:t>
            </a:r>
            <a:r>
              <a:rPr sz="2800" spc="-5" dirty="0">
                <a:solidFill>
                  <a:prstClr val="black"/>
                </a:solidFill>
                <a:latin typeface="Verdana"/>
                <a:cs typeface="Verdana"/>
              </a:rPr>
              <a:t>of two  </a:t>
            </a:r>
            <a:r>
              <a:rPr sz="2800" spc="-10" dirty="0">
                <a:solidFill>
                  <a:prstClr val="black"/>
                </a:solidFill>
                <a:latin typeface="Verdana"/>
                <a:cs typeface="Verdana"/>
              </a:rPr>
              <a:t>variables.</a:t>
            </a:r>
            <a:endParaRPr sz="2800">
              <a:solidFill>
                <a:prstClr val="black"/>
              </a:solidFill>
              <a:latin typeface="Verdana"/>
              <a:cs typeface="Verdana"/>
            </a:endParaRPr>
          </a:p>
          <a:p>
            <a:pPr marL="381000" marR="1094105" indent="-342900">
              <a:lnSpc>
                <a:spcPts val="3350"/>
              </a:lnSpc>
              <a:spcBef>
                <a:spcPts val="820"/>
              </a:spcBef>
              <a:buFontTx/>
              <a:buChar char="•"/>
              <a:tabLst>
                <a:tab pos="381000" algn="l"/>
              </a:tabLst>
            </a:pPr>
            <a:r>
              <a:rPr sz="2800" spc="-10" dirty="0">
                <a:solidFill>
                  <a:prstClr val="black"/>
                </a:solidFill>
                <a:latin typeface="Verdana"/>
                <a:cs typeface="Verdana"/>
              </a:rPr>
              <a:t>Only </a:t>
            </a:r>
            <a:r>
              <a:rPr sz="2800" spc="-5" dirty="0">
                <a:solidFill>
                  <a:prstClr val="black"/>
                </a:solidFill>
                <a:latin typeface="Verdana"/>
                <a:cs typeface="Verdana"/>
              </a:rPr>
              <a:t>the </a:t>
            </a:r>
            <a:r>
              <a:rPr sz="2800" spc="-10" dirty="0">
                <a:solidFill>
                  <a:prstClr val="black"/>
                </a:solidFill>
                <a:latin typeface="Verdana"/>
                <a:cs typeface="Verdana"/>
              </a:rPr>
              <a:t>reference entropy, </a:t>
            </a:r>
            <a:r>
              <a:rPr sz="2800" spc="-130" dirty="0">
                <a:solidFill>
                  <a:prstClr val="black"/>
                </a:solidFill>
                <a:latin typeface="Verdana"/>
                <a:cs typeface="Verdana"/>
              </a:rPr>
              <a:t>s</a:t>
            </a:r>
            <a:r>
              <a:rPr sz="2400" spc="-195" baseline="29513" dirty="0">
                <a:solidFill>
                  <a:prstClr val="black"/>
                </a:solidFill>
                <a:latin typeface="Verdana"/>
                <a:cs typeface="Verdana"/>
              </a:rPr>
              <a:t>o</a:t>
            </a:r>
            <a:r>
              <a:rPr sz="2800" spc="-130" dirty="0">
                <a:solidFill>
                  <a:prstClr val="black"/>
                </a:solidFill>
                <a:latin typeface="Verdana"/>
                <a:cs typeface="Verdana"/>
              </a:rPr>
              <a:t>, </a:t>
            </a:r>
            <a:r>
              <a:rPr sz="2800" spc="-5" dirty="0">
                <a:solidFill>
                  <a:prstClr val="black"/>
                </a:solidFill>
                <a:latin typeface="Verdana"/>
                <a:cs typeface="Verdana"/>
              </a:rPr>
              <a:t>is </a:t>
            </a:r>
            <a:r>
              <a:rPr sz="2800" dirty="0">
                <a:solidFill>
                  <a:prstClr val="black"/>
                </a:solidFill>
                <a:latin typeface="Verdana"/>
                <a:cs typeface="Verdana"/>
              </a:rPr>
              <a:t>a  </a:t>
            </a:r>
            <a:r>
              <a:rPr sz="2800" spc="-10" dirty="0">
                <a:solidFill>
                  <a:prstClr val="black"/>
                </a:solidFill>
                <a:latin typeface="Verdana"/>
                <a:cs typeface="Verdana"/>
              </a:rPr>
              <a:t>function </a:t>
            </a:r>
            <a:r>
              <a:rPr sz="2800" spc="-5" dirty="0">
                <a:solidFill>
                  <a:prstClr val="black"/>
                </a:solidFill>
                <a:latin typeface="Verdana"/>
                <a:cs typeface="Verdana"/>
              </a:rPr>
              <a:t>of </a:t>
            </a:r>
            <a:r>
              <a:rPr sz="2800" dirty="0">
                <a:solidFill>
                  <a:prstClr val="black"/>
                </a:solidFill>
                <a:latin typeface="Verdana"/>
                <a:cs typeface="Verdana"/>
              </a:rPr>
              <a:t>T</a:t>
            </a:r>
            <a:r>
              <a:rPr sz="2800" spc="-15" dirty="0">
                <a:solidFill>
                  <a:prstClr val="black"/>
                </a:solidFill>
                <a:latin typeface="Verdana"/>
                <a:cs typeface="Verdana"/>
              </a:rPr>
              <a:t> </a:t>
            </a:r>
            <a:r>
              <a:rPr sz="2800" spc="-10" dirty="0">
                <a:solidFill>
                  <a:prstClr val="black"/>
                </a:solidFill>
                <a:latin typeface="Verdana"/>
                <a:cs typeface="Verdana"/>
              </a:rPr>
              <a:t>alone.</a:t>
            </a:r>
            <a:endParaRPr sz="2800">
              <a:solidFill>
                <a:prstClr val="black"/>
              </a:solidFill>
              <a:latin typeface="Verdana"/>
              <a:cs typeface="Verdan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06F16-E3BF-4A43-BAE8-6B4F6F7FD8B2}"/>
              </a:ext>
            </a:extLst>
          </p:cNvPr>
          <p:cNvPicPr>
            <a:picLocks noChangeAspect="1"/>
          </p:cNvPicPr>
          <p:nvPr/>
        </p:nvPicPr>
        <p:blipFill>
          <a:blip r:embed="rId2"/>
          <a:stretch>
            <a:fillRect/>
          </a:stretch>
        </p:blipFill>
        <p:spPr>
          <a:xfrm>
            <a:off x="9525" y="590550"/>
            <a:ext cx="12172950" cy="5676900"/>
          </a:xfrm>
          <a:prstGeom prst="rect">
            <a:avLst/>
          </a:prstGeom>
        </p:spPr>
      </p:pic>
    </p:spTree>
    <p:extLst>
      <p:ext uri="{BB962C8B-B14F-4D97-AF65-F5344CB8AC3E}">
        <p14:creationId xmlns:p14="http://schemas.microsoft.com/office/powerpoint/2010/main" val="8486478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31C54-C9DA-4D2D-B496-1B3654D09254}"/>
              </a:ext>
            </a:extLst>
          </p:cNvPr>
          <p:cNvSpPr>
            <a:spLocks noGrp="1"/>
          </p:cNvSpPr>
          <p:nvPr>
            <p:ph type="title"/>
          </p:nvPr>
        </p:nvSpPr>
        <p:spPr/>
        <p:txBody>
          <a:bodyPr/>
          <a:lstStyle/>
          <a:p>
            <a:r>
              <a:rPr lang="en-US" dirty="0"/>
              <a:t>Conclusion:</a:t>
            </a:r>
          </a:p>
        </p:txBody>
      </p:sp>
      <p:pic>
        <p:nvPicPr>
          <p:cNvPr id="5" name="Content Placeholder 4">
            <a:extLst>
              <a:ext uri="{FF2B5EF4-FFF2-40B4-BE49-F238E27FC236}">
                <a16:creationId xmlns:a16="http://schemas.microsoft.com/office/drawing/2014/main" id="{0DEB6D44-E8F1-4D62-9C98-08CF386EC6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22" y="1253331"/>
            <a:ext cx="5881478" cy="4351338"/>
          </a:xfrm>
        </p:spPr>
      </p:pic>
      <p:pic>
        <p:nvPicPr>
          <p:cNvPr id="7" name="Picture 6">
            <a:extLst>
              <a:ext uri="{FF2B5EF4-FFF2-40B4-BE49-F238E27FC236}">
                <a16:creationId xmlns:a16="http://schemas.microsoft.com/office/drawing/2014/main" id="{1ADDCBDB-CDDD-48C1-B953-BDF0A47BE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785" y="217339"/>
            <a:ext cx="5257800" cy="6423322"/>
          </a:xfrm>
          <a:prstGeom prst="rect">
            <a:avLst/>
          </a:prstGeom>
        </p:spPr>
      </p:pic>
    </p:spTree>
    <p:extLst>
      <p:ext uri="{BB962C8B-B14F-4D97-AF65-F5344CB8AC3E}">
        <p14:creationId xmlns:p14="http://schemas.microsoft.com/office/powerpoint/2010/main" val="3221861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0" y="344881"/>
            <a:ext cx="1892300" cy="697230"/>
          </a:xfrm>
          <a:prstGeom prst="rect">
            <a:avLst/>
          </a:prstGeom>
        </p:spPr>
        <p:txBody>
          <a:bodyPr vert="horz" wrap="square" lIns="0" tIns="13335" rIns="0" bIns="0" rtlCol="0">
            <a:spAutoFit/>
          </a:bodyPr>
          <a:lstStyle/>
          <a:p>
            <a:pPr marL="12700">
              <a:spcBef>
                <a:spcPts val="105"/>
              </a:spcBef>
            </a:pPr>
            <a:r>
              <a:rPr sz="4400" b="0" spc="-240" dirty="0">
                <a:latin typeface="Arial"/>
                <a:cs typeface="Arial"/>
              </a:rPr>
              <a:t>V</a:t>
            </a:r>
            <a:r>
              <a:rPr sz="4400" b="0" dirty="0">
                <a:latin typeface="Arial"/>
                <a:cs typeface="Arial"/>
              </a:rPr>
              <a:t>olume</a:t>
            </a:r>
            <a:endParaRPr sz="4400">
              <a:latin typeface="Arial"/>
              <a:cs typeface="Arial"/>
            </a:endParaRPr>
          </a:p>
        </p:txBody>
      </p:sp>
      <p:sp>
        <p:nvSpPr>
          <p:cNvPr id="3" name="object 3"/>
          <p:cNvSpPr txBox="1"/>
          <p:nvPr/>
        </p:nvSpPr>
        <p:spPr>
          <a:xfrm>
            <a:off x="2174241" y="2447670"/>
            <a:ext cx="3575685" cy="2375394"/>
          </a:xfrm>
          <a:prstGeom prst="rect">
            <a:avLst/>
          </a:prstGeom>
        </p:spPr>
        <p:txBody>
          <a:bodyPr vert="horz" wrap="square" lIns="0" tIns="13335" rIns="0" bIns="0" rtlCol="0">
            <a:spAutoFit/>
          </a:bodyPr>
          <a:lstStyle/>
          <a:p>
            <a:pPr marL="370840" marR="17780" lvl="0" indent="-320040" algn="l" defTabSz="914400" rtl="0" eaLnBrk="1" fontAlgn="auto" latinLnBrk="0" hangingPunct="1">
              <a:lnSpc>
                <a:spcPct val="100000"/>
              </a:lnSpc>
              <a:spcBef>
                <a:spcPts val="105"/>
              </a:spcBef>
              <a:spcAft>
                <a:spcPts val="0"/>
              </a:spcAft>
              <a:buClr>
                <a:srgbClr val="DD8046"/>
              </a:buClr>
              <a:buSzPct val="60344"/>
              <a:buFont typeface="Wingdings"/>
              <a:buChar char=""/>
              <a:tabLst>
                <a:tab pos="370840" algn="l"/>
              </a:tabLst>
              <a:defRPr/>
            </a:pPr>
            <a:r>
              <a:rPr kumimoji="0" sz="2900" b="0" i="0" u="none" strike="noStrike" kern="1200" cap="none" spc="-10" normalizeH="0" baseline="0" noProof="0" dirty="0">
                <a:ln>
                  <a:noFill/>
                </a:ln>
                <a:solidFill>
                  <a:prstClr val="black"/>
                </a:solidFill>
                <a:effectLst/>
                <a:uLnTx/>
                <a:uFillTx/>
                <a:latin typeface="Carlito"/>
                <a:ea typeface="+mn-ea"/>
                <a:cs typeface="Carlito"/>
              </a:rPr>
              <a:t>Three </a:t>
            </a:r>
            <a:r>
              <a:rPr kumimoji="0" sz="2900" b="0" i="0" u="none" strike="noStrike" kern="1200" cap="none" spc="-5" normalizeH="0" baseline="0" noProof="0" dirty="0">
                <a:ln>
                  <a:noFill/>
                </a:ln>
                <a:solidFill>
                  <a:prstClr val="black"/>
                </a:solidFill>
                <a:effectLst/>
                <a:uLnTx/>
                <a:uFillTx/>
                <a:latin typeface="Carlito"/>
                <a:ea typeface="+mn-ea"/>
                <a:cs typeface="Carlito"/>
              </a:rPr>
              <a:t>dimensional  space occupied </a:t>
            </a:r>
            <a:r>
              <a:rPr kumimoji="0" sz="2900" b="0" i="0" u="none" strike="noStrike" kern="1200" cap="none" spc="-10" normalizeH="0" baseline="0" noProof="0" dirty="0">
                <a:ln>
                  <a:noFill/>
                </a:ln>
                <a:solidFill>
                  <a:prstClr val="black"/>
                </a:solidFill>
                <a:effectLst/>
                <a:uLnTx/>
                <a:uFillTx/>
                <a:latin typeface="Carlito"/>
                <a:ea typeface="+mn-ea"/>
                <a:cs typeface="Carlito"/>
              </a:rPr>
              <a:t>by</a:t>
            </a:r>
            <a:r>
              <a:rPr kumimoji="0" sz="2900" b="0" i="0" u="none" strike="noStrike" kern="1200" cap="none" spc="-120" normalizeH="0" baseline="0" noProof="0" dirty="0">
                <a:ln>
                  <a:noFill/>
                </a:ln>
                <a:solidFill>
                  <a:prstClr val="black"/>
                </a:solidFill>
                <a:effectLst/>
                <a:uLnTx/>
                <a:uFillTx/>
                <a:latin typeface="Carlito"/>
                <a:ea typeface="+mn-ea"/>
                <a:cs typeface="Carlito"/>
              </a:rPr>
              <a:t> </a:t>
            </a:r>
            <a:r>
              <a:rPr kumimoji="0" sz="2900" b="0" i="0" u="none" strike="noStrike" kern="1200" cap="none" spc="0" normalizeH="0" baseline="0" noProof="0" dirty="0">
                <a:ln>
                  <a:noFill/>
                </a:ln>
                <a:solidFill>
                  <a:prstClr val="black"/>
                </a:solidFill>
                <a:effectLst/>
                <a:uLnTx/>
                <a:uFillTx/>
                <a:latin typeface="Carlito"/>
                <a:ea typeface="+mn-ea"/>
                <a:cs typeface="Carlito"/>
              </a:rPr>
              <a:t>an  </a:t>
            </a:r>
            <a:r>
              <a:rPr kumimoji="0" sz="2900" b="0" i="0" u="none" strike="noStrike" kern="1200" cap="none" spc="-5" normalizeH="0" baseline="0" noProof="0" dirty="0">
                <a:ln>
                  <a:noFill/>
                </a:ln>
                <a:solidFill>
                  <a:prstClr val="black"/>
                </a:solidFill>
                <a:effectLst/>
                <a:uLnTx/>
                <a:uFillTx/>
                <a:latin typeface="Carlito"/>
                <a:ea typeface="+mn-ea"/>
                <a:cs typeface="Carlito"/>
              </a:rPr>
              <a:t>object</a:t>
            </a:r>
            <a:endParaRPr kumimoji="0" sz="2900" b="0" i="0" u="none" strike="noStrike" kern="1200" cap="none" spc="0" normalizeH="0" baseline="0" noProof="0" dirty="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3400" b="0" i="0" u="none" strike="noStrike" kern="1200" cap="none" spc="0" normalizeH="0" baseline="0" noProof="0" dirty="0">
              <a:ln>
                <a:noFill/>
              </a:ln>
              <a:solidFill>
                <a:prstClr val="black"/>
              </a:solidFill>
              <a:effectLst/>
              <a:uLnTx/>
              <a:uFillTx/>
              <a:latin typeface="Carlito"/>
              <a:ea typeface="+mn-ea"/>
              <a:cs typeface="Carlito"/>
            </a:endParaRPr>
          </a:p>
          <a:p>
            <a:pPr marL="50800" marR="1317625" lvl="0" indent="0" algn="l" defTabSz="914400" rtl="0" eaLnBrk="1" fontAlgn="auto" latinLnBrk="0" hangingPunct="1">
              <a:lnSpc>
                <a:spcPct val="120000"/>
              </a:lnSpc>
              <a:spcBef>
                <a:spcPts val="0"/>
              </a:spcBef>
              <a:spcAft>
                <a:spcPts val="0"/>
              </a:spcAft>
              <a:buClrTx/>
              <a:buSzTx/>
              <a:buFontTx/>
              <a:buNone/>
              <a:tabLst>
                <a:tab pos="875030" algn="l"/>
                <a:tab pos="1778635" algn="l"/>
              </a:tabLst>
              <a:defRPr/>
            </a:pPr>
            <a:r>
              <a:rPr kumimoji="0" sz="2900" b="0" i="0" u="none" strike="noStrike" kern="1200" cap="none" spc="0" normalizeH="0" baseline="0" noProof="0" dirty="0">
                <a:ln>
                  <a:noFill/>
                </a:ln>
                <a:solidFill>
                  <a:prstClr val="black"/>
                </a:solidFill>
                <a:effectLst/>
                <a:uLnTx/>
                <a:uFillTx/>
                <a:latin typeface="Carlito"/>
                <a:ea typeface="+mn-ea"/>
                <a:cs typeface="Carlito"/>
              </a:rPr>
              <a:t>Unit- </a:t>
            </a:r>
            <a:r>
              <a:rPr kumimoji="0" sz="2900" b="0" i="0" u="none" strike="noStrike" kern="1200" cap="none" spc="5" normalizeH="0" baseline="0" noProof="0" dirty="0">
                <a:ln>
                  <a:noFill/>
                </a:ln>
                <a:solidFill>
                  <a:prstClr val="black"/>
                </a:solidFill>
                <a:effectLst/>
                <a:uLnTx/>
                <a:uFillTx/>
                <a:latin typeface="Carlito"/>
                <a:ea typeface="+mn-ea"/>
                <a:cs typeface="Carlito"/>
              </a:rPr>
              <a:t>M</a:t>
            </a:r>
            <a:r>
              <a:rPr kumimoji="0" sz="2850" b="0" i="0" u="none" strike="noStrike" kern="1200" cap="none" spc="7" normalizeH="0" baseline="26315" noProof="0" dirty="0">
                <a:ln>
                  <a:noFill/>
                </a:ln>
                <a:solidFill>
                  <a:prstClr val="black"/>
                </a:solidFill>
                <a:effectLst/>
                <a:uLnTx/>
                <a:uFillTx/>
                <a:latin typeface="Carlito"/>
                <a:ea typeface="+mn-ea"/>
                <a:cs typeface="Carlito"/>
              </a:rPr>
              <a:t>3 </a:t>
            </a:r>
            <a:r>
              <a:rPr kumimoji="0" sz="2900" b="0" i="0" u="none" strike="noStrike" kern="1200" cap="none" spc="0" normalizeH="0" baseline="0" noProof="0" dirty="0">
                <a:ln>
                  <a:noFill/>
                </a:ln>
                <a:solidFill>
                  <a:prstClr val="black"/>
                </a:solidFill>
                <a:effectLst/>
                <a:uLnTx/>
                <a:uFillTx/>
                <a:latin typeface="Carlito"/>
                <a:ea typeface="+mn-ea"/>
                <a:cs typeface="Carlito"/>
              </a:rPr>
              <a:t>, </a:t>
            </a:r>
            <a:r>
              <a:rPr kumimoji="0" sz="2900" b="0" i="0" u="none" strike="noStrike" kern="1200" cap="none" spc="-10" normalizeH="0" baseline="0" noProof="0" dirty="0">
                <a:ln>
                  <a:noFill/>
                </a:ln>
                <a:solidFill>
                  <a:prstClr val="black"/>
                </a:solidFill>
                <a:effectLst/>
                <a:uLnTx/>
                <a:uFillTx/>
                <a:latin typeface="Carlito"/>
                <a:ea typeface="+mn-ea"/>
                <a:cs typeface="Carlito"/>
              </a:rPr>
              <a:t>Liter</a:t>
            </a:r>
            <a:endParaRPr kumimoji="0" sz="29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marR="0" lvl="0" indent="0" algn="l" defTabSz="914400" rtl="0" eaLnBrk="1" fontAlgn="auto" latinLnBrk="0" hangingPunct="1">
              <a:lnSpc>
                <a:spcPct val="100000"/>
              </a:lnSpc>
              <a:spcBef>
                <a:spcPts val="1265"/>
              </a:spcBef>
              <a:spcAft>
                <a:spcPts val="0"/>
              </a:spcAft>
              <a:buClrTx/>
              <a:buSzTx/>
              <a:buFontTx/>
              <a:buNone/>
              <a:tabLst/>
              <a:defRPr/>
            </a:pPr>
            <a:r>
              <a:rPr kumimoji="0" sz="2000" b="1" i="0" u="none" strike="noStrike" kern="1200" cap="none" spc="-30" normalizeH="0" baseline="0" noProof="0" dirty="0">
                <a:ln>
                  <a:noFill/>
                </a:ln>
                <a:solidFill>
                  <a:srgbClr val="FFFFFF"/>
                </a:solidFill>
                <a:effectLst/>
                <a:uLnTx/>
                <a:uFillTx/>
                <a:latin typeface="Arial"/>
                <a:ea typeface="+mn-ea"/>
                <a:cs typeface="Arial"/>
              </a:rPr>
              <a:t>Volume</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6324600" y="1752600"/>
            <a:ext cx="3886200" cy="470000"/>
          </a:xfrm>
          <a:prstGeom prst="rect">
            <a:avLst/>
          </a:prstGeom>
          <a:solidFill>
            <a:srgbClr val="D7B15C"/>
          </a:solidFill>
        </p:spPr>
        <p:txBody>
          <a:bodyPr vert="horz" wrap="square" lIns="0" tIns="160655" rIns="0" bIns="0" rtlCol="0">
            <a:spAutoFit/>
          </a:bodyPr>
          <a:lstStyle/>
          <a:p>
            <a:pPr marL="92075" marR="0" lvl="0" indent="0" algn="l" defTabSz="914400" rtl="0" eaLnBrk="1" fontAlgn="auto" latinLnBrk="0" hangingPunct="1">
              <a:lnSpc>
                <a:spcPct val="100000"/>
              </a:lnSpc>
              <a:spcBef>
                <a:spcPts val="1265"/>
              </a:spcBef>
              <a:spcAft>
                <a:spcPts val="0"/>
              </a:spcAft>
              <a:buClrTx/>
              <a:buSzTx/>
              <a:buFontTx/>
              <a:buNone/>
              <a:tabLst/>
              <a:defRPr/>
            </a:pPr>
            <a:r>
              <a:rPr kumimoji="0" sz="2000" b="1" i="0" u="none" strike="noStrike" kern="1200" cap="none" spc="-30" normalizeH="0" baseline="0" noProof="0" dirty="0">
                <a:ln>
                  <a:noFill/>
                </a:ln>
                <a:solidFill>
                  <a:srgbClr val="FFFFFF"/>
                </a:solidFill>
                <a:effectLst/>
                <a:uLnTx/>
                <a:uFillTx/>
                <a:latin typeface="Arial"/>
                <a:ea typeface="+mn-ea"/>
                <a:cs typeface="Arial"/>
              </a:rPr>
              <a:t>Volume</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p:nvPr/>
        </p:nvSpPr>
        <p:spPr>
          <a:xfrm>
            <a:off x="6172200" y="2590801"/>
            <a:ext cx="4038600" cy="309562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B61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F5D2AD83174847811B70C332AAC641" ma:contentTypeVersion="0" ma:contentTypeDescription="Create a new document." ma:contentTypeScope="" ma:versionID="a4cd07cb7c51076d6a7a6805dc9e12ae">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91E98C-AD93-42C5-849D-610065043A29}"/>
</file>

<file path=customXml/itemProps2.xml><?xml version="1.0" encoding="utf-8"?>
<ds:datastoreItem xmlns:ds="http://schemas.openxmlformats.org/officeDocument/2006/customXml" ds:itemID="{F77D467A-F5E5-4D67-9D96-4E346E656329}"/>
</file>

<file path=customXml/itemProps3.xml><?xml version="1.0" encoding="utf-8"?>
<ds:datastoreItem xmlns:ds="http://schemas.openxmlformats.org/officeDocument/2006/customXml" ds:itemID="{2C8EC708-AE20-4C4C-BBE0-83A704E55E20}"/>
</file>

<file path=docProps/app.xml><?xml version="1.0" encoding="utf-8"?>
<Properties xmlns="http://schemas.openxmlformats.org/officeDocument/2006/extended-properties" xmlns:vt="http://schemas.openxmlformats.org/officeDocument/2006/docPropsVTypes">
  <TotalTime>1</TotalTime>
  <Words>3754</Words>
  <Application>Microsoft Office PowerPoint</Application>
  <PresentationFormat>Widescreen</PresentationFormat>
  <Paragraphs>563</Paragraphs>
  <Slides>83</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83</vt:i4>
      </vt:variant>
    </vt:vector>
  </HeadingPairs>
  <TitlesOfParts>
    <vt:vector size="99" baseType="lpstr">
      <vt:lpstr>Arial</vt:lpstr>
      <vt:lpstr>Calibri</vt:lpstr>
      <vt:lpstr>Calibri Light</vt:lpstr>
      <vt:lpstr>Cambria Math</vt:lpstr>
      <vt:lpstr>Carlito</vt:lpstr>
      <vt:lpstr>Franklin Gothic Book</vt:lpstr>
      <vt:lpstr>Georgia</vt:lpstr>
      <vt:lpstr>LatoWeb</vt:lpstr>
      <vt:lpstr>Perpetua</vt:lpstr>
      <vt:lpstr>Symbol</vt:lpstr>
      <vt:lpstr>Times New Roman</vt:lpstr>
      <vt:lpstr>Verdana</vt:lpstr>
      <vt:lpstr>Wingdings</vt:lpstr>
      <vt:lpstr>Office Theme</vt:lpstr>
      <vt:lpstr>1_Office Theme</vt:lpstr>
      <vt:lpstr>2_Office Theme</vt:lpstr>
      <vt:lpstr>Thermodynamics Lecture 01</vt:lpstr>
      <vt:lpstr>PowerPoint Presentation</vt:lpstr>
      <vt:lpstr>THERMODYNAMICES</vt:lpstr>
      <vt:lpstr>PowerPoint Presentation</vt:lpstr>
      <vt:lpstr>ISOLATED, CLOSED AND OPEN  SYSTEMS</vt:lpstr>
      <vt:lpstr>THERMODYNAMIC PROPERTIES</vt:lpstr>
      <vt:lpstr>What is Force?</vt:lpstr>
      <vt:lpstr>PRESSURE</vt:lpstr>
      <vt:lpstr>Volume</vt:lpstr>
      <vt:lpstr>What is Energy?</vt:lpstr>
      <vt:lpstr>Internal energy</vt:lpstr>
      <vt:lpstr>PowerPoint Presentation</vt:lpstr>
      <vt:lpstr>PowerPoint Presentation</vt:lpstr>
      <vt:lpstr>What is Heat?</vt:lpstr>
      <vt:lpstr>What is Work?</vt:lpstr>
      <vt:lpstr>What is Power?</vt:lpstr>
      <vt:lpstr>What is Temperature?</vt:lpstr>
      <vt:lpstr>Temperature</vt:lpstr>
      <vt:lpstr>What is Entropy?</vt:lpstr>
      <vt:lpstr>What is Entropy?</vt:lpstr>
      <vt:lpstr>Entropy as Disorder (Milk and Coffee):</vt:lpstr>
      <vt:lpstr>Entropy as Chaos:</vt:lpstr>
      <vt:lpstr>Entropy as irreversibility:</vt:lpstr>
      <vt:lpstr>Entropy as Information:</vt:lpstr>
      <vt:lpstr>Entropy as Arrow of Time:</vt:lpstr>
      <vt:lpstr>Which way the train is moving?</vt:lpstr>
      <vt:lpstr>PowerPoint Presentation</vt:lpstr>
      <vt:lpstr>What is Enthalpy?</vt:lpstr>
      <vt:lpstr>What is Enthalpy?</vt:lpstr>
      <vt:lpstr>What is Enthalpy?</vt:lpstr>
      <vt:lpstr>What is Enthalpy?</vt:lpstr>
      <vt:lpstr>What is Enthalpy?</vt:lpstr>
      <vt:lpstr>Thermodynamic Systems:</vt:lpstr>
      <vt:lpstr>Laws of Thermodynamics:</vt:lpstr>
      <vt:lpstr>Zeroth Law of Thermodynamics</vt:lpstr>
      <vt:lpstr>First Law of Thermodynamics</vt:lpstr>
      <vt:lpstr>Second Law of Thermodynamics</vt:lpstr>
      <vt:lpstr>Explain why this happens:</vt:lpstr>
      <vt:lpstr>Micro-State vs. Macro-State</vt:lpstr>
      <vt:lpstr>Probability</vt:lpstr>
      <vt:lpstr>PowerPoint Presentation</vt:lpstr>
      <vt:lpstr>All Energy Transmission is Inefficient:</vt:lpstr>
      <vt:lpstr>Third Law of Thermodynamics</vt:lpstr>
      <vt:lpstr>Third Law of Thermodynamics</vt:lpstr>
      <vt:lpstr>PowerPoint Presentation</vt:lpstr>
      <vt:lpstr>PowerPoint Presentation</vt:lpstr>
      <vt:lpstr>PowerPoint Presentation</vt:lpstr>
      <vt:lpstr>PowerPoint Presentation</vt:lpstr>
      <vt:lpstr>Now the total work done is found by taking the cyclic integral of the incremental work.</vt:lpstr>
      <vt:lpstr>Let’s look at a simple  irreversible cycle on a p-v  diagram with two processes</vt:lpstr>
      <vt:lpstr>By Clausius Inequality  T )AB  0</vt:lpstr>
      <vt:lpstr>Irreversible cycle</vt:lpstr>
      <vt:lpstr>Second Law of Thermodynamics</vt:lpstr>
      <vt:lpstr>2 Q </vt:lpstr>
      <vt:lpstr>Entropy generation</vt:lpstr>
      <vt:lpstr>Entropy transfer and production</vt:lpstr>
      <vt:lpstr>Entropy Production</vt:lpstr>
      <vt:lpstr>Entropy transfer and production</vt:lpstr>
      <vt:lpstr>Isentropic processes</vt:lpstr>
      <vt:lpstr>PowerPoint Presentation</vt:lpstr>
      <vt:lpstr>PowerPoint Presentation</vt:lpstr>
      <vt:lpstr>PowerPoint Presentation</vt:lpstr>
      <vt:lpstr>PowerPoint Presentation</vt:lpstr>
      <vt:lpstr>Ts Diagram for Water</vt:lpstr>
      <vt:lpstr>Ts diagrams</vt:lpstr>
      <vt:lpstr>For a Ts diagram</vt:lpstr>
      <vt:lpstr>PowerPoint Presentation</vt:lpstr>
      <vt:lpstr>Entropy change of a thermal  reservoir</vt:lpstr>
      <vt:lpstr>Derivation of Tds equations:</vt:lpstr>
      <vt:lpstr>PowerPoint Presentation</vt:lpstr>
      <vt:lpstr>Tds Equations</vt:lpstr>
      <vt:lpstr>Let’s look at the entropy change  for an incompressible  substance:</vt:lpstr>
      <vt:lpstr>Entropy change of an  incompressible substance</vt:lpstr>
      <vt:lpstr>Entropy change for an ideal gas</vt:lpstr>
      <vt:lpstr>Change in entropy for an ideal gas</vt:lpstr>
      <vt:lpstr>Entropy change of an ideal gas  for constant specific heats:  approximation</vt:lpstr>
      <vt:lpstr>Entropy change of an ideal gas  for constant specific heats:  approximation</vt:lpstr>
      <vt:lpstr>PowerPoint Presentation</vt:lpstr>
      <vt:lpstr>PowerPoint Presentation</vt:lpstr>
      <vt:lpstr>Entropy change of an ideal gas for  variable specific heats: exact  analysis</vt:lpstr>
      <vt:lpstr>Entropy change of an ideal gas</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Thermodynamics Lecture 01</dc:title>
  <dc:creator>Nafish Sarwar Islam</dc:creator>
  <cp:lastModifiedBy>Nafish Sarwar Islam</cp:lastModifiedBy>
  <cp:revision>1</cp:revision>
  <dcterms:created xsi:type="dcterms:W3CDTF">2020-10-11T09:13:23Z</dcterms:created>
  <dcterms:modified xsi:type="dcterms:W3CDTF">2020-10-11T09:14:25Z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0x010100AAF5D2AD83174847811B70C332AAC641</vt:lpwstr>
  </property>
</Properties>
</file>